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gif" ContentType="image/gif"/>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 id="2147483696" r:id="rId2"/>
  </p:sldMasterIdLst>
  <p:notesMasterIdLst>
    <p:notesMasterId r:id="rId51"/>
  </p:notesMasterIdLst>
  <p:handoutMasterIdLst>
    <p:handoutMasterId r:id="rId52"/>
  </p:handoutMasterIdLst>
  <p:sldIdLst>
    <p:sldId id="692" r:id="rId3"/>
    <p:sldId id="796" r:id="rId4"/>
    <p:sldId id="667" r:id="rId5"/>
    <p:sldId id="668" r:id="rId6"/>
    <p:sldId id="797" r:id="rId7"/>
    <p:sldId id="798" r:id="rId8"/>
    <p:sldId id="790" r:id="rId9"/>
    <p:sldId id="670" r:id="rId10"/>
    <p:sldId id="697" r:id="rId11"/>
    <p:sldId id="696" r:id="rId12"/>
    <p:sldId id="673" r:id="rId13"/>
    <p:sldId id="699" r:id="rId14"/>
    <p:sldId id="818" r:id="rId15"/>
    <p:sldId id="819" r:id="rId16"/>
    <p:sldId id="672" r:id="rId17"/>
    <p:sldId id="725" r:id="rId18"/>
    <p:sldId id="724" r:id="rId19"/>
    <p:sldId id="722" r:id="rId20"/>
    <p:sldId id="799" r:id="rId21"/>
    <p:sldId id="677" r:id="rId22"/>
    <p:sldId id="682" r:id="rId23"/>
    <p:sldId id="783" r:id="rId24"/>
    <p:sldId id="671" r:id="rId25"/>
    <p:sldId id="698" r:id="rId26"/>
    <p:sldId id="729" r:id="rId27"/>
    <p:sldId id="730" r:id="rId28"/>
    <p:sldId id="728" r:id="rId29"/>
    <p:sldId id="800" r:id="rId30"/>
    <p:sldId id="769" r:id="rId31"/>
    <p:sldId id="776" r:id="rId32"/>
    <p:sldId id="768" r:id="rId33"/>
    <p:sldId id="791" r:id="rId34"/>
    <p:sldId id="792" r:id="rId35"/>
    <p:sldId id="794" r:id="rId36"/>
    <p:sldId id="801" r:id="rId37"/>
    <p:sldId id="788" r:id="rId38"/>
    <p:sldId id="802" r:id="rId39"/>
    <p:sldId id="803" r:id="rId40"/>
    <p:sldId id="804" r:id="rId41"/>
    <p:sldId id="805" r:id="rId42"/>
    <p:sldId id="806" r:id="rId43"/>
    <p:sldId id="807" r:id="rId44"/>
    <p:sldId id="808" r:id="rId45"/>
    <p:sldId id="809" r:id="rId46"/>
    <p:sldId id="814" r:id="rId47"/>
    <p:sldId id="815" r:id="rId48"/>
    <p:sldId id="816" r:id="rId49"/>
    <p:sldId id="817" r:id="rId50"/>
  </p:sldIdLst>
  <p:sldSz cx="9144000" cy="6858000" type="screen4x3"/>
  <p:notesSz cx="6765925" cy="9867900"/>
  <p:defaultTextStyle>
    <a:defPPr>
      <a:defRPr lang="en-US"/>
    </a:defPPr>
    <a:lvl1pPr algn="ctr" rtl="0" eaLnBrk="0" fontAlgn="base" hangingPunct="0">
      <a:spcBef>
        <a:spcPct val="0"/>
      </a:spcBef>
      <a:spcAft>
        <a:spcPct val="0"/>
      </a:spcAft>
      <a:defRPr sz="2400" kern="1200">
        <a:solidFill>
          <a:schemeClr val="tx1"/>
        </a:solidFill>
        <a:latin typeface="Arial" charset="0"/>
        <a:ea typeface="ＭＳ Ｐゴシック" pitchFamily="-1" charset="-128"/>
        <a:cs typeface="+mn-cs"/>
      </a:defRPr>
    </a:lvl1pPr>
    <a:lvl2pPr marL="457200" algn="ctr" rtl="0" eaLnBrk="0" fontAlgn="base" hangingPunct="0">
      <a:spcBef>
        <a:spcPct val="0"/>
      </a:spcBef>
      <a:spcAft>
        <a:spcPct val="0"/>
      </a:spcAft>
      <a:defRPr sz="2400" kern="1200">
        <a:solidFill>
          <a:schemeClr val="tx1"/>
        </a:solidFill>
        <a:latin typeface="Arial" charset="0"/>
        <a:ea typeface="ＭＳ Ｐゴシック" pitchFamily="-1" charset="-128"/>
        <a:cs typeface="+mn-cs"/>
      </a:defRPr>
    </a:lvl2pPr>
    <a:lvl3pPr marL="914400" algn="ctr" rtl="0" eaLnBrk="0" fontAlgn="base" hangingPunct="0">
      <a:spcBef>
        <a:spcPct val="0"/>
      </a:spcBef>
      <a:spcAft>
        <a:spcPct val="0"/>
      </a:spcAft>
      <a:defRPr sz="2400" kern="1200">
        <a:solidFill>
          <a:schemeClr val="tx1"/>
        </a:solidFill>
        <a:latin typeface="Arial" charset="0"/>
        <a:ea typeface="ＭＳ Ｐゴシック" pitchFamily="-1" charset="-128"/>
        <a:cs typeface="+mn-cs"/>
      </a:defRPr>
    </a:lvl3pPr>
    <a:lvl4pPr marL="1371600" algn="ctr" rtl="0" eaLnBrk="0" fontAlgn="base" hangingPunct="0">
      <a:spcBef>
        <a:spcPct val="0"/>
      </a:spcBef>
      <a:spcAft>
        <a:spcPct val="0"/>
      </a:spcAft>
      <a:defRPr sz="2400" kern="1200">
        <a:solidFill>
          <a:schemeClr val="tx1"/>
        </a:solidFill>
        <a:latin typeface="Arial" charset="0"/>
        <a:ea typeface="ＭＳ Ｐゴシック" pitchFamily="-1" charset="-128"/>
        <a:cs typeface="+mn-cs"/>
      </a:defRPr>
    </a:lvl4pPr>
    <a:lvl5pPr marL="1828800" algn="ctr" rtl="0" eaLnBrk="0" fontAlgn="base" hangingPunct="0">
      <a:spcBef>
        <a:spcPct val="0"/>
      </a:spcBef>
      <a:spcAft>
        <a:spcPct val="0"/>
      </a:spcAft>
      <a:defRPr sz="2400" kern="1200">
        <a:solidFill>
          <a:schemeClr val="tx1"/>
        </a:solidFill>
        <a:latin typeface="Arial" charset="0"/>
        <a:ea typeface="ＭＳ Ｐゴシック" pitchFamily="-1" charset="-128"/>
        <a:cs typeface="+mn-cs"/>
      </a:defRPr>
    </a:lvl5pPr>
    <a:lvl6pPr marL="2286000" algn="l" defTabSz="914400" rtl="0" eaLnBrk="1" latinLnBrk="0" hangingPunct="1">
      <a:defRPr sz="2400" kern="1200">
        <a:solidFill>
          <a:schemeClr val="tx1"/>
        </a:solidFill>
        <a:latin typeface="Arial" charset="0"/>
        <a:ea typeface="ＭＳ Ｐゴシック" pitchFamily="-1" charset="-128"/>
        <a:cs typeface="+mn-cs"/>
      </a:defRPr>
    </a:lvl6pPr>
    <a:lvl7pPr marL="2743200" algn="l" defTabSz="914400" rtl="0" eaLnBrk="1" latinLnBrk="0" hangingPunct="1">
      <a:defRPr sz="2400" kern="1200">
        <a:solidFill>
          <a:schemeClr val="tx1"/>
        </a:solidFill>
        <a:latin typeface="Arial" charset="0"/>
        <a:ea typeface="ＭＳ Ｐゴシック" pitchFamily="-1" charset="-128"/>
        <a:cs typeface="+mn-cs"/>
      </a:defRPr>
    </a:lvl7pPr>
    <a:lvl8pPr marL="3200400" algn="l" defTabSz="914400" rtl="0" eaLnBrk="1" latinLnBrk="0" hangingPunct="1">
      <a:defRPr sz="2400" kern="1200">
        <a:solidFill>
          <a:schemeClr val="tx1"/>
        </a:solidFill>
        <a:latin typeface="Arial" charset="0"/>
        <a:ea typeface="ＭＳ Ｐゴシック" pitchFamily="-1" charset="-128"/>
        <a:cs typeface="+mn-cs"/>
      </a:defRPr>
    </a:lvl8pPr>
    <a:lvl9pPr marL="3657600" algn="l" defTabSz="914400" rtl="0" eaLnBrk="1" latinLnBrk="0" hangingPunct="1">
      <a:defRPr sz="2400" kern="1200">
        <a:solidFill>
          <a:schemeClr val="tx1"/>
        </a:solidFill>
        <a:latin typeface="Arial" charset="0"/>
        <a:ea typeface="ＭＳ Ｐゴシック" pitchFamily="-1"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5C14A"/>
    <a:srgbClr val="797880"/>
    <a:srgbClr val="008080"/>
    <a:srgbClr val="336699"/>
    <a:srgbClr val="0066CC"/>
    <a:srgbClr val="33CCCC"/>
    <a:srgbClr val="C0C0C0"/>
    <a:srgbClr val="FF0000"/>
    <a:srgbClr val="000000"/>
    <a:srgbClr val="FFFF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203" autoAdjust="0"/>
    <p:restoredTop sz="85056" autoAdjust="0"/>
  </p:normalViewPr>
  <p:slideViewPr>
    <p:cSldViewPr>
      <p:cViewPr varScale="1">
        <p:scale>
          <a:sx n="63" d="100"/>
          <a:sy n="63" d="100"/>
        </p:scale>
        <p:origin x="1092" y="48"/>
      </p:cViewPr>
      <p:guideLst>
        <p:guide orient="horz" pos="2160"/>
        <p:guide pos="2880"/>
      </p:guideLst>
    </p:cSldViewPr>
  </p:slideViewPr>
  <p:outlineViewPr>
    <p:cViewPr>
      <p:scale>
        <a:sx n="33" d="100"/>
        <a:sy n="33" d="100"/>
      </p:scale>
      <p:origin x="0" y="0"/>
    </p:cViewPr>
  </p:outlineViewPr>
  <p:notesTextViewPr>
    <p:cViewPr>
      <p:scale>
        <a:sx n="66" d="100"/>
        <a:sy n="66" d="100"/>
      </p:scale>
      <p:origin x="0" y="0"/>
    </p:cViewPr>
  </p:notesTextViewPr>
  <p:sorterViewPr>
    <p:cViewPr>
      <p:scale>
        <a:sx n="75" d="100"/>
        <a:sy n="75" d="100"/>
      </p:scale>
      <p:origin x="0" y="-351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handoutMaster" Target="handoutMasters/handout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notesMaster" Target="notesMasters/notesMaster1.xml"/><Relationship Id="rId3" Type="http://schemas.openxmlformats.org/officeDocument/2006/relationships/slide" Target="slides/slid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1.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65.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70.wmf"/><Relationship Id="rId2" Type="http://schemas.openxmlformats.org/officeDocument/2006/relationships/image" Target="../media/image69.wmf"/><Relationship Id="rId1" Type="http://schemas.openxmlformats.org/officeDocument/2006/relationships/image" Target="../media/image68.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79.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79.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86.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p:cNvSpPr>
            <a:spLocks noGrp="1" noChangeArrowheads="1"/>
          </p:cNvSpPr>
          <p:nvPr>
            <p:ph type="hdr" sz="quarter"/>
          </p:nvPr>
        </p:nvSpPr>
        <p:spPr bwMode="auto">
          <a:xfrm>
            <a:off x="0" y="0"/>
            <a:ext cx="2911998" cy="457494"/>
          </a:xfrm>
          <a:prstGeom prst="rect">
            <a:avLst/>
          </a:prstGeom>
          <a:noFill/>
          <a:ln w="9525">
            <a:noFill/>
            <a:miter lim="800000"/>
            <a:headEnd/>
            <a:tailEnd/>
          </a:ln>
          <a:effectLst/>
        </p:spPr>
        <p:txBody>
          <a:bodyPr vert="horz" wrap="none" lIns="91678" tIns="45839" rIns="91678" bIns="45839" numCol="1" anchor="ctr" anchorCtr="0" compatLnSpc="1">
            <a:prstTxWarp prst="textNoShape">
              <a:avLst/>
            </a:prstTxWarp>
          </a:bodyPr>
          <a:lstStyle>
            <a:lvl1pPr algn="l">
              <a:defRPr sz="1200">
                <a:latin typeface="Arial" pitchFamily="-1" charset="0"/>
                <a:ea typeface="+mn-ea"/>
                <a:cs typeface="+mn-cs"/>
              </a:defRPr>
            </a:lvl1pPr>
          </a:lstStyle>
          <a:p>
            <a:pPr>
              <a:defRPr/>
            </a:pPr>
            <a:endParaRPr lang="en-GB"/>
          </a:p>
        </p:txBody>
      </p:sp>
      <p:sp>
        <p:nvSpPr>
          <p:cNvPr id="27651" name="Rectangle 3"/>
          <p:cNvSpPr>
            <a:spLocks noGrp="1" noChangeArrowheads="1"/>
          </p:cNvSpPr>
          <p:nvPr>
            <p:ph type="dt" sz="quarter" idx="1"/>
          </p:nvPr>
        </p:nvSpPr>
        <p:spPr bwMode="auto">
          <a:xfrm>
            <a:off x="3831576" y="0"/>
            <a:ext cx="2911998" cy="457494"/>
          </a:xfrm>
          <a:prstGeom prst="rect">
            <a:avLst/>
          </a:prstGeom>
          <a:noFill/>
          <a:ln w="9525">
            <a:noFill/>
            <a:miter lim="800000"/>
            <a:headEnd/>
            <a:tailEnd/>
          </a:ln>
          <a:effectLst/>
        </p:spPr>
        <p:txBody>
          <a:bodyPr vert="horz" wrap="none" lIns="91678" tIns="45839" rIns="91678" bIns="45839" numCol="1" anchor="ctr" anchorCtr="0" compatLnSpc="1">
            <a:prstTxWarp prst="textNoShape">
              <a:avLst/>
            </a:prstTxWarp>
          </a:bodyPr>
          <a:lstStyle>
            <a:lvl1pPr algn="r">
              <a:defRPr sz="1200">
                <a:latin typeface="Arial" pitchFamily="-1" charset="0"/>
                <a:ea typeface="+mn-ea"/>
                <a:cs typeface="+mn-cs"/>
              </a:defRPr>
            </a:lvl1pPr>
          </a:lstStyle>
          <a:p>
            <a:pPr>
              <a:defRPr/>
            </a:pPr>
            <a:endParaRPr lang="en-GB"/>
          </a:p>
        </p:txBody>
      </p:sp>
      <p:sp>
        <p:nvSpPr>
          <p:cNvPr id="27652" name="Rectangle 4"/>
          <p:cNvSpPr>
            <a:spLocks noGrp="1" noChangeArrowheads="1"/>
          </p:cNvSpPr>
          <p:nvPr>
            <p:ph type="ftr" sz="quarter" idx="2"/>
          </p:nvPr>
        </p:nvSpPr>
        <p:spPr bwMode="auto">
          <a:xfrm>
            <a:off x="0" y="9378635"/>
            <a:ext cx="2911998" cy="457494"/>
          </a:xfrm>
          <a:prstGeom prst="rect">
            <a:avLst/>
          </a:prstGeom>
          <a:noFill/>
          <a:ln w="9525">
            <a:noFill/>
            <a:miter lim="800000"/>
            <a:headEnd/>
            <a:tailEnd/>
          </a:ln>
          <a:effectLst/>
        </p:spPr>
        <p:txBody>
          <a:bodyPr vert="horz" wrap="none" lIns="91678" tIns="45839" rIns="91678" bIns="45839" numCol="1" anchor="b" anchorCtr="0" compatLnSpc="1">
            <a:prstTxWarp prst="textNoShape">
              <a:avLst/>
            </a:prstTxWarp>
          </a:bodyPr>
          <a:lstStyle>
            <a:lvl1pPr algn="l">
              <a:defRPr sz="1200">
                <a:latin typeface="Arial" pitchFamily="-1" charset="0"/>
                <a:ea typeface="+mn-ea"/>
                <a:cs typeface="+mn-cs"/>
              </a:defRPr>
            </a:lvl1pPr>
          </a:lstStyle>
          <a:p>
            <a:pPr>
              <a:defRPr/>
            </a:pPr>
            <a:endParaRPr lang="en-GB"/>
          </a:p>
        </p:txBody>
      </p:sp>
      <p:sp>
        <p:nvSpPr>
          <p:cNvPr id="27653" name="Rectangle 5"/>
          <p:cNvSpPr>
            <a:spLocks noGrp="1" noChangeArrowheads="1"/>
          </p:cNvSpPr>
          <p:nvPr>
            <p:ph type="sldNum" sz="quarter" idx="3"/>
          </p:nvPr>
        </p:nvSpPr>
        <p:spPr bwMode="auto">
          <a:xfrm>
            <a:off x="3831576" y="9378635"/>
            <a:ext cx="2911998" cy="457494"/>
          </a:xfrm>
          <a:prstGeom prst="rect">
            <a:avLst/>
          </a:prstGeom>
          <a:noFill/>
          <a:ln w="9525">
            <a:noFill/>
            <a:miter lim="800000"/>
            <a:headEnd/>
            <a:tailEnd/>
          </a:ln>
          <a:effectLst/>
        </p:spPr>
        <p:txBody>
          <a:bodyPr vert="horz" wrap="none" lIns="91678" tIns="45839" rIns="91678" bIns="45839" numCol="1" anchor="b" anchorCtr="0" compatLnSpc="1">
            <a:prstTxWarp prst="textNoShape">
              <a:avLst/>
            </a:prstTxWarp>
          </a:bodyPr>
          <a:lstStyle>
            <a:lvl1pPr algn="r">
              <a:defRPr sz="1200"/>
            </a:lvl1pPr>
          </a:lstStyle>
          <a:p>
            <a:fld id="{E7E6CB01-CD51-4E1D-84A3-83111DDB4246}" type="slidenum">
              <a:rPr lang="en-GB"/>
              <a:pPr/>
              <a:t>‹nr.›</a:t>
            </a:fld>
            <a:endParaRPr lang="en-GB"/>
          </a:p>
        </p:txBody>
      </p:sp>
    </p:spTree>
    <p:extLst>
      <p:ext uri="{BB962C8B-B14F-4D97-AF65-F5344CB8AC3E}">
        <p14:creationId xmlns:p14="http://schemas.microsoft.com/office/powerpoint/2010/main" val="345364583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0658" name="Rectangle 2"/>
          <p:cNvSpPr>
            <a:spLocks noGrp="1" noChangeArrowheads="1"/>
          </p:cNvSpPr>
          <p:nvPr>
            <p:ph type="hdr" sz="quarter"/>
          </p:nvPr>
        </p:nvSpPr>
        <p:spPr bwMode="auto">
          <a:xfrm>
            <a:off x="0" y="0"/>
            <a:ext cx="2931156" cy="494031"/>
          </a:xfrm>
          <a:prstGeom prst="rect">
            <a:avLst/>
          </a:prstGeom>
          <a:noFill/>
          <a:ln w="9525">
            <a:noFill/>
            <a:miter lim="800000"/>
            <a:headEnd/>
            <a:tailEnd/>
          </a:ln>
          <a:effectLst/>
        </p:spPr>
        <p:txBody>
          <a:bodyPr vert="horz" wrap="square" lIns="91678" tIns="45839" rIns="91678" bIns="45839" numCol="1" anchor="t" anchorCtr="0" compatLnSpc="1">
            <a:prstTxWarp prst="textNoShape">
              <a:avLst/>
            </a:prstTxWarp>
          </a:bodyPr>
          <a:lstStyle>
            <a:lvl1pPr algn="l">
              <a:defRPr sz="1200">
                <a:latin typeface="Arial" pitchFamily="-1" charset="0"/>
                <a:cs typeface="ＭＳ Ｐゴシック" pitchFamily="-1" charset="-128"/>
              </a:defRPr>
            </a:lvl1pPr>
          </a:lstStyle>
          <a:p>
            <a:pPr>
              <a:defRPr/>
            </a:pPr>
            <a:endParaRPr lang="nl-NL"/>
          </a:p>
        </p:txBody>
      </p:sp>
      <p:sp>
        <p:nvSpPr>
          <p:cNvPr id="70659" name="Rectangle 3"/>
          <p:cNvSpPr>
            <a:spLocks noGrp="1" noChangeArrowheads="1"/>
          </p:cNvSpPr>
          <p:nvPr>
            <p:ph type="dt" idx="1"/>
          </p:nvPr>
        </p:nvSpPr>
        <p:spPr bwMode="auto">
          <a:xfrm>
            <a:off x="3833173" y="0"/>
            <a:ext cx="2931156" cy="494031"/>
          </a:xfrm>
          <a:prstGeom prst="rect">
            <a:avLst/>
          </a:prstGeom>
          <a:noFill/>
          <a:ln w="9525">
            <a:noFill/>
            <a:miter lim="800000"/>
            <a:headEnd/>
            <a:tailEnd/>
          </a:ln>
          <a:effectLst/>
        </p:spPr>
        <p:txBody>
          <a:bodyPr vert="horz" wrap="square" lIns="91678" tIns="45839" rIns="91678" bIns="45839" numCol="1" anchor="t" anchorCtr="0" compatLnSpc="1">
            <a:prstTxWarp prst="textNoShape">
              <a:avLst/>
            </a:prstTxWarp>
          </a:bodyPr>
          <a:lstStyle>
            <a:lvl1pPr algn="r">
              <a:defRPr sz="1200"/>
            </a:lvl1pPr>
          </a:lstStyle>
          <a:p>
            <a:fld id="{3B65CF97-E9DB-42CD-A91F-3A0CE1AD1411}" type="datetime1">
              <a:rPr lang="nl-NL"/>
              <a:pPr/>
              <a:t>15-6-2020</a:t>
            </a:fld>
            <a:endParaRPr lang="nl-NL"/>
          </a:p>
        </p:txBody>
      </p:sp>
      <p:sp>
        <p:nvSpPr>
          <p:cNvPr id="14340" name="Rectangle 4"/>
          <p:cNvSpPr>
            <a:spLocks noGrp="1" noRot="1" noChangeAspect="1" noChangeArrowheads="1" noTextEdit="1"/>
          </p:cNvSpPr>
          <p:nvPr>
            <p:ph type="sldImg" idx="2"/>
          </p:nvPr>
        </p:nvSpPr>
        <p:spPr bwMode="auto">
          <a:xfrm>
            <a:off x="915988" y="739775"/>
            <a:ext cx="4933950" cy="370046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0661" name="Rectangle 5"/>
          <p:cNvSpPr>
            <a:spLocks noGrp="1" noChangeArrowheads="1"/>
          </p:cNvSpPr>
          <p:nvPr>
            <p:ph type="body" sz="quarter" idx="3"/>
          </p:nvPr>
        </p:nvSpPr>
        <p:spPr bwMode="auto">
          <a:xfrm>
            <a:off x="676913" y="4687730"/>
            <a:ext cx="5412101" cy="4439919"/>
          </a:xfrm>
          <a:prstGeom prst="rect">
            <a:avLst/>
          </a:prstGeom>
          <a:noFill/>
          <a:ln w="9525">
            <a:noFill/>
            <a:miter lim="800000"/>
            <a:headEnd/>
            <a:tailEnd/>
          </a:ln>
          <a:effectLst/>
        </p:spPr>
        <p:txBody>
          <a:bodyPr vert="horz" wrap="square" lIns="91678" tIns="45839" rIns="91678" bIns="45839" numCol="1" anchor="t" anchorCtr="0" compatLnSpc="1">
            <a:prstTxWarp prst="textNoShape">
              <a:avLst/>
            </a:prstTxWarp>
          </a:bodyPr>
          <a:lstStyle/>
          <a:p>
            <a:pPr lvl="0"/>
            <a:r>
              <a:rPr lang="nl-NL" noProof="0"/>
              <a:t>Click to edit Master text styles</a:t>
            </a:r>
          </a:p>
          <a:p>
            <a:pPr lvl="1"/>
            <a:r>
              <a:rPr lang="nl-NL" noProof="0"/>
              <a:t>Second level</a:t>
            </a:r>
          </a:p>
          <a:p>
            <a:pPr lvl="2"/>
            <a:r>
              <a:rPr lang="nl-NL" noProof="0"/>
              <a:t>Third level</a:t>
            </a:r>
          </a:p>
          <a:p>
            <a:pPr lvl="3"/>
            <a:r>
              <a:rPr lang="nl-NL" noProof="0"/>
              <a:t>Fourth level</a:t>
            </a:r>
          </a:p>
          <a:p>
            <a:pPr lvl="4"/>
            <a:r>
              <a:rPr lang="nl-NL" noProof="0"/>
              <a:t>Fifth level</a:t>
            </a:r>
          </a:p>
        </p:txBody>
      </p:sp>
      <p:sp>
        <p:nvSpPr>
          <p:cNvPr id="70662" name="Rectangle 6"/>
          <p:cNvSpPr>
            <a:spLocks noGrp="1" noChangeArrowheads="1"/>
          </p:cNvSpPr>
          <p:nvPr>
            <p:ph type="ftr" sz="quarter" idx="4"/>
          </p:nvPr>
        </p:nvSpPr>
        <p:spPr bwMode="auto">
          <a:xfrm>
            <a:off x="0" y="9372282"/>
            <a:ext cx="2931156" cy="494031"/>
          </a:xfrm>
          <a:prstGeom prst="rect">
            <a:avLst/>
          </a:prstGeom>
          <a:noFill/>
          <a:ln w="9525">
            <a:noFill/>
            <a:miter lim="800000"/>
            <a:headEnd/>
            <a:tailEnd/>
          </a:ln>
          <a:effectLst/>
        </p:spPr>
        <p:txBody>
          <a:bodyPr vert="horz" wrap="square" lIns="91678" tIns="45839" rIns="91678" bIns="45839" numCol="1" anchor="b" anchorCtr="0" compatLnSpc="1">
            <a:prstTxWarp prst="textNoShape">
              <a:avLst/>
            </a:prstTxWarp>
          </a:bodyPr>
          <a:lstStyle>
            <a:lvl1pPr algn="l">
              <a:defRPr sz="1200">
                <a:latin typeface="Arial" pitchFamily="-1" charset="0"/>
                <a:cs typeface="ＭＳ Ｐゴシック" pitchFamily="-1" charset="-128"/>
              </a:defRPr>
            </a:lvl1pPr>
          </a:lstStyle>
          <a:p>
            <a:pPr>
              <a:defRPr/>
            </a:pPr>
            <a:endParaRPr lang="nl-NL"/>
          </a:p>
        </p:txBody>
      </p:sp>
      <p:sp>
        <p:nvSpPr>
          <p:cNvPr id="70663" name="Rectangle 7"/>
          <p:cNvSpPr>
            <a:spLocks noGrp="1" noChangeArrowheads="1"/>
          </p:cNvSpPr>
          <p:nvPr>
            <p:ph type="sldNum" sz="quarter" idx="5"/>
          </p:nvPr>
        </p:nvSpPr>
        <p:spPr bwMode="auto">
          <a:xfrm>
            <a:off x="3833173" y="9372282"/>
            <a:ext cx="2931156" cy="494031"/>
          </a:xfrm>
          <a:prstGeom prst="rect">
            <a:avLst/>
          </a:prstGeom>
          <a:noFill/>
          <a:ln w="9525">
            <a:noFill/>
            <a:miter lim="800000"/>
            <a:headEnd/>
            <a:tailEnd/>
          </a:ln>
          <a:effectLst/>
        </p:spPr>
        <p:txBody>
          <a:bodyPr vert="horz" wrap="square" lIns="91678" tIns="45839" rIns="91678" bIns="45839" numCol="1" anchor="b" anchorCtr="0" compatLnSpc="1">
            <a:prstTxWarp prst="textNoShape">
              <a:avLst/>
            </a:prstTxWarp>
          </a:bodyPr>
          <a:lstStyle>
            <a:lvl1pPr algn="r">
              <a:defRPr sz="1200"/>
            </a:lvl1pPr>
          </a:lstStyle>
          <a:p>
            <a:fld id="{48A5F122-85B6-4B10-858E-494F47006E3E}" type="slidenum">
              <a:rPr lang="nl-NL"/>
              <a:pPr/>
              <a:t>‹nr.›</a:t>
            </a:fld>
            <a:endParaRPr lang="nl-NL"/>
          </a:p>
        </p:txBody>
      </p:sp>
    </p:spTree>
    <p:extLst>
      <p:ext uri="{BB962C8B-B14F-4D97-AF65-F5344CB8AC3E}">
        <p14:creationId xmlns:p14="http://schemas.microsoft.com/office/powerpoint/2010/main" val="3929267911"/>
      </p:ext>
    </p:extLst>
  </p:cSld>
  <p:clrMap bg1="lt1" tx1="dk1" bg2="lt2" tx2="dk2" accent1="accent1" accent2="accent2" accent3="accent3" accent4="accent4" accent5="accent5" accent6="accent6" hlink="hlink" folHlink="folHlink"/>
  <p:notesStyle>
    <a:lvl1pPr algn="l" defTabSz="457200" rtl="0" eaLnBrk="0" fontAlgn="base" hangingPunct="0">
      <a:spcBef>
        <a:spcPct val="30000"/>
      </a:spcBef>
      <a:spcAft>
        <a:spcPct val="0"/>
      </a:spcAft>
      <a:defRPr sz="1200" kern="1200">
        <a:solidFill>
          <a:schemeClr val="tx1"/>
        </a:solidFill>
        <a:latin typeface="Calibri" pitchFamily="-1" charset="0"/>
        <a:ea typeface="ＭＳ Ｐゴシック" pitchFamily="-1" charset="-128"/>
        <a:cs typeface="ＭＳ Ｐゴシック" pitchFamily="-1" charset="-128"/>
      </a:defRPr>
    </a:lvl1pPr>
    <a:lvl2pPr marL="457200" algn="l" defTabSz="457200" rtl="0" eaLnBrk="0" fontAlgn="base" hangingPunct="0">
      <a:spcBef>
        <a:spcPct val="30000"/>
      </a:spcBef>
      <a:spcAft>
        <a:spcPct val="0"/>
      </a:spcAft>
      <a:defRPr sz="1200" kern="1200">
        <a:solidFill>
          <a:schemeClr val="tx1"/>
        </a:solidFill>
        <a:latin typeface="Calibri" pitchFamily="-1" charset="0"/>
        <a:ea typeface="ＭＳ Ｐゴシック" pitchFamily="-1" charset="-128"/>
        <a:cs typeface="+mn-cs"/>
      </a:defRPr>
    </a:lvl2pPr>
    <a:lvl3pPr marL="914400" algn="l" defTabSz="457200" rtl="0" eaLnBrk="0" fontAlgn="base" hangingPunct="0">
      <a:spcBef>
        <a:spcPct val="30000"/>
      </a:spcBef>
      <a:spcAft>
        <a:spcPct val="0"/>
      </a:spcAft>
      <a:defRPr sz="1200" kern="1200">
        <a:solidFill>
          <a:schemeClr val="tx1"/>
        </a:solidFill>
        <a:latin typeface="Calibri" pitchFamily="-1" charset="0"/>
        <a:ea typeface="ＭＳ Ｐゴシック" pitchFamily="-1" charset="-128"/>
        <a:cs typeface="+mn-cs"/>
      </a:defRPr>
    </a:lvl3pPr>
    <a:lvl4pPr marL="1371600" algn="l" defTabSz="457200" rtl="0" eaLnBrk="0" fontAlgn="base" hangingPunct="0">
      <a:spcBef>
        <a:spcPct val="30000"/>
      </a:spcBef>
      <a:spcAft>
        <a:spcPct val="0"/>
      </a:spcAft>
      <a:defRPr sz="1200" kern="1200">
        <a:solidFill>
          <a:schemeClr val="tx1"/>
        </a:solidFill>
        <a:latin typeface="Calibri" pitchFamily="-1" charset="0"/>
        <a:ea typeface="ＭＳ Ｐゴシック" pitchFamily="-1" charset="-128"/>
        <a:cs typeface="+mn-cs"/>
      </a:defRPr>
    </a:lvl4pPr>
    <a:lvl5pPr marL="1828800" algn="l" defTabSz="457200" rtl="0" eaLnBrk="0" fontAlgn="base" hangingPunct="0">
      <a:spcBef>
        <a:spcPct val="30000"/>
      </a:spcBef>
      <a:spcAft>
        <a:spcPct val="0"/>
      </a:spcAft>
      <a:defRPr sz="1200" kern="1200">
        <a:solidFill>
          <a:schemeClr val="tx1"/>
        </a:solidFill>
        <a:latin typeface="Calibri" pitchFamily="-1" charset="0"/>
        <a:ea typeface="ＭＳ Ｐゴシック" pitchFamily="-1"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en.wikipedia.org/wiki/Bravais_lattice"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nl.wikipedia.org/wiki/Siliciumdioxide" TargetMode="External"/><Relationship Id="rId2" Type="http://schemas.openxmlformats.org/officeDocument/2006/relationships/slide" Target="../slides/slide3.xml"/><Relationship Id="rId1" Type="http://schemas.openxmlformats.org/officeDocument/2006/relationships/notesMaster" Target="../notesMasters/notesMaster1.xml"/><Relationship Id="rId5" Type="http://schemas.openxmlformats.org/officeDocument/2006/relationships/hyperlink" Target="http://nl.wikipedia.org/wiki/Lood(II)oxide" TargetMode="External"/><Relationship Id="rId4" Type="http://schemas.openxmlformats.org/officeDocument/2006/relationships/hyperlink" Target="http://nl.wikipedia.org/wiki/Glas" TargetMode="Externa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8" Type="http://schemas.openxmlformats.org/officeDocument/2006/relationships/hyperlink" Target="http://nl.wikipedia.org/wiki/Viervlak" TargetMode="External"/><Relationship Id="rId13" Type="http://schemas.openxmlformats.org/officeDocument/2006/relationships/hyperlink" Target="http://en.wikipedia.org/wiki/Zirconia" TargetMode="External"/><Relationship Id="rId18" Type="http://schemas.openxmlformats.org/officeDocument/2006/relationships/hyperlink" Target="http://en.wikipedia.org/wiki/Composite_material" TargetMode="External"/><Relationship Id="rId3" Type="http://schemas.openxmlformats.org/officeDocument/2006/relationships/hyperlink" Target="http://nl.wikipedia.org/wiki/Keukenzout" TargetMode="External"/><Relationship Id="rId7" Type="http://schemas.openxmlformats.org/officeDocument/2006/relationships/hyperlink" Target="http://nl.wikipedia.org/wiki/Koolstof" TargetMode="External"/><Relationship Id="rId12" Type="http://schemas.openxmlformats.org/officeDocument/2006/relationships/hyperlink" Target="http://en.wikipedia.org/wiki/Ceria" TargetMode="External"/><Relationship Id="rId17" Type="http://schemas.openxmlformats.org/officeDocument/2006/relationships/hyperlink" Target="http://en.wikipedia.org/wiki/Silicide" TargetMode="External"/><Relationship Id="rId2" Type="http://schemas.openxmlformats.org/officeDocument/2006/relationships/slide" Target="../slides/slide25.xml"/><Relationship Id="rId16" Type="http://schemas.openxmlformats.org/officeDocument/2006/relationships/hyperlink" Target="http://en.wikipedia.org/wiki/Nitride" TargetMode="External"/><Relationship Id="rId1" Type="http://schemas.openxmlformats.org/officeDocument/2006/relationships/notesMaster" Target="../notesMasters/notesMaster1.xml"/><Relationship Id="rId6" Type="http://schemas.openxmlformats.org/officeDocument/2006/relationships/hyperlink" Target="http://nl.wikipedia.org/wiki/Diamant" TargetMode="External"/><Relationship Id="rId11" Type="http://schemas.openxmlformats.org/officeDocument/2006/relationships/hyperlink" Target="http://en.wikipedia.org/wiki/Beryllia" TargetMode="External"/><Relationship Id="rId5" Type="http://schemas.openxmlformats.org/officeDocument/2006/relationships/hyperlink" Target="http://nl.wikipedia.org/wiki/Siliciumdioxide" TargetMode="External"/><Relationship Id="rId15" Type="http://schemas.openxmlformats.org/officeDocument/2006/relationships/hyperlink" Target="http://en.wikipedia.org/wiki/Boride" TargetMode="External"/><Relationship Id="rId10" Type="http://schemas.openxmlformats.org/officeDocument/2006/relationships/hyperlink" Target="http://en.wikipedia.org/wiki/Alumina" TargetMode="External"/><Relationship Id="rId19" Type="http://schemas.openxmlformats.org/officeDocument/2006/relationships/hyperlink" Target="http://en.wikipedia.org/wiki/Ceramic_matrix_composite" TargetMode="External"/><Relationship Id="rId4" Type="http://schemas.openxmlformats.org/officeDocument/2006/relationships/hyperlink" Target="http://nl.wikipedia.org/wiki/Zirkonium(IV)oxide" TargetMode="External"/><Relationship Id="rId9" Type="http://schemas.openxmlformats.org/officeDocument/2006/relationships/hyperlink" Target="http://en.wikipedia.org/wiki/Oxide" TargetMode="External"/><Relationship Id="rId14" Type="http://schemas.openxmlformats.org/officeDocument/2006/relationships/hyperlink" Target="http://en.wikipedia.org/wiki/Carbide" TargetMode="Externa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nl.wikipedia.org/wiki/Viervlak" TargetMode="External"/><Relationship Id="rId2" Type="http://schemas.openxmlformats.org/officeDocument/2006/relationships/slide" Target="../slides/slide26.xml"/><Relationship Id="rId1" Type="http://schemas.openxmlformats.org/officeDocument/2006/relationships/notesMaster" Target="../notesMasters/notesMaster1.xml"/><Relationship Id="rId4" Type="http://schemas.openxmlformats.org/officeDocument/2006/relationships/hyperlink" Target="http://nl.wikipedia.org/wiki/Diamant" TargetMode="Externa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hyperphysics.phy-astr.gsu.edu/hbase/electric/ohmmic.html#c2" TargetMode="External"/><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8" Type="http://schemas.openxmlformats.org/officeDocument/2006/relationships/hyperlink" Target="http://nl.wikipedia.org/wiki/Thermionische_emissie#Wet_van_Richardson" TargetMode="External"/><Relationship Id="rId3" Type="http://schemas.openxmlformats.org/officeDocument/2006/relationships/hyperlink" Target="http://nl.wikipedia.org/wiki/Wolfraam" TargetMode="External"/><Relationship Id="rId7" Type="http://schemas.openxmlformats.org/officeDocument/2006/relationships/hyperlink" Target="http://nl.wikipedia.org/wiki/Elektrische_stroomdichtheid" TargetMode="External"/><Relationship Id="rId2" Type="http://schemas.openxmlformats.org/officeDocument/2006/relationships/slide" Target="../slides/slide41.xml"/><Relationship Id="rId1" Type="http://schemas.openxmlformats.org/officeDocument/2006/relationships/notesMaster" Target="../notesMasters/notesMaster1.xml"/><Relationship Id="rId6" Type="http://schemas.openxmlformats.org/officeDocument/2006/relationships/hyperlink" Target="http://nl.wikipedia.org/w/index.php?title=Oxidekathode&amp;action=edit&amp;redlink=1" TargetMode="External"/><Relationship Id="rId5" Type="http://schemas.openxmlformats.org/officeDocument/2006/relationships/hyperlink" Target="http://nl.wikipedia.org/wiki/Strontiumoxide" TargetMode="External"/><Relationship Id="rId4" Type="http://schemas.openxmlformats.org/officeDocument/2006/relationships/hyperlink" Target="http://nl.wikipedia.org/wiki/Bariumoxide" TargetMode="External"/></Relationships>
</file>

<file path=ppt/notesSlides/_rels/notesSlide37.xml.rels><?xml version="1.0" encoding="UTF-8" standalone="yes"?>
<Relationships xmlns="http://schemas.openxmlformats.org/package/2006/relationships"><Relationship Id="rId8" Type="http://schemas.openxmlformats.org/officeDocument/2006/relationships/hyperlink" Target="http://nl.wikipedia.org/wiki/Thermionische_emissie#Wet_van_Richardson" TargetMode="External"/><Relationship Id="rId3" Type="http://schemas.openxmlformats.org/officeDocument/2006/relationships/hyperlink" Target="http://nl.wikipedia.org/wiki/Wolfraam" TargetMode="External"/><Relationship Id="rId7" Type="http://schemas.openxmlformats.org/officeDocument/2006/relationships/hyperlink" Target="http://nl.wikipedia.org/wiki/Elektrische_stroomdichtheid" TargetMode="External"/><Relationship Id="rId2" Type="http://schemas.openxmlformats.org/officeDocument/2006/relationships/slide" Target="../slides/slide42.xml"/><Relationship Id="rId1" Type="http://schemas.openxmlformats.org/officeDocument/2006/relationships/notesMaster" Target="../notesMasters/notesMaster1.xml"/><Relationship Id="rId6" Type="http://schemas.openxmlformats.org/officeDocument/2006/relationships/hyperlink" Target="http://nl.wikipedia.org/w/index.php?title=Oxidekathode&amp;action=edit&amp;redlink=1" TargetMode="External"/><Relationship Id="rId5" Type="http://schemas.openxmlformats.org/officeDocument/2006/relationships/hyperlink" Target="http://nl.wikipedia.org/wiki/Strontiumoxide" TargetMode="External"/><Relationship Id="rId4" Type="http://schemas.openxmlformats.org/officeDocument/2006/relationships/hyperlink" Target="http://nl.wikipedia.org/wiki/Bariumoxide" TargetMode="External"/></Relationships>
</file>

<file path=ppt/notesSlides/_rels/notesSlide38.xml.rels><?xml version="1.0" encoding="UTF-8" standalone="yes"?>
<Relationships xmlns="http://schemas.openxmlformats.org/package/2006/relationships"><Relationship Id="rId3" Type="http://schemas.openxmlformats.org/officeDocument/2006/relationships/hyperlink" Target="#cite_note-16"/><Relationship Id="rId2" Type="http://schemas.openxmlformats.org/officeDocument/2006/relationships/slide" Target="../slides/slide43.xml"/><Relationship Id="rId1" Type="http://schemas.openxmlformats.org/officeDocument/2006/relationships/notesMaster" Target="../notesMasters/notesMaster1.xml"/><Relationship Id="rId5" Type="http://schemas.openxmlformats.org/officeDocument/2006/relationships/hyperlink" Target="http://en.wikipedia.org/wiki/Pair_production" TargetMode="External"/><Relationship Id="rId4" Type="http://schemas.openxmlformats.org/officeDocument/2006/relationships/hyperlink" Target="http://en.wikipedia.org/wiki/Positron" TargetMode="Externa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www.answers.com/topic/voltmeter" TargetMode="External"/><Relationship Id="rId2" Type="http://schemas.openxmlformats.org/officeDocument/2006/relationships/slide" Target="../slides/slide44.xml"/><Relationship Id="rId1" Type="http://schemas.openxmlformats.org/officeDocument/2006/relationships/notesMaster" Target="../notesMasters/notesMaster1.xml"/><Relationship Id="rId4" Type="http://schemas.openxmlformats.org/officeDocument/2006/relationships/hyperlink" Target="http://www.answers.com/topic/contact-potential-difference"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8" Type="http://schemas.openxmlformats.org/officeDocument/2006/relationships/hyperlink" Target="https://nl.wikipedia.org/wiki/Zaag" TargetMode="External"/><Relationship Id="rId13" Type="http://schemas.openxmlformats.org/officeDocument/2006/relationships/hyperlink" Target="https://nl.wikipedia.org/wiki/Halfgeleider_(elektronica)" TargetMode="External"/><Relationship Id="rId18" Type="http://schemas.openxmlformats.org/officeDocument/2006/relationships/hyperlink" Target="https://nl.wikipedia.org/wiki/Elektrische_geleidbaarheid" TargetMode="External"/><Relationship Id="rId3" Type="http://schemas.openxmlformats.org/officeDocument/2006/relationships/hyperlink" Target="https://en.wikipedia.org/wiki/Diamond_cubic" TargetMode="External"/><Relationship Id="rId21" Type="http://schemas.openxmlformats.org/officeDocument/2006/relationships/hyperlink" Target="https://nl.wikipedia.org/wiki/Anisotroop" TargetMode="External"/><Relationship Id="rId7" Type="http://schemas.openxmlformats.org/officeDocument/2006/relationships/hyperlink" Target="https://nl.wikipedia.org/wiki/Diamant" TargetMode="External"/><Relationship Id="rId12" Type="http://schemas.openxmlformats.org/officeDocument/2006/relationships/hyperlink" Target="https://nl.wikipedia.org/wiki/Eenkristal" TargetMode="External"/><Relationship Id="rId17" Type="http://schemas.openxmlformats.org/officeDocument/2006/relationships/hyperlink" Target="https://nl.wikipedia.org/wiki/Doteren" TargetMode="External"/><Relationship Id="rId2" Type="http://schemas.openxmlformats.org/officeDocument/2006/relationships/slide" Target="../slides/slide7.xml"/><Relationship Id="rId16" Type="http://schemas.openxmlformats.org/officeDocument/2006/relationships/hyperlink" Target="https://nl.wikipedia.org/wiki/Argon" TargetMode="External"/><Relationship Id="rId20" Type="http://schemas.openxmlformats.org/officeDocument/2006/relationships/hyperlink" Target="https://nl.wikipedia.org/wiki/Entkristal" TargetMode="External"/><Relationship Id="rId1" Type="http://schemas.openxmlformats.org/officeDocument/2006/relationships/notesMaster" Target="../notesMasters/notesMaster1.xml"/><Relationship Id="rId6" Type="http://schemas.openxmlformats.org/officeDocument/2006/relationships/hyperlink" Target="https://en.wikipedia.org/wiki/Silicon#cite_note-12" TargetMode="External"/><Relationship Id="rId11" Type="http://schemas.openxmlformats.org/officeDocument/2006/relationships/hyperlink" Target="https://nl.wikipedia.org/wiki/Polijsten_(bewerking)" TargetMode="External"/><Relationship Id="rId24" Type="http://schemas.openxmlformats.org/officeDocument/2006/relationships/hyperlink" Target="https://nl.wikipedia.org/wiki/Halffabricaat" TargetMode="External"/><Relationship Id="rId5" Type="http://schemas.openxmlformats.org/officeDocument/2006/relationships/hyperlink" Target="https://en.wikipedia.org/wiki/%C3%85ngstr%C3%B6m" TargetMode="External"/><Relationship Id="rId15" Type="http://schemas.openxmlformats.org/officeDocument/2006/relationships/hyperlink" Target="https://nl.wikipedia.org/wiki/Germanium" TargetMode="External"/><Relationship Id="rId23" Type="http://schemas.openxmlformats.org/officeDocument/2006/relationships/hyperlink" Target="https://nl.wikipedia.org/w/index.php?title=Die_(ge%C3%AFntegreerd_circuit)&amp;action=edit&amp;redlink=1" TargetMode="External"/><Relationship Id="rId10" Type="http://schemas.openxmlformats.org/officeDocument/2006/relationships/hyperlink" Target="https://nl.wikipedia.org/wiki/Boule_(kristal)" TargetMode="External"/><Relationship Id="rId19" Type="http://schemas.openxmlformats.org/officeDocument/2006/relationships/hyperlink" Target="https://nl.wikipedia.org/wiki/Kristalstructuur" TargetMode="External"/><Relationship Id="rId4" Type="http://schemas.openxmlformats.org/officeDocument/2006/relationships/hyperlink" Target="https://en.wikipedia.org/wiki/Crystal_structure" TargetMode="External"/><Relationship Id="rId9" Type="http://schemas.openxmlformats.org/officeDocument/2006/relationships/hyperlink" Target="https://nl.wikipedia.org/w/index.php?title=Diamantdraad&amp;action=edit&amp;redlink=1" TargetMode="External"/><Relationship Id="rId14" Type="http://schemas.openxmlformats.org/officeDocument/2006/relationships/hyperlink" Target="https://nl.wikipedia.org/wiki/Silicium" TargetMode="External"/><Relationship Id="rId22" Type="http://schemas.openxmlformats.org/officeDocument/2006/relationships/hyperlink" Target="https://nl.wikipedia.org/wiki/Splijting_(kristal)"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nl.wikipedia.org/wiki/Kubisch_vlakgecentreerd" TargetMode="External"/><Relationship Id="rId2" Type="http://schemas.openxmlformats.org/officeDocument/2006/relationships/slide" Target="../slides/slide9.xml"/><Relationship Id="rId1" Type="http://schemas.openxmlformats.org/officeDocument/2006/relationships/notesMaster" Target="../notesMasters/notesMaster1.xml"/><Relationship Id="rId5" Type="http://schemas.openxmlformats.org/officeDocument/2006/relationships/hyperlink" Target="http://nl.wikipedia.org/wiki/Hexagonaal_dichtste_stapeling" TargetMode="External"/><Relationship Id="rId4" Type="http://schemas.openxmlformats.org/officeDocument/2006/relationships/hyperlink" Target="http://nl.wikipedia.org/wiki/Kubisch_ruimtelijk_gecentreerd" TargetMode="Externa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nl.wikipedia.org/wiki/Kubisch_vlakgecentreerd" TargetMode="External"/><Relationship Id="rId2" Type="http://schemas.openxmlformats.org/officeDocument/2006/relationships/slide" Target="../slides/slide10.xml"/><Relationship Id="rId1" Type="http://schemas.openxmlformats.org/officeDocument/2006/relationships/notesMaster" Target="../notesMasters/notesMaster1.xml"/><Relationship Id="rId5" Type="http://schemas.openxmlformats.org/officeDocument/2006/relationships/hyperlink" Target="http://nl.wikipedia.org/wiki/Hexagonaal_dichtste_stapeling" TargetMode="External"/><Relationship Id="rId4" Type="http://schemas.openxmlformats.org/officeDocument/2006/relationships/hyperlink" Target="http://nl.wikipedia.org/wiki/Kubisch_ruimtelijk_gecentreerd"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Grp="1" noRot="1" noChangeAspect="1" noChangeArrowheads="1" noTextEdit="1"/>
          </p:cNvSpPr>
          <p:nvPr>
            <p:ph type="sldImg"/>
          </p:nvPr>
        </p:nvSpPr>
        <p:spPr>
          <a:ln/>
        </p:spPr>
      </p:sp>
      <p:sp>
        <p:nvSpPr>
          <p:cNvPr id="7885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nl-NL" dirty="0" smtClean="0">
              <a:latin typeface="Calibri" pitchFamily="34" charset="0"/>
            </a:endParaRPr>
          </a:p>
        </p:txBody>
      </p:sp>
    </p:spTree>
    <p:extLst>
      <p:ext uri="{BB962C8B-B14F-4D97-AF65-F5344CB8AC3E}">
        <p14:creationId xmlns:p14="http://schemas.microsoft.com/office/powerpoint/2010/main" val="31432281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0A5F628-7F0A-42F6-A061-47D70439E7F4}" type="slidenum">
              <a:rPr lang="en-US"/>
              <a:pPr/>
              <a:t>11</a:t>
            </a:fld>
            <a:endParaRPr lang="en-US"/>
          </a:p>
        </p:txBody>
      </p:sp>
      <p:sp>
        <p:nvSpPr>
          <p:cNvPr id="142338" name="Rectangle 2"/>
          <p:cNvSpPr>
            <a:spLocks noGrp="1" noRot="1" noChangeAspect="1" noChangeArrowheads="1" noTextEdit="1"/>
          </p:cNvSpPr>
          <p:nvPr>
            <p:ph type="sldImg"/>
          </p:nvPr>
        </p:nvSpPr>
        <p:spPr>
          <a:ln/>
        </p:spPr>
      </p:sp>
      <p:sp>
        <p:nvSpPr>
          <p:cNvPr id="142339" name="Rectangle 3"/>
          <p:cNvSpPr>
            <a:spLocks noGrp="1" noChangeArrowheads="1"/>
          </p:cNvSpPr>
          <p:nvPr>
            <p:ph type="body" idx="1"/>
          </p:nvPr>
        </p:nvSpPr>
        <p:spPr/>
        <p:txBody>
          <a:bodyPr/>
          <a:lstStyle/>
          <a:p>
            <a:r>
              <a:rPr lang="en-US" dirty="0"/>
              <a:t>Figure 40-23. Arrangement of atoms in (a) a simple cubic crystal, (b) face-centered cubic crystal (note the atom at the center of each face), and (c) body-centered cubic crystal. Each shows the relationship of the bonds. Each of these “cells” is repeated in three dimensions to the edges of the macroscopic crystal.</a:t>
            </a:r>
          </a:p>
        </p:txBody>
      </p:sp>
    </p:spTree>
    <p:extLst>
      <p:ext uri="{BB962C8B-B14F-4D97-AF65-F5344CB8AC3E}">
        <p14:creationId xmlns:p14="http://schemas.microsoft.com/office/powerpoint/2010/main" val="27897078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pPr marL="0" marR="0" indent="0" algn="l" defTabSz="457200" rtl="0" eaLnBrk="0" fontAlgn="base" latinLnBrk="0" hangingPunct="0">
              <a:lnSpc>
                <a:spcPct val="100000"/>
              </a:lnSpc>
              <a:spcBef>
                <a:spcPct val="30000"/>
              </a:spcBef>
              <a:spcAft>
                <a:spcPct val="0"/>
              </a:spcAft>
              <a:buClrTx/>
              <a:buSzTx/>
              <a:buFontTx/>
              <a:buNone/>
              <a:tabLst/>
              <a:defRPr/>
            </a:pPr>
            <a:r>
              <a:rPr lang="en-US" b="1" dirty="0" smtClean="0"/>
              <a:t>http://www.wallidhama.com/CHEM1066/PowerPoint/Chapter11.ppt</a:t>
            </a:r>
          </a:p>
          <a:p>
            <a:pPr marL="0" marR="0" indent="0" algn="l" defTabSz="457200" rtl="0" eaLnBrk="0" fontAlgn="base" latinLnBrk="0" hangingPunct="0">
              <a:lnSpc>
                <a:spcPct val="100000"/>
              </a:lnSpc>
              <a:spcBef>
                <a:spcPct val="30000"/>
              </a:spcBef>
              <a:spcAft>
                <a:spcPct val="0"/>
              </a:spcAft>
              <a:buClrTx/>
              <a:buSzTx/>
              <a:buFontTx/>
              <a:buNone/>
              <a:tabLst/>
              <a:defRPr/>
            </a:pPr>
            <a:endParaRPr lang="en-US" b="1" dirty="0" smtClean="0"/>
          </a:p>
          <a:p>
            <a:pPr marL="0" marR="0" indent="0" algn="l" defTabSz="457200" rtl="0" eaLnBrk="0" fontAlgn="base" latinLnBrk="0" hangingPunct="0">
              <a:lnSpc>
                <a:spcPct val="100000"/>
              </a:lnSpc>
              <a:spcBef>
                <a:spcPct val="30000"/>
              </a:spcBef>
              <a:spcAft>
                <a:spcPct val="0"/>
              </a:spcAft>
              <a:buClrTx/>
              <a:buSzTx/>
              <a:buFontTx/>
              <a:buNone/>
              <a:tabLst/>
              <a:defRPr/>
            </a:pPr>
            <a:r>
              <a:rPr lang="en-US" b="0" dirty="0" smtClean="0"/>
              <a:t>http://</a:t>
            </a:r>
            <a:r>
              <a:rPr lang="en-US" b="0" dirty="0" err="1" smtClean="0"/>
              <a:t>home.kpn.nl/vanadovv/EltProps.html</a:t>
            </a:r>
            <a:endParaRPr lang="en-US" b="0" dirty="0" smtClean="0"/>
          </a:p>
          <a:p>
            <a:pPr marL="0" marR="0" indent="0" algn="l" defTabSz="457200" rtl="0" eaLnBrk="0" fontAlgn="base" latinLnBrk="0" hangingPunct="0">
              <a:lnSpc>
                <a:spcPct val="100000"/>
              </a:lnSpc>
              <a:spcBef>
                <a:spcPct val="30000"/>
              </a:spcBef>
              <a:spcAft>
                <a:spcPct val="0"/>
              </a:spcAft>
              <a:buClrTx/>
              <a:buSzTx/>
              <a:buFontTx/>
              <a:buNone/>
              <a:tabLst/>
              <a:defRPr/>
            </a:pPr>
            <a:endParaRPr lang="en-US" b="0" dirty="0" smtClean="0"/>
          </a:p>
          <a:p>
            <a:pPr marL="0" marR="0" indent="0" algn="l" defTabSz="457200" rtl="0" eaLnBrk="0" fontAlgn="base" latinLnBrk="0" hangingPunct="0">
              <a:lnSpc>
                <a:spcPct val="100000"/>
              </a:lnSpc>
              <a:spcBef>
                <a:spcPct val="30000"/>
              </a:spcBef>
              <a:spcAft>
                <a:spcPct val="0"/>
              </a:spcAft>
              <a:buClrTx/>
              <a:buSzTx/>
              <a:buFontTx/>
              <a:buNone/>
              <a:tabLst/>
              <a:defRPr/>
            </a:pPr>
            <a:r>
              <a:rPr lang="en-US" dirty="0" smtClean="0"/>
              <a:t>H </a:t>
            </a:r>
            <a:r>
              <a:rPr lang="en-US" dirty="0" err="1" smtClean="0"/>
              <a:t>hexagonaal</a:t>
            </a:r>
            <a:endParaRPr lang="en-US" dirty="0" smtClean="0"/>
          </a:p>
          <a:p>
            <a:pPr marL="0" marR="0" indent="0" algn="l" defTabSz="457200" rtl="0" eaLnBrk="0" fontAlgn="base" latinLnBrk="0" hangingPunct="0">
              <a:lnSpc>
                <a:spcPct val="100000"/>
              </a:lnSpc>
              <a:spcBef>
                <a:spcPct val="30000"/>
              </a:spcBef>
              <a:spcAft>
                <a:spcPct val="0"/>
              </a:spcAft>
              <a:buClrTx/>
              <a:buSzTx/>
              <a:buFontTx/>
              <a:buNone/>
              <a:tabLst/>
              <a:defRPr/>
            </a:pPr>
            <a:r>
              <a:rPr lang="en-US" dirty="0" smtClean="0"/>
              <a:t>He </a:t>
            </a:r>
            <a:r>
              <a:rPr lang="en-US" dirty="0" err="1" smtClean="0"/>
              <a:t>hexagonaal</a:t>
            </a:r>
            <a:endParaRPr lang="en-US" dirty="0" smtClean="0"/>
          </a:p>
          <a:p>
            <a:pPr marL="0" marR="0" indent="0" algn="l" defTabSz="457200" rtl="0" eaLnBrk="0" fontAlgn="base" latinLnBrk="0" hangingPunct="0">
              <a:lnSpc>
                <a:spcPct val="100000"/>
              </a:lnSpc>
              <a:spcBef>
                <a:spcPct val="30000"/>
              </a:spcBef>
              <a:spcAft>
                <a:spcPct val="0"/>
              </a:spcAft>
              <a:buClrTx/>
              <a:buSzTx/>
              <a:buFontTx/>
              <a:buNone/>
              <a:tabLst/>
              <a:defRPr/>
            </a:pPr>
            <a:r>
              <a:rPr lang="en-US" b="1" dirty="0" err="1" smtClean="0"/>
              <a:t>Sr</a:t>
            </a:r>
            <a:r>
              <a:rPr lang="nl-NL" b="1" dirty="0" smtClean="0"/>
              <a:t>:</a:t>
            </a:r>
            <a:r>
              <a:rPr lang="en-US" b="1" dirty="0" smtClean="0"/>
              <a:t> strontium</a:t>
            </a:r>
          </a:p>
          <a:p>
            <a:pPr marL="0" marR="0" indent="0" algn="l" defTabSz="457200" rtl="0" eaLnBrk="0" fontAlgn="base" latinLnBrk="0" hangingPunct="0">
              <a:lnSpc>
                <a:spcPct val="100000"/>
              </a:lnSpc>
              <a:spcBef>
                <a:spcPct val="30000"/>
              </a:spcBef>
              <a:spcAft>
                <a:spcPct val="0"/>
              </a:spcAft>
              <a:buClrTx/>
              <a:buSzTx/>
              <a:buFontTx/>
              <a:buNone/>
              <a:tabLst/>
              <a:defRPr/>
            </a:pPr>
            <a:r>
              <a:rPr lang="en-US" dirty="0" smtClean="0"/>
              <a:t>B </a:t>
            </a:r>
            <a:r>
              <a:rPr lang="en-US" dirty="0" err="1" smtClean="0"/>
              <a:t>rhombohedrisch</a:t>
            </a:r>
            <a:endParaRPr lang="en-US" dirty="0" smtClean="0"/>
          </a:p>
          <a:p>
            <a:pPr marL="0" marR="0" indent="0" algn="l" defTabSz="457200" rtl="0" eaLnBrk="0" fontAlgn="base" latinLnBrk="0" hangingPunct="0">
              <a:lnSpc>
                <a:spcPct val="100000"/>
              </a:lnSpc>
              <a:spcBef>
                <a:spcPct val="30000"/>
              </a:spcBef>
              <a:spcAft>
                <a:spcPct val="0"/>
              </a:spcAft>
              <a:buClrTx/>
              <a:buSzTx/>
              <a:buFontTx/>
              <a:buNone/>
              <a:tabLst/>
              <a:defRPr/>
            </a:pPr>
            <a:r>
              <a:rPr lang="en-US" dirty="0" smtClean="0"/>
              <a:t>C </a:t>
            </a:r>
            <a:r>
              <a:rPr lang="en-US" dirty="0" err="1" smtClean="0"/>
              <a:t>hexagonaal</a:t>
            </a:r>
            <a:endParaRPr lang="en-US" dirty="0" smtClean="0"/>
          </a:p>
          <a:p>
            <a:pPr marL="0" marR="0" indent="0" algn="l" defTabSz="457200" rtl="0" eaLnBrk="0" fontAlgn="base" latinLnBrk="0" hangingPunct="0">
              <a:lnSpc>
                <a:spcPct val="100000"/>
              </a:lnSpc>
              <a:spcBef>
                <a:spcPct val="30000"/>
              </a:spcBef>
              <a:spcAft>
                <a:spcPct val="0"/>
              </a:spcAft>
              <a:buClrTx/>
              <a:buSzTx/>
              <a:buFontTx/>
              <a:buNone/>
              <a:tabLst/>
              <a:defRPr/>
            </a:pPr>
            <a:r>
              <a:rPr lang="en-US" dirty="0" smtClean="0"/>
              <a:t>7 N </a:t>
            </a:r>
            <a:r>
              <a:rPr lang="en-US" dirty="0" err="1" smtClean="0"/>
              <a:t>hexagonaal</a:t>
            </a:r>
            <a:r>
              <a:rPr lang="en-US" dirty="0" smtClean="0"/>
              <a:t>--   </a:t>
            </a:r>
          </a:p>
          <a:p>
            <a:pPr marL="0" marR="0" indent="0" algn="l" defTabSz="457200" rtl="0" eaLnBrk="0" fontAlgn="base" latinLnBrk="0" hangingPunct="0">
              <a:lnSpc>
                <a:spcPct val="100000"/>
              </a:lnSpc>
              <a:spcBef>
                <a:spcPct val="30000"/>
              </a:spcBef>
              <a:spcAft>
                <a:spcPct val="0"/>
              </a:spcAft>
              <a:buClrTx/>
              <a:buSzTx/>
              <a:buFontTx/>
              <a:buNone/>
              <a:tabLst/>
              <a:defRPr/>
            </a:pPr>
            <a:r>
              <a:rPr lang="en-US" dirty="0" smtClean="0"/>
              <a:t>8 O </a:t>
            </a:r>
            <a:r>
              <a:rPr lang="en-US" dirty="0" err="1" smtClean="0"/>
              <a:t>kubisch</a:t>
            </a:r>
            <a:r>
              <a:rPr lang="en-US" dirty="0" smtClean="0"/>
              <a:t>--   </a:t>
            </a:r>
          </a:p>
          <a:p>
            <a:pPr marL="0" marR="0" indent="0" algn="l" defTabSz="457200" rtl="0" eaLnBrk="0" fontAlgn="base" latinLnBrk="0" hangingPunct="0">
              <a:lnSpc>
                <a:spcPct val="100000"/>
              </a:lnSpc>
              <a:spcBef>
                <a:spcPct val="30000"/>
              </a:spcBef>
              <a:spcAft>
                <a:spcPct val="0"/>
              </a:spcAft>
              <a:buClrTx/>
              <a:buSzTx/>
              <a:buFontTx/>
              <a:buNone/>
              <a:tabLst/>
              <a:defRPr/>
            </a:pPr>
            <a:r>
              <a:rPr lang="en-US" dirty="0" smtClean="0"/>
              <a:t>9 F </a:t>
            </a:r>
            <a:r>
              <a:rPr lang="en-US" dirty="0" err="1" smtClean="0"/>
              <a:t>kubisch</a:t>
            </a:r>
            <a:r>
              <a:rPr lang="en-US" dirty="0" smtClean="0"/>
              <a:t>--   </a:t>
            </a:r>
          </a:p>
          <a:p>
            <a:pPr marL="0" marR="0" indent="0" algn="l" defTabSz="457200" rtl="0" eaLnBrk="0" fontAlgn="base" latinLnBrk="0" hangingPunct="0">
              <a:lnSpc>
                <a:spcPct val="100000"/>
              </a:lnSpc>
              <a:spcBef>
                <a:spcPct val="30000"/>
              </a:spcBef>
              <a:spcAft>
                <a:spcPct val="0"/>
              </a:spcAft>
              <a:buClrTx/>
              <a:buSzTx/>
              <a:buFontTx/>
              <a:buNone/>
              <a:tabLst/>
              <a:defRPr/>
            </a:pPr>
            <a:r>
              <a:rPr lang="en-US" dirty="0" smtClean="0"/>
              <a:t>10 Ne </a:t>
            </a:r>
            <a:r>
              <a:rPr lang="en-US" dirty="0" err="1" smtClean="0"/>
              <a:t>kubisch</a:t>
            </a:r>
            <a:r>
              <a:rPr lang="en-US" dirty="0" smtClean="0"/>
              <a:t> (FCC)</a:t>
            </a:r>
          </a:p>
          <a:p>
            <a:pPr marL="0" marR="0" indent="0" algn="l" defTabSz="457200" rtl="0" eaLnBrk="0" fontAlgn="base" latinLnBrk="0" hangingPunct="0">
              <a:lnSpc>
                <a:spcPct val="100000"/>
              </a:lnSpc>
              <a:spcBef>
                <a:spcPct val="30000"/>
              </a:spcBef>
              <a:spcAft>
                <a:spcPct val="0"/>
              </a:spcAft>
              <a:buClrTx/>
              <a:buSzTx/>
              <a:buFontTx/>
              <a:buNone/>
              <a:tabLst/>
              <a:defRPr/>
            </a:pPr>
            <a:endParaRPr lang="en-US" b="1" dirty="0" smtClean="0"/>
          </a:p>
          <a:p>
            <a:pPr marL="0" marR="0" indent="0" algn="l" defTabSz="457200" rtl="0" eaLnBrk="0" fontAlgn="base" latinLnBrk="0" hangingPunct="0">
              <a:lnSpc>
                <a:spcPct val="100000"/>
              </a:lnSpc>
              <a:spcBef>
                <a:spcPct val="30000"/>
              </a:spcBef>
              <a:spcAft>
                <a:spcPct val="0"/>
              </a:spcAft>
              <a:buClrTx/>
              <a:buSzTx/>
              <a:buFontTx/>
              <a:buNone/>
              <a:tabLst/>
              <a:defRPr/>
            </a:pPr>
            <a:r>
              <a:rPr lang="en-US" dirty="0" smtClean="0"/>
              <a:t>Si </a:t>
            </a:r>
            <a:r>
              <a:rPr lang="en-US" dirty="0" err="1" smtClean="0"/>
              <a:t>kubisch</a:t>
            </a:r>
            <a:r>
              <a:rPr lang="en-US" dirty="0" smtClean="0"/>
              <a:t> (FCC)</a:t>
            </a:r>
          </a:p>
          <a:p>
            <a:pPr marL="0" marR="0" indent="0" algn="l" defTabSz="457200" rtl="0" eaLnBrk="0" fontAlgn="base" latinLnBrk="0" hangingPunct="0">
              <a:lnSpc>
                <a:spcPct val="100000"/>
              </a:lnSpc>
              <a:spcBef>
                <a:spcPct val="30000"/>
              </a:spcBef>
              <a:spcAft>
                <a:spcPct val="0"/>
              </a:spcAft>
              <a:buClrTx/>
              <a:buSzTx/>
              <a:buFontTx/>
              <a:buNone/>
              <a:tabLst/>
              <a:defRPr/>
            </a:pPr>
            <a:r>
              <a:rPr lang="en-US" dirty="0" smtClean="0"/>
              <a:t> 15 P </a:t>
            </a:r>
            <a:r>
              <a:rPr lang="en-US" dirty="0" err="1" smtClean="0"/>
              <a:t>monoklien</a:t>
            </a:r>
            <a:endParaRPr lang="en-US" dirty="0" smtClean="0"/>
          </a:p>
          <a:p>
            <a:pPr marL="0" marR="0" indent="0" algn="l" defTabSz="457200" rtl="0" eaLnBrk="0" fontAlgn="base" latinLnBrk="0" hangingPunct="0">
              <a:lnSpc>
                <a:spcPct val="100000"/>
              </a:lnSpc>
              <a:spcBef>
                <a:spcPct val="30000"/>
              </a:spcBef>
              <a:spcAft>
                <a:spcPct val="0"/>
              </a:spcAft>
              <a:buClrTx/>
              <a:buSzTx/>
              <a:buFontTx/>
              <a:buNone/>
              <a:tabLst/>
              <a:defRPr/>
            </a:pPr>
            <a:r>
              <a:rPr lang="en-US" dirty="0" smtClean="0"/>
              <a:t>16 S </a:t>
            </a:r>
            <a:r>
              <a:rPr lang="en-US" dirty="0" err="1" smtClean="0"/>
              <a:t>orthorhombisch</a:t>
            </a:r>
            <a:endParaRPr lang="en-US" dirty="0" smtClean="0"/>
          </a:p>
          <a:p>
            <a:pPr marL="0" marR="0" indent="0" algn="l" defTabSz="457200" rtl="0" eaLnBrk="0" fontAlgn="base" latinLnBrk="0" hangingPunct="0">
              <a:lnSpc>
                <a:spcPct val="100000"/>
              </a:lnSpc>
              <a:spcBef>
                <a:spcPct val="30000"/>
              </a:spcBef>
              <a:spcAft>
                <a:spcPct val="0"/>
              </a:spcAft>
              <a:buClrTx/>
              <a:buSzTx/>
              <a:buFontTx/>
              <a:buNone/>
              <a:tabLst/>
              <a:defRPr/>
            </a:pPr>
            <a:r>
              <a:rPr lang="en-US" dirty="0" smtClean="0"/>
              <a:t>17 </a:t>
            </a:r>
            <a:r>
              <a:rPr lang="en-US" dirty="0" err="1" smtClean="0"/>
              <a:t>Cl</a:t>
            </a:r>
            <a:r>
              <a:rPr lang="en-US" dirty="0" smtClean="0"/>
              <a:t> </a:t>
            </a:r>
            <a:r>
              <a:rPr lang="en-US" dirty="0" err="1" smtClean="0"/>
              <a:t>orthorhombisch</a:t>
            </a:r>
            <a:r>
              <a:rPr lang="en-US" dirty="0" smtClean="0"/>
              <a:t>--   </a:t>
            </a:r>
          </a:p>
          <a:p>
            <a:pPr marL="0" marR="0" indent="0" algn="l" defTabSz="457200" rtl="0" eaLnBrk="0" fontAlgn="base" latinLnBrk="0" hangingPunct="0">
              <a:lnSpc>
                <a:spcPct val="100000"/>
              </a:lnSpc>
              <a:spcBef>
                <a:spcPct val="30000"/>
              </a:spcBef>
              <a:spcAft>
                <a:spcPct val="0"/>
              </a:spcAft>
              <a:buClrTx/>
              <a:buSzTx/>
              <a:buFontTx/>
              <a:buNone/>
              <a:tabLst/>
              <a:defRPr/>
            </a:pPr>
            <a:r>
              <a:rPr lang="en-US" dirty="0" smtClean="0"/>
              <a:t>18 </a:t>
            </a:r>
            <a:r>
              <a:rPr lang="en-US" dirty="0" err="1" smtClean="0"/>
              <a:t>Ar</a:t>
            </a:r>
            <a:r>
              <a:rPr lang="en-US" dirty="0" smtClean="0"/>
              <a:t> </a:t>
            </a:r>
            <a:r>
              <a:rPr lang="en-US" dirty="0" err="1" smtClean="0"/>
              <a:t>kubisch</a:t>
            </a:r>
            <a:r>
              <a:rPr lang="en-US" dirty="0" smtClean="0"/>
              <a:t> (FCC)</a:t>
            </a:r>
          </a:p>
          <a:p>
            <a:pPr marL="0" marR="0" indent="0" algn="l" defTabSz="457200" rtl="0" eaLnBrk="0" fontAlgn="base" latinLnBrk="0" hangingPunct="0">
              <a:lnSpc>
                <a:spcPct val="100000"/>
              </a:lnSpc>
              <a:spcBef>
                <a:spcPct val="30000"/>
              </a:spcBef>
              <a:spcAft>
                <a:spcPct val="0"/>
              </a:spcAft>
              <a:buClrTx/>
              <a:buSzTx/>
              <a:buFontTx/>
              <a:buNone/>
              <a:tabLst/>
              <a:defRPr/>
            </a:pPr>
            <a:r>
              <a:rPr lang="en-US" dirty="0" smtClean="0"/>
              <a:t>31 </a:t>
            </a:r>
            <a:r>
              <a:rPr lang="en-US" dirty="0" err="1" smtClean="0"/>
              <a:t>Ga</a:t>
            </a:r>
            <a:r>
              <a:rPr lang="en-US" dirty="0" smtClean="0"/>
              <a:t>  </a:t>
            </a:r>
            <a:r>
              <a:rPr lang="en-US" dirty="0" err="1" smtClean="0"/>
              <a:t>orthorhombisch</a:t>
            </a:r>
            <a:endParaRPr lang="en-US" dirty="0" smtClean="0"/>
          </a:p>
          <a:p>
            <a:pPr marL="0" marR="0" indent="0" algn="l" defTabSz="457200" rtl="0" eaLnBrk="0" fontAlgn="base" latinLnBrk="0" hangingPunct="0">
              <a:lnSpc>
                <a:spcPct val="100000"/>
              </a:lnSpc>
              <a:spcBef>
                <a:spcPct val="30000"/>
              </a:spcBef>
              <a:spcAft>
                <a:spcPct val="0"/>
              </a:spcAft>
              <a:buClrTx/>
              <a:buSzTx/>
              <a:buFontTx/>
              <a:buNone/>
              <a:tabLst/>
              <a:defRPr/>
            </a:pPr>
            <a:r>
              <a:rPr lang="en-US" dirty="0" smtClean="0"/>
              <a:t>As </a:t>
            </a:r>
            <a:r>
              <a:rPr lang="en-US" dirty="0" err="1" smtClean="0"/>
              <a:t>rhombohedrisch</a:t>
            </a:r>
            <a:endParaRPr lang="en-US" dirty="0" smtClean="0"/>
          </a:p>
          <a:p>
            <a:pPr marL="0" marR="0" indent="0" algn="l" defTabSz="457200" rtl="0" eaLnBrk="0" fontAlgn="base" latinLnBrk="0" hangingPunct="0">
              <a:lnSpc>
                <a:spcPct val="100000"/>
              </a:lnSpc>
              <a:spcBef>
                <a:spcPct val="30000"/>
              </a:spcBef>
              <a:spcAft>
                <a:spcPct val="0"/>
              </a:spcAft>
              <a:buClrTx/>
              <a:buSzTx/>
              <a:buFontTx/>
              <a:buNone/>
              <a:tabLst/>
              <a:defRPr/>
            </a:pPr>
            <a:endParaRPr lang="en-US" b="1" dirty="0" smtClean="0"/>
          </a:p>
        </p:txBody>
      </p:sp>
      <p:sp>
        <p:nvSpPr>
          <p:cNvPr id="4" name="Slide Number Placeholder 3"/>
          <p:cNvSpPr>
            <a:spLocks noGrp="1"/>
          </p:cNvSpPr>
          <p:nvPr>
            <p:ph type="sldNum" sz="quarter" idx="10"/>
          </p:nvPr>
        </p:nvSpPr>
        <p:spPr/>
        <p:txBody>
          <a:bodyPr/>
          <a:lstStyle/>
          <a:p>
            <a:fld id="{48A5F122-85B6-4B10-858E-494F47006E3E}" type="slidenum">
              <a:rPr lang="nl-NL" smtClean="0"/>
              <a:pPr/>
              <a:t>12</a:t>
            </a:fld>
            <a:endParaRPr lang="nl-NL"/>
          </a:p>
        </p:txBody>
      </p:sp>
    </p:spTree>
    <p:extLst>
      <p:ext uri="{BB962C8B-B14F-4D97-AF65-F5344CB8AC3E}">
        <p14:creationId xmlns:p14="http://schemas.microsoft.com/office/powerpoint/2010/main" val="24145693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0" fontAlgn="base" latinLnBrk="0" hangingPunct="0">
              <a:lnSpc>
                <a:spcPct val="100000"/>
              </a:lnSpc>
              <a:spcBef>
                <a:spcPct val="30000"/>
              </a:spcBef>
              <a:spcAft>
                <a:spcPct val="0"/>
              </a:spcAft>
              <a:buClrTx/>
              <a:buSzTx/>
              <a:buFontTx/>
              <a:buNone/>
              <a:tabLst/>
              <a:defRPr/>
            </a:pPr>
            <a:r>
              <a:rPr lang="en-US" b="1" dirty="0" smtClean="0"/>
              <a:t>CN:</a:t>
            </a:r>
            <a:r>
              <a:rPr lang="en-US" b="1" baseline="0" dirty="0" smtClean="0"/>
              <a:t> coordination number</a:t>
            </a:r>
          </a:p>
          <a:p>
            <a:pPr marL="0" marR="0" indent="0" algn="l" defTabSz="457200" rtl="0" eaLnBrk="0" fontAlgn="base" latinLnBrk="0" hangingPunct="0">
              <a:lnSpc>
                <a:spcPct val="100000"/>
              </a:lnSpc>
              <a:spcBef>
                <a:spcPct val="30000"/>
              </a:spcBef>
              <a:spcAft>
                <a:spcPct val="0"/>
              </a:spcAft>
              <a:buClrTx/>
              <a:buSzTx/>
              <a:buFontTx/>
              <a:buNone/>
              <a:tabLst/>
              <a:defRPr/>
            </a:pPr>
            <a:r>
              <a:rPr lang="en-US" b="1" dirty="0" smtClean="0"/>
              <a:t>Bcc: harder, </a:t>
            </a:r>
            <a:r>
              <a:rPr lang="en-US" b="1" dirty="0" err="1" smtClean="0"/>
              <a:t>lagere</a:t>
            </a:r>
            <a:r>
              <a:rPr lang="en-US" b="1" dirty="0" smtClean="0"/>
              <a:t> </a:t>
            </a:r>
            <a:r>
              <a:rPr lang="en-US" b="1" dirty="0" err="1" smtClean="0"/>
              <a:t>pakking</a:t>
            </a:r>
            <a:r>
              <a:rPr lang="en-US" b="1" dirty="0" smtClean="0"/>
              <a:t> (68%)</a:t>
            </a:r>
          </a:p>
          <a:p>
            <a:pPr marL="0" marR="0" indent="0" algn="l" defTabSz="457200" rtl="0" eaLnBrk="0" fontAlgn="base" latinLnBrk="0" hangingPunct="0">
              <a:lnSpc>
                <a:spcPct val="100000"/>
              </a:lnSpc>
              <a:spcBef>
                <a:spcPct val="30000"/>
              </a:spcBef>
              <a:spcAft>
                <a:spcPct val="0"/>
              </a:spcAft>
              <a:buClrTx/>
              <a:buSzTx/>
              <a:buFontTx/>
              <a:buNone/>
              <a:tabLst/>
              <a:defRPr/>
            </a:pPr>
            <a:r>
              <a:rPr lang="en-US" b="1" dirty="0" err="1" smtClean="0"/>
              <a:t>Hexagonaal</a:t>
            </a:r>
            <a:r>
              <a:rPr lang="en-US" b="1" dirty="0" smtClean="0"/>
              <a:t>: # </a:t>
            </a:r>
            <a:r>
              <a:rPr lang="en-US" b="1" dirty="0" err="1" smtClean="0"/>
              <a:t>atomen/cel</a:t>
            </a:r>
            <a:r>
              <a:rPr lang="en-US" b="1" dirty="0" smtClean="0"/>
              <a:t> = 1 (</a:t>
            </a:r>
            <a:r>
              <a:rPr lang="en-US" b="1" dirty="0" err="1" smtClean="0"/>
              <a:t>andere</a:t>
            </a:r>
            <a:r>
              <a:rPr lang="en-US" b="1" dirty="0" smtClean="0"/>
              <a:t> </a:t>
            </a:r>
            <a:r>
              <a:rPr lang="en-US" b="1" dirty="0" err="1" smtClean="0"/>
              <a:t>celstructuur</a:t>
            </a:r>
            <a:r>
              <a:rPr lang="en-US" b="1" dirty="0" smtClean="0"/>
              <a:t>: http://bama.ua.edu/~mweaver/courses/MTE481/7_MTE481-CRYSTAL_GEOMETRY.pdf)</a:t>
            </a:r>
          </a:p>
        </p:txBody>
      </p:sp>
      <p:sp>
        <p:nvSpPr>
          <p:cNvPr id="4" name="Slide Number Placeholder 3"/>
          <p:cNvSpPr>
            <a:spLocks noGrp="1"/>
          </p:cNvSpPr>
          <p:nvPr>
            <p:ph type="sldNum" sz="quarter" idx="10"/>
          </p:nvPr>
        </p:nvSpPr>
        <p:spPr/>
        <p:txBody>
          <a:bodyPr/>
          <a:lstStyle/>
          <a:p>
            <a:fld id="{48A5F122-85B6-4B10-858E-494F47006E3E}" type="slidenum">
              <a:rPr lang="nl-NL" smtClean="0"/>
              <a:pPr/>
              <a:t>13</a:t>
            </a:fld>
            <a:endParaRPr lang="nl-NL"/>
          </a:p>
        </p:txBody>
      </p:sp>
    </p:spTree>
    <p:extLst>
      <p:ext uri="{BB962C8B-B14F-4D97-AF65-F5344CB8AC3E}">
        <p14:creationId xmlns:p14="http://schemas.microsoft.com/office/powerpoint/2010/main" val="38430032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0" fontAlgn="base" latinLnBrk="0" hangingPunct="0">
              <a:lnSpc>
                <a:spcPct val="100000"/>
              </a:lnSpc>
              <a:spcBef>
                <a:spcPct val="30000"/>
              </a:spcBef>
              <a:spcAft>
                <a:spcPct val="0"/>
              </a:spcAft>
              <a:buClrTx/>
              <a:buSzTx/>
              <a:buFontTx/>
              <a:buNone/>
              <a:tabLst/>
              <a:defRPr/>
            </a:pPr>
            <a:r>
              <a:rPr lang="en-US" b="1" dirty="0" smtClean="0"/>
              <a:t>CN:</a:t>
            </a:r>
            <a:r>
              <a:rPr lang="en-US" b="1" baseline="0" dirty="0" smtClean="0"/>
              <a:t> coordination number</a:t>
            </a:r>
          </a:p>
          <a:p>
            <a:pPr marL="0" marR="0" indent="0" algn="l" defTabSz="457200" rtl="0" eaLnBrk="0" fontAlgn="base" latinLnBrk="0" hangingPunct="0">
              <a:lnSpc>
                <a:spcPct val="100000"/>
              </a:lnSpc>
              <a:spcBef>
                <a:spcPct val="30000"/>
              </a:spcBef>
              <a:spcAft>
                <a:spcPct val="0"/>
              </a:spcAft>
              <a:buClrTx/>
              <a:buSzTx/>
              <a:buFontTx/>
              <a:buNone/>
              <a:tabLst/>
              <a:defRPr/>
            </a:pPr>
            <a:r>
              <a:rPr lang="en-US" b="1" dirty="0" smtClean="0"/>
              <a:t>Bcc: harder, </a:t>
            </a:r>
            <a:r>
              <a:rPr lang="en-US" b="1" dirty="0" err="1" smtClean="0"/>
              <a:t>lagere</a:t>
            </a:r>
            <a:r>
              <a:rPr lang="en-US" b="1" dirty="0" smtClean="0"/>
              <a:t> </a:t>
            </a:r>
            <a:r>
              <a:rPr lang="en-US" b="1" dirty="0" err="1" smtClean="0"/>
              <a:t>pakking</a:t>
            </a:r>
            <a:r>
              <a:rPr lang="en-US" b="1" dirty="0" smtClean="0"/>
              <a:t> (68%)</a:t>
            </a:r>
          </a:p>
          <a:p>
            <a:pPr marL="0" marR="0" indent="0" algn="l" defTabSz="457200" rtl="0" eaLnBrk="0" fontAlgn="base" latinLnBrk="0" hangingPunct="0">
              <a:lnSpc>
                <a:spcPct val="100000"/>
              </a:lnSpc>
              <a:spcBef>
                <a:spcPct val="30000"/>
              </a:spcBef>
              <a:spcAft>
                <a:spcPct val="0"/>
              </a:spcAft>
              <a:buClrTx/>
              <a:buSzTx/>
              <a:buFontTx/>
              <a:buNone/>
              <a:tabLst/>
              <a:defRPr/>
            </a:pPr>
            <a:r>
              <a:rPr lang="en-US" b="1" dirty="0" err="1" smtClean="0"/>
              <a:t>Hexagonaal</a:t>
            </a:r>
            <a:r>
              <a:rPr lang="en-US" b="1" dirty="0" smtClean="0"/>
              <a:t>: # </a:t>
            </a:r>
            <a:r>
              <a:rPr lang="en-US" b="1" dirty="0" err="1" smtClean="0"/>
              <a:t>atomen/cel</a:t>
            </a:r>
            <a:r>
              <a:rPr lang="en-US" b="1" dirty="0" smtClean="0"/>
              <a:t> = 1 (</a:t>
            </a:r>
            <a:r>
              <a:rPr lang="en-US" b="1" dirty="0" err="1" smtClean="0"/>
              <a:t>andere</a:t>
            </a:r>
            <a:r>
              <a:rPr lang="en-US" b="1" dirty="0" smtClean="0"/>
              <a:t> </a:t>
            </a:r>
            <a:r>
              <a:rPr lang="en-US" b="1" dirty="0" err="1" smtClean="0"/>
              <a:t>celstructuur</a:t>
            </a:r>
            <a:r>
              <a:rPr lang="en-US" b="1" dirty="0" smtClean="0"/>
              <a:t>: http://bama.ua.edu/~mweaver/courses/MTE481/7_MTE481-CRYSTAL_GEOMETRY.pdf)</a:t>
            </a:r>
          </a:p>
        </p:txBody>
      </p:sp>
      <p:sp>
        <p:nvSpPr>
          <p:cNvPr id="4" name="Slide Number Placeholder 3"/>
          <p:cNvSpPr>
            <a:spLocks noGrp="1"/>
          </p:cNvSpPr>
          <p:nvPr>
            <p:ph type="sldNum" sz="quarter" idx="10"/>
          </p:nvPr>
        </p:nvSpPr>
        <p:spPr/>
        <p:txBody>
          <a:bodyPr/>
          <a:lstStyle/>
          <a:p>
            <a:fld id="{48A5F122-85B6-4B10-858E-494F47006E3E}" type="slidenum">
              <a:rPr lang="nl-NL" smtClean="0"/>
              <a:pPr/>
              <a:t>14</a:t>
            </a:fld>
            <a:endParaRPr lang="nl-NL"/>
          </a:p>
        </p:txBody>
      </p:sp>
    </p:spTree>
    <p:extLst>
      <p:ext uri="{BB962C8B-B14F-4D97-AF65-F5344CB8AC3E}">
        <p14:creationId xmlns:p14="http://schemas.microsoft.com/office/powerpoint/2010/main" val="18640019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0" fontAlgn="base" latinLnBrk="0" hangingPunct="0">
              <a:lnSpc>
                <a:spcPct val="100000"/>
              </a:lnSpc>
              <a:spcBef>
                <a:spcPct val="30000"/>
              </a:spcBef>
              <a:spcAft>
                <a:spcPct val="0"/>
              </a:spcAft>
              <a:buClrTx/>
              <a:buSzTx/>
              <a:buFontTx/>
              <a:buNone/>
              <a:tabLst/>
              <a:defRPr/>
            </a:pPr>
            <a:r>
              <a:rPr lang="en-US" b="1" dirty="0" smtClean="0"/>
              <a:t>CN:</a:t>
            </a:r>
            <a:r>
              <a:rPr lang="en-US" b="1" baseline="0" dirty="0" smtClean="0"/>
              <a:t> coordination number</a:t>
            </a:r>
          </a:p>
          <a:p>
            <a:pPr marL="0" marR="0" indent="0" algn="l" defTabSz="457200" rtl="0" eaLnBrk="0" fontAlgn="base" latinLnBrk="0" hangingPunct="0">
              <a:lnSpc>
                <a:spcPct val="100000"/>
              </a:lnSpc>
              <a:spcBef>
                <a:spcPct val="30000"/>
              </a:spcBef>
              <a:spcAft>
                <a:spcPct val="0"/>
              </a:spcAft>
              <a:buClrTx/>
              <a:buSzTx/>
              <a:buFontTx/>
              <a:buNone/>
              <a:tabLst/>
              <a:defRPr/>
            </a:pPr>
            <a:r>
              <a:rPr lang="en-US" b="1" dirty="0" smtClean="0"/>
              <a:t>Bcc: harder, </a:t>
            </a:r>
            <a:r>
              <a:rPr lang="en-US" b="1" dirty="0" err="1" smtClean="0"/>
              <a:t>lagere</a:t>
            </a:r>
            <a:r>
              <a:rPr lang="en-US" b="1" dirty="0" smtClean="0"/>
              <a:t> </a:t>
            </a:r>
            <a:r>
              <a:rPr lang="en-US" b="1" dirty="0" err="1" smtClean="0"/>
              <a:t>pakking</a:t>
            </a:r>
            <a:r>
              <a:rPr lang="en-US" b="1" dirty="0" smtClean="0"/>
              <a:t> (68%)</a:t>
            </a:r>
          </a:p>
          <a:p>
            <a:pPr marL="0" marR="0" indent="0" algn="l" defTabSz="457200" rtl="0" eaLnBrk="0" fontAlgn="base" latinLnBrk="0" hangingPunct="0">
              <a:lnSpc>
                <a:spcPct val="100000"/>
              </a:lnSpc>
              <a:spcBef>
                <a:spcPct val="30000"/>
              </a:spcBef>
              <a:spcAft>
                <a:spcPct val="0"/>
              </a:spcAft>
              <a:buClrTx/>
              <a:buSzTx/>
              <a:buFontTx/>
              <a:buNone/>
              <a:tabLst/>
              <a:defRPr/>
            </a:pPr>
            <a:r>
              <a:rPr lang="en-US" b="1" dirty="0" err="1" smtClean="0"/>
              <a:t>Hexagonaal</a:t>
            </a:r>
            <a:r>
              <a:rPr lang="en-US" b="1" dirty="0" smtClean="0"/>
              <a:t>: # </a:t>
            </a:r>
            <a:r>
              <a:rPr lang="en-US" b="1" dirty="0" err="1" smtClean="0"/>
              <a:t>atomen/cel</a:t>
            </a:r>
            <a:r>
              <a:rPr lang="en-US" b="1" dirty="0" smtClean="0"/>
              <a:t> = 1 (</a:t>
            </a:r>
            <a:r>
              <a:rPr lang="en-US" b="1" dirty="0" err="1" smtClean="0"/>
              <a:t>andere</a:t>
            </a:r>
            <a:r>
              <a:rPr lang="en-US" b="1" dirty="0" smtClean="0"/>
              <a:t> </a:t>
            </a:r>
            <a:r>
              <a:rPr lang="en-US" b="1" dirty="0" err="1" smtClean="0"/>
              <a:t>celstructuur</a:t>
            </a:r>
            <a:r>
              <a:rPr lang="en-US" b="1" dirty="0" smtClean="0"/>
              <a:t>: http://bama.ua.edu/~mweaver/courses/MTE481/7_MTE481-CRYSTAL_GEOMETRY.pdf)</a:t>
            </a:r>
          </a:p>
        </p:txBody>
      </p:sp>
      <p:sp>
        <p:nvSpPr>
          <p:cNvPr id="4" name="Slide Number Placeholder 3"/>
          <p:cNvSpPr>
            <a:spLocks noGrp="1"/>
          </p:cNvSpPr>
          <p:nvPr>
            <p:ph type="sldNum" sz="quarter" idx="10"/>
          </p:nvPr>
        </p:nvSpPr>
        <p:spPr/>
        <p:txBody>
          <a:bodyPr/>
          <a:lstStyle/>
          <a:p>
            <a:fld id="{48A5F122-85B6-4B10-858E-494F47006E3E}" type="slidenum">
              <a:rPr lang="nl-NL" smtClean="0"/>
              <a:pPr/>
              <a:t>15</a:t>
            </a:fld>
            <a:endParaRPr lang="nl-NL"/>
          </a:p>
        </p:txBody>
      </p:sp>
    </p:spTree>
    <p:extLst>
      <p:ext uri="{BB962C8B-B14F-4D97-AF65-F5344CB8AC3E}">
        <p14:creationId xmlns:p14="http://schemas.microsoft.com/office/powerpoint/2010/main" val="1380673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0" fontAlgn="base" latinLnBrk="0" hangingPunct="0">
              <a:lnSpc>
                <a:spcPct val="100000"/>
              </a:lnSpc>
              <a:spcBef>
                <a:spcPct val="30000"/>
              </a:spcBef>
              <a:spcAft>
                <a:spcPct val="0"/>
              </a:spcAft>
              <a:buClrTx/>
              <a:buSzTx/>
              <a:buFontTx/>
              <a:buNone/>
              <a:tabLst/>
              <a:defRPr/>
            </a:pPr>
            <a:r>
              <a:rPr lang="en-US" b="1" dirty="0" smtClean="0"/>
              <a:t>CN:</a:t>
            </a:r>
            <a:r>
              <a:rPr lang="en-US" b="1" baseline="0" dirty="0" smtClean="0"/>
              <a:t> coordination number</a:t>
            </a:r>
          </a:p>
          <a:p>
            <a:pPr marL="0" marR="0" indent="0" algn="l" defTabSz="457200" rtl="0" eaLnBrk="0" fontAlgn="base" latinLnBrk="0" hangingPunct="0">
              <a:lnSpc>
                <a:spcPct val="100000"/>
              </a:lnSpc>
              <a:spcBef>
                <a:spcPct val="30000"/>
              </a:spcBef>
              <a:spcAft>
                <a:spcPct val="0"/>
              </a:spcAft>
              <a:buClrTx/>
              <a:buSzTx/>
              <a:buFontTx/>
              <a:buNone/>
              <a:tabLst/>
              <a:defRPr/>
            </a:pPr>
            <a:r>
              <a:rPr lang="en-US" b="1" dirty="0" smtClean="0"/>
              <a:t>Bcc: harder, </a:t>
            </a:r>
            <a:r>
              <a:rPr lang="en-US" b="1" dirty="0" err="1" smtClean="0"/>
              <a:t>lagere</a:t>
            </a:r>
            <a:r>
              <a:rPr lang="en-US" b="1" dirty="0" smtClean="0"/>
              <a:t> </a:t>
            </a:r>
            <a:r>
              <a:rPr lang="en-US" b="1" dirty="0" err="1" smtClean="0"/>
              <a:t>pakking</a:t>
            </a:r>
            <a:r>
              <a:rPr lang="en-US" b="1" dirty="0" smtClean="0"/>
              <a:t> (68%)</a:t>
            </a:r>
          </a:p>
          <a:p>
            <a:pPr marL="0" marR="0" indent="0" algn="l" defTabSz="457200" rtl="0" eaLnBrk="0" fontAlgn="base" latinLnBrk="0" hangingPunct="0">
              <a:lnSpc>
                <a:spcPct val="100000"/>
              </a:lnSpc>
              <a:spcBef>
                <a:spcPct val="30000"/>
              </a:spcBef>
              <a:spcAft>
                <a:spcPct val="0"/>
              </a:spcAft>
              <a:buClrTx/>
              <a:buSzTx/>
              <a:buFontTx/>
              <a:buNone/>
              <a:tabLst/>
              <a:defRPr/>
            </a:pPr>
            <a:r>
              <a:rPr lang="en-US" b="1" dirty="0" err="1" smtClean="0"/>
              <a:t>Hexagonaal</a:t>
            </a:r>
            <a:r>
              <a:rPr lang="en-US" b="1" dirty="0" smtClean="0"/>
              <a:t>: # </a:t>
            </a:r>
            <a:r>
              <a:rPr lang="en-US" b="1" dirty="0" err="1" smtClean="0"/>
              <a:t>atomen/cel</a:t>
            </a:r>
            <a:r>
              <a:rPr lang="en-US" b="1" dirty="0" smtClean="0"/>
              <a:t> = 1 (</a:t>
            </a:r>
            <a:r>
              <a:rPr lang="en-US" b="1" dirty="0" err="1" smtClean="0"/>
              <a:t>andere</a:t>
            </a:r>
            <a:r>
              <a:rPr lang="en-US" b="1" dirty="0" smtClean="0"/>
              <a:t> </a:t>
            </a:r>
            <a:r>
              <a:rPr lang="en-US" b="1" dirty="0" err="1" smtClean="0"/>
              <a:t>celstructuur</a:t>
            </a:r>
            <a:r>
              <a:rPr lang="en-US" b="1" dirty="0" smtClean="0"/>
              <a:t>: http://bama.ua.edu/~mweaver/courses/MTE481/7_MTE481-CRYSTAL_GEOMETRY.pdf)</a:t>
            </a:r>
          </a:p>
        </p:txBody>
      </p:sp>
      <p:sp>
        <p:nvSpPr>
          <p:cNvPr id="4" name="Slide Number Placeholder 3"/>
          <p:cNvSpPr>
            <a:spLocks noGrp="1"/>
          </p:cNvSpPr>
          <p:nvPr>
            <p:ph type="sldNum" sz="quarter" idx="10"/>
          </p:nvPr>
        </p:nvSpPr>
        <p:spPr/>
        <p:txBody>
          <a:bodyPr/>
          <a:lstStyle/>
          <a:p>
            <a:fld id="{48A5F122-85B6-4B10-858E-494F47006E3E}" type="slidenum">
              <a:rPr lang="nl-NL" smtClean="0"/>
              <a:pPr/>
              <a:t>16</a:t>
            </a:fld>
            <a:endParaRPr lang="nl-NL"/>
          </a:p>
        </p:txBody>
      </p:sp>
    </p:spTree>
    <p:extLst>
      <p:ext uri="{BB962C8B-B14F-4D97-AF65-F5344CB8AC3E}">
        <p14:creationId xmlns:p14="http://schemas.microsoft.com/office/powerpoint/2010/main" val="28222196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0" fontAlgn="base" latinLnBrk="0" hangingPunct="0">
              <a:lnSpc>
                <a:spcPct val="100000"/>
              </a:lnSpc>
              <a:spcBef>
                <a:spcPct val="30000"/>
              </a:spcBef>
              <a:spcAft>
                <a:spcPct val="0"/>
              </a:spcAft>
              <a:buClrTx/>
              <a:buSzTx/>
              <a:buFontTx/>
              <a:buNone/>
              <a:tabLst/>
              <a:defRPr/>
            </a:pPr>
            <a:r>
              <a:rPr lang="en-US" b="1" dirty="0" smtClean="0"/>
              <a:t>CN:</a:t>
            </a:r>
            <a:r>
              <a:rPr lang="en-US" b="1" baseline="0" dirty="0" smtClean="0"/>
              <a:t> coordination number</a:t>
            </a:r>
          </a:p>
          <a:p>
            <a:pPr marL="0" marR="0" indent="0" algn="l" defTabSz="457200" rtl="0" eaLnBrk="0" fontAlgn="base" latinLnBrk="0" hangingPunct="0">
              <a:lnSpc>
                <a:spcPct val="100000"/>
              </a:lnSpc>
              <a:spcBef>
                <a:spcPct val="30000"/>
              </a:spcBef>
              <a:spcAft>
                <a:spcPct val="0"/>
              </a:spcAft>
              <a:buClrTx/>
              <a:buSzTx/>
              <a:buFontTx/>
              <a:buNone/>
              <a:tabLst/>
              <a:defRPr/>
            </a:pPr>
            <a:r>
              <a:rPr lang="en-US" b="1" dirty="0" smtClean="0"/>
              <a:t>Bcc: harder, </a:t>
            </a:r>
            <a:r>
              <a:rPr lang="en-US" b="1" dirty="0" err="1" smtClean="0"/>
              <a:t>lagere</a:t>
            </a:r>
            <a:r>
              <a:rPr lang="en-US" b="1" dirty="0" smtClean="0"/>
              <a:t> </a:t>
            </a:r>
            <a:r>
              <a:rPr lang="en-US" b="1" dirty="0" err="1" smtClean="0"/>
              <a:t>pakking</a:t>
            </a:r>
            <a:r>
              <a:rPr lang="en-US" b="1" dirty="0" smtClean="0"/>
              <a:t> (68%)</a:t>
            </a:r>
          </a:p>
          <a:p>
            <a:pPr marL="0" marR="0" indent="0" algn="l" defTabSz="457200" rtl="0" eaLnBrk="0" fontAlgn="base" latinLnBrk="0" hangingPunct="0">
              <a:lnSpc>
                <a:spcPct val="100000"/>
              </a:lnSpc>
              <a:spcBef>
                <a:spcPct val="30000"/>
              </a:spcBef>
              <a:spcAft>
                <a:spcPct val="0"/>
              </a:spcAft>
              <a:buClrTx/>
              <a:buSzTx/>
              <a:buFontTx/>
              <a:buNone/>
              <a:tabLst/>
              <a:defRPr/>
            </a:pPr>
            <a:r>
              <a:rPr lang="en-US" b="1" dirty="0" err="1" smtClean="0"/>
              <a:t>Hexagonaal</a:t>
            </a:r>
            <a:r>
              <a:rPr lang="en-US" b="1" dirty="0" smtClean="0"/>
              <a:t>: # </a:t>
            </a:r>
            <a:r>
              <a:rPr lang="en-US" b="1" dirty="0" err="1" smtClean="0"/>
              <a:t>atomen/cel</a:t>
            </a:r>
            <a:r>
              <a:rPr lang="en-US" b="1" dirty="0" smtClean="0"/>
              <a:t> = 1 (</a:t>
            </a:r>
            <a:r>
              <a:rPr lang="en-US" b="1" dirty="0" err="1" smtClean="0"/>
              <a:t>andere</a:t>
            </a:r>
            <a:r>
              <a:rPr lang="en-US" b="1" dirty="0" smtClean="0"/>
              <a:t> </a:t>
            </a:r>
            <a:r>
              <a:rPr lang="en-US" b="1" dirty="0" err="1" smtClean="0"/>
              <a:t>celstructuur</a:t>
            </a:r>
            <a:r>
              <a:rPr lang="en-US" b="1" dirty="0" smtClean="0"/>
              <a:t>: http://bama.ua.edu/~mweaver/courses/MTE481/7_MTE481-CRYSTAL_GEOMETRY.pdf)</a:t>
            </a:r>
          </a:p>
        </p:txBody>
      </p:sp>
      <p:sp>
        <p:nvSpPr>
          <p:cNvPr id="4" name="Slide Number Placeholder 3"/>
          <p:cNvSpPr>
            <a:spLocks noGrp="1"/>
          </p:cNvSpPr>
          <p:nvPr>
            <p:ph type="sldNum" sz="quarter" idx="10"/>
          </p:nvPr>
        </p:nvSpPr>
        <p:spPr/>
        <p:txBody>
          <a:bodyPr/>
          <a:lstStyle/>
          <a:p>
            <a:fld id="{48A5F122-85B6-4B10-858E-494F47006E3E}" type="slidenum">
              <a:rPr lang="nl-NL" smtClean="0"/>
              <a:pPr/>
              <a:t>17</a:t>
            </a:fld>
            <a:endParaRPr lang="nl-NL"/>
          </a:p>
        </p:txBody>
      </p:sp>
    </p:spTree>
    <p:extLst>
      <p:ext uri="{BB962C8B-B14F-4D97-AF65-F5344CB8AC3E}">
        <p14:creationId xmlns:p14="http://schemas.microsoft.com/office/powerpoint/2010/main" val="33223374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0" fontAlgn="base" latinLnBrk="0" hangingPunct="0">
              <a:lnSpc>
                <a:spcPct val="100000"/>
              </a:lnSpc>
              <a:spcBef>
                <a:spcPct val="30000"/>
              </a:spcBef>
              <a:spcAft>
                <a:spcPct val="0"/>
              </a:spcAft>
              <a:buClrTx/>
              <a:buSzTx/>
              <a:buFontTx/>
              <a:buNone/>
              <a:tabLst/>
              <a:defRPr/>
            </a:pPr>
            <a:r>
              <a:rPr lang="en-US" b="1" dirty="0" smtClean="0"/>
              <a:t>CN:</a:t>
            </a:r>
            <a:r>
              <a:rPr lang="en-US" b="1" baseline="0" dirty="0" smtClean="0"/>
              <a:t> coordination number</a:t>
            </a:r>
          </a:p>
          <a:p>
            <a:pPr marL="0" marR="0" indent="0" algn="l" defTabSz="457200" rtl="0" eaLnBrk="0" fontAlgn="base" latinLnBrk="0" hangingPunct="0">
              <a:lnSpc>
                <a:spcPct val="100000"/>
              </a:lnSpc>
              <a:spcBef>
                <a:spcPct val="30000"/>
              </a:spcBef>
              <a:spcAft>
                <a:spcPct val="0"/>
              </a:spcAft>
              <a:buClrTx/>
              <a:buSzTx/>
              <a:buFontTx/>
              <a:buNone/>
              <a:tabLst/>
              <a:defRPr/>
            </a:pPr>
            <a:r>
              <a:rPr lang="en-US" b="1" dirty="0" smtClean="0"/>
              <a:t>Bcc: harder, </a:t>
            </a:r>
            <a:r>
              <a:rPr lang="en-US" b="1" dirty="0" err="1" smtClean="0"/>
              <a:t>lagere</a:t>
            </a:r>
            <a:r>
              <a:rPr lang="en-US" b="1" dirty="0" smtClean="0"/>
              <a:t> </a:t>
            </a:r>
            <a:r>
              <a:rPr lang="en-US" b="1" dirty="0" err="1" smtClean="0"/>
              <a:t>pakking</a:t>
            </a:r>
            <a:r>
              <a:rPr lang="en-US" b="1" dirty="0" smtClean="0"/>
              <a:t> (68%)</a:t>
            </a:r>
          </a:p>
          <a:p>
            <a:pPr marL="0" marR="0" indent="0" algn="l" defTabSz="457200" rtl="0" eaLnBrk="0" fontAlgn="base" latinLnBrk="0" hangingPunct="0">
              <a:lnSpc>
                <a:spcPct val="100000"/>
              </a:lnSpc>
              <a:spcBef>
                <a:spcPct val="30000"/>
              </a:spcBef>
              <a:spcAft>
                <a:spcPct val="0"/>
              </a:spcAft>
              <a:buClrTx/>
              <a:buSzTx/>
              <a:buFontTx/>
              <a:buNone/>
              <a:tabLst/>
              <a:defRPr/>
            </a:pPr>
            <a:r>
              <a:rPr lang="en-US" b="1" dirty="0" err="1" smtClean="0"/>
              <a:t>Hexagonaal</a:t>
            </a:r>
            <a:r>
              <a:rPr lang="en-US" b="1" dirty="0" smtClean="0"/>
              <a:t>: # </a:t>
            </a:r>
            <a:r>
              <a:rPr lang="en-US" b="1" dirty="0" err="1" smtClean="0"/>
              <a:t>atomen/cel</a:t>
            </a:r>
            <a:r>
              <a:rPr lang="en-US" b="1" dirty="0" smtClean="0"/>
              <a:t> = 1 (</a:t>
            </a:r>
            <a:r>
              <a:rPr lang="en-US" b="1" dirty="0" err="1" smtClean="0"/>
              <a:t>andere</a:t>
            </a:r>
            <a:r>
              <a:rPr lang="en-US" b="1" dirty="0" smtClean="0"/>
              <a:t> </a:t>
            </a:r>
            <a:r>
              <a:rPr lang="en-US" b="1" dirty="0" err="1" smtClean="0"/>
              <a:t>celstructuur</a:t>
            </a:r>
            <a:r>
              <a:rPr lang="en-US" b="1" dirty="0" smtClean="0"/>
              <a:t>: http://bama.ua.edu/~mweaver/courses/MTE481/7_MTE481-CRYSTAL_GEOMETRY.pdf)</a:t>
            </a:r>
          </a:p>
        </p:txBody>
      </p:sp>
      <p:sp>
        <p:nvSpPr>
          <p:cNvPr id="4" name="Slide Number Placeholder 3"/>
          <p:cNvSpPr>
            <a:spLocks noGrp="1"/>
          </p:cNvSpPr>
          <p:nvPr>
            <p:ph type="sldNum" sz="quarter" idx="10"/>
          </p:nvPr>
        </p:nvSpPr>
        <p:spPr/>
        <p:txBody>
          <a:bodyPr/>
          <a:lstStyle/>
          <a:p>
            <a:fld id="{48A5F122-85B6-4B10-858E-494F47006E3E}" type="slidenum">
              <a:rPr lang="nl-NL" smtClean="0"/>
              <a:pPr/>
              <a:t>18</a:t>
            </a:fld>
            <a:endParaRPr lang="nl-NL"/>
          </a:p>
        </p:txBody>
      </p:sp>
    </p:spTree>
    <p:extLst>
      <p:ext uri="{BB962C8B-B14F-4D97-AF65-F5344CB8AC3E}">
        <p14:creationId xmlns:p14="http://schemas.microsoft.com/office/powerpoint/2010/main" val="32395005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smtClean="0"/>
              <a:t>The spheres of the next layer are placed in the gaps formed by three touching spheres, but only every other such gap can be filled because the distance between them is only half the diameter of the spheres. This defines the second (B, orange) layer. For the third layer, there are two possibilities: the spheres can take the positions corresponding to the unoccupied gaps in the B layer (creating a C layer, green), or the spheres can go in the same positions as in the A layer at the bottom. </a:t>
            </a:r>
          </a:p>
          <a:p>
            <a:endParaRPr lang="nl-NL" dirty="0" smtClean="0"/>
          </a:p>
          <a:p>
            <a:r>
              <a:rPr lang="en-GB" dirty="0" smtClean="0"/>
              <a:t>The '</a:t>
            </a:r>
            <a:r>
              <a:rPr lang="en-GB" dirty="0" err="1" smtClean="0"/>
              <a:t>fcc</a:t>
            </a:r>
            <a:r>
              <a:rPr lang="en-GB" dirty="0" smtClean="0"/>
              <a:t>' sphere packing system gives us the most symmetrical arrangement</a:t>
            </a:r>
          </a:p>
          <a:p>
            <a:r>
              <a:rPr lang="en-GB" dirty="0" smtClean="0"/>
              <a:t>Chemical bonds, proteins, virus shells etc. have all been shown to correlate with the patterns that occur from '</a:t>
            </a:r>
            <a:r>
              <a:rPr lang="en-GB" dirty="0" err="1" smtClean="0"/>
              <a:t>fcc</a:t>
            </a:r>
            <a:r>
              <a:rPr lang="en-GB" dirty="0" smtClean="0"/>
              <a:t>' closest packing of spheres. </a:t>
            </a:r>
          </a:p>
          <a:p>
            <a:r>
              <a:rPr lang="en-GB" dirty="0" smtClean="0"/>
              <a:t>http://treeincarnation.com/articles/Topology-of-Zero.htm</a:t>
            </a:r>
          </a:p>
          <a:p>
            <a:r>
              <a:rPr lang="en-GB" dirty="0" smtClean="0"/>
              <a:t>With three distinct positions, we can have regular stacking patterns of ...ABCABC... or ...ABABAB... . These are known as the cubic (ABC) and hexagonal (AB) close-packed structure types because the corresponding unit cells are cubic and hexagonal, respectively.</a:t>
            </a:r>
            <a:endParaRPr lang="en-GB" dirty="0"/>
          </a:p>
        </p:txBody>
      </p:sp>
      <p:sp>
        <p:nvSpPr>
          <p:cNvPr id="4" name="Slide Number Placeholder 3"/>
          <p:cNvSpPr>
            <a:spLocks noGrp="1"/>
          </p:cNvSpPr>
          <p:nvPr>
            <p:ph type="sldNum" sz="quarter" idx="10"/>
          </p:nvPr>
        </p:nvSpPr>
        <p:spPr/>
        <p:txBody>
          <a:bodyPr/>
          <a:lstStyle/>
          <a:p>
            <a:fld id="{48A5F122-85B6-4B10-858E-494F47006E3E}" type="slidenum">
              <a:rPr lang="nl-NL" smtClean="0"/>
              <a:pPr/>
              <a:t>19</a:t>
            </a:fld>
            <a:endParaRPr lang="nl-NL"/>
          </a:p>
        </p:txBody>
      </p:sp>
    </p:spTree>
    <p:extLst>
      <p:ext uri="{BB962C8B-B14F-4D97-AF65-F5344CB8AC3E}">
        <p14:creationId xmlns:p14="http://schemas.microsoft.com/office/powerpoint/2010/main" val="34100914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0" fontAlgn="base" latinLnBrk="0" hangingPunct="0">
              <a:lnSpc>
                <a:spcPct val="100000"/>
              </a:lnSpc>
              <a:spcBef>
                <a:spcPct val="30000"/>
              </a:spcBef>
              <a:spcAft>
                <a:spcPct val="0"/>
              </a:spcAft>
              <a:buClrTx/>
              <a:buSzTx/>
              <a:buFontTx/>
              <a:buNone/>
              <a:tabLst/>
              <a:defRPr/>
            </a:pPr>
            <a:r>
              <a:rPr lang="en-US" dirty="0" smtClean="0"/>
              <a:t>The </a:t>
            </a:r>
            <a:r>
              <a:rPr lang="en-US" dirty="0" err="1" smtClean="0"/>
              <a:t>hcp</a:t>
            </a:r>
            <a:r>
              <a:rPr lang="en-US" dirty="0" smtClean="0"/>
              <a:t> lattice (left) and the </a:t>
            </a:r>
            <a:r>
              <a:rPr lang="en-US" dirty="0" err="1" smtClean="0"/>
              <a:t>fcc</a:t>
            </a:r>
            <a:r>
              <a:rPr lang="en-US" dirty="0" smtClean="0"/>
              <a:t> lattice (right). The outline of each respective </a:t>
            </a:r>
            <a:r>
              <a:rPr lang="en-US" dirty="0" smtClean="0">
                <a:hlinkClick r:id="rId3" tooltip="Bravais lattice"/>
              </a:rPr>
              <a:t>Bravais lattice</a:t>
            </a:r>
            <a:r>
              <a:rPr lang="en-US" dirty="0" smtClean="0"/>
              <a:t> is shown in red. The letters indicate which layers are the same. There are two "A" layers in the </a:t>
            </a:r>
            <a:r>
              <a:rPr lang="en-US" dirty="0" err="1" smtClean="0"/>
              <a:t>hcp</a:t>
            </a:r>
            <a:r>
              <a:rPr lang="en-US" dirty="0" smtClean="0"/>
              <a:t> matrix, where all the spheres are in the same position. All three layers in the </a:t>
            </a:r>
            <a:r>
              <a:rPr lang="en-US" dirty="0" err="1" smtClean="0"/>
              <a:t>fcc</a:t>
            </a:r>
            <a:r>
              <a:rPr lang="en-US" dirty="0" smtClean="0"/>
              <a:t> stack are different. Note the </a:t>
            </a:r>
            <a:r>
              <a:rPr lang="en-US" dirty="0" err="1" smtClean="0"/>
              <a:t>fcc</a:t>
            </a:r>
            <a:r>
              <a:rPr lang="en-US" dirty="0" smtClean="0"/>
              <a:t> stacking may be converted to the </a:t>
            </a:r>
            <a:r>
              <a:rPr lang="en-US" dirty="0" err="1" smtClean="0"/>
              <a:t>hcp</a:t>
            </a:r>
            <a:r>
              <a:rPr lang="en-US" dirty="0" smtClean="0"/>
              <a:t> stacking by translation of the upper-most sphere, as shown by the dashed outline.</a:t>
            </a:r>
            <a:endParaRPr lang="en-US" b="1" dirty="0" smtClean="0"/>
          </a:p>
        </p:txBody>
      </p:sp>
      <p:sp>
        <p:nvSpPr>
          <p:cNvPr id="4" name="Slide Number Placeholder 3"/>
          <p:cNvSpPr>
            <a:spLocks noGrp="1"/>
          </p:cNvSpPr>
          <p:nvPr>
            <p:ph type="sldNum" sz="quarter" idx="10"/>
          </p:nvPr>
        </p:nvSpPr>
        <p:spPr/>
        <p:txBody>
          <a:bodyPr/>
          <a:lstStyle/>
          <a:p>
            <a:fld id="{48A5F122-85B6-4B10-858E-494F47006E3E}" type="slidenum">
              <a:rPr lang="nl-NL" smtClean="0"/>
              <a:pPr/>
              <a:t>20</a:t>
            </a:fld>
            <a:endParaRPr lang="nl-NL"/>
          </a:p>
        </p:txBody>
      </p:sp>
    </p:spTree>
    <p:extLst>
      <p:ext uri="{BB962C8B-B14F-4D97-AF65-F5344CB8AC3E}">
        <p14:creationId xmlns:p14="http://schemas.microsoft.com/office/powerpoint/2010/main" val="2878645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smtClean="0"/>
              <a:t>Kwarts</a:t>
            </a:r>
            <a:r>
              <a:rPr lang="en-US" dirty="0" smtClean="0"/>
              <a:t> of silica=</a:t>
            </a:r>
            <a:r>
              <a:rPr lang="en-US" baseline="0" dirty="0" smtClean="0"/>
              <a:t> </a:t>
            </a:r>
            <a:r>
              <a:rPr lang="en-US" dirty="0" smtClean="0">
                <a:hlinkClick r:id="rId3" tooltip="Siliciumdioxide"/>
              </a:rPr>
              <a:t>siliciumdioxide</a:t>
            </a:r>
            <a:r>
              <a:rPr lang="en-US" dirty="0" smtClean="0"/>
              <a:t> ( (SiO</a:t>
            </a:r>
            <a:r>
              <a:rPr lang="en-US" baseline="-25000" dirty="0" smtClean="0"/>
              <a:t>2</a:t>
            </a:r>
            <a:r>
              <a:rPr lang="en-US" dirty="0" smtClean="0"/>
              <a:t>) </a:t>
            </a:r>
          </a:p>
          <a:p>
            <a:r>
              <a:rPr lang="en-US" b="1" dirty="0" err="1" smtClean="0"/>
              <a:t>Kristallen</a:t>
            </a:r>
            <a:r>
              <a:rPr lang="en-US" b="1" dirty="0" smtClean="0"/>
              <a:t> </a:t>
            </a:r>
            <a:r>
              <a:rPr lang="en-US" b="1" dirty="0" err="1" smtClean="0"/>
              <a:t>wijnglazen</a:t>
            </a:r>
            <a:r>
              <a:rPr lang="en-US" dirty="0" smtClean="0"/>
              <a:t> </a:t>
            </a:r>
            <a:r>
              <a:rPr lang="en-US" dirty="0" err="1" smtClean="0"/>
              <a:t>bestaan</a:t>
            </a:r>
            <a:r>
              <a:rPr lang="en-US" dirty="0" smtClean="0"/>
              <a:t> </a:t>
            </a:r>
            <a:r>
              <a:rPr lang="en-US" dirty="0" err="1" smtClean="0"/>
              <a:t>uit</a:t>
            </a:r>
            <a:r>
              <a:rPr lang="en-US" dirty="0" smtClean="0"/>
              <a:t> </a:t>
            </a:r>
            <a:r>
              <a:rPr lang="en-US" dirty="0" err="1" smtClean="0"/>
              <a:t>een</a:t>
            </a:r>
            <a:r>
              <a:rPr lang="en-US" dirty="0" smtClean="0"/>
              <a:t> </a:t>
            </a:r>
            <a:r>
              <a:rPr lang="en-US" dirty="0" smtClean="0">
                <a:hlinkClick r:id="rId4" tooltip="Glas"/>
              </a:rPr>
              <a:t>glas</a:t>
            </a:r>
            <a:r>
              <a:rPr lang="en-US" dirty="0" smtClean="0"/>
              <a:t> </a:t>
            </a:r>
            <a:r>
              <a:rPr lang="en-US" dirty="0" err="1" smtClean="0"/>
              <a:t>dat</a:t>
            </a:r>
            <a:r>
              <a:rPr lang="en-US" dirty="0" smtClean="0"/>
              <a:t> </a:t>
            </a:r>
            <a:r>
              <a:rPr lang="en-US" dirty="0" err="1" smtClean="0"/>
              <a:t>een</a:t>
            </a:r>
            <a:r>
              <a:rPr lang="en-US" dirty="0" smtClean="0"/>
              <a:t> </a:t>
            </a:r>
            <a:r>
              <a:rPr lang="en-US" dirty="0" err="1" smtClean="0"/>
              <a:t>zekere</a:t>
            </a:r>
            <a:r>
              <a:rPr lang="en-US" dirty="0" smtClean="0"/>
              <a:t> </a:t>
            </a:r>
            <a:r>
              <a:rPr lang="en-US" dirty="0" err="1" smtClean="0"/>
              <a:t>hoeveelheid</a:t>
            </a:r>
            <a:r>
              <a:rPr lang="en-US" dirty="0" smtClean="0"/>
              <a:t> </a:t>
            </a:r>
            <a:r>
              <a:rPr lang="en-US" dirty="0" smtClean="0">
                <a:hlinkClick r:id="rId5" tooltip="Lood(II)oxide"/>
              </a:rPr>
              <a:t>lood(II)oxide</a:t>
            </a:r>
            <a:r>
              <a:rPr lang="en-US" dirty="0" smtClean="0"/>
              <a:t> </a:t>
            </a:r>
            <a:r>
              <a:rPr lang="en-US" dirty="0" err="1" smtClean="0"/>
              <a:t>bevat</a:t>
            </a:r>
            <a:r>
              <a:rPr lang="en-US" dirty="0" smtClean="0"/>
              <a:t> (is in </a:t>
            </a:r>
            <a:r>
              <a:rPr lang="en-US" dirty="0" err="1" smtClean="0"/>
              <a:t>natuurkundige</a:t>
            </a:r>
            <a:r>
              <a:rPr lang="en-US" dirty="0" smtClean="0"/>
              <a:t> </a:t>
            </a:r>
            <a:r>
              <a:rPr lang="en-US" dirty="0" err="1" smtClean="0"/>
              <a:t>zin</a:t>
            </a:r>
            <a:r>
              <a:rPr lang="en-US" dirty="0" smtClean="0"/>
              <a:t> </a:t>
            </a:r>
            <a:r>
              <a:rPr lang="en-US" dirty="0" err="1" smtClean="0"/>
              <a:t>dus</a:t>
            </a:r>
            <a:r>
              <a:rPr lang="en-US" dirty="0" smtClean="0"/>
              <a:t> </a:t>
            </a:r>
            <a:r>
              <a:rPr lang="en-US" dirty="0" err="1" smtClean="0"/>
              <a:t>geen</a:t>
            </a:r>
            <a:r>
              <a:rPr lang="en-US" dirty="0" smtClean="0"/>
              <a:t> </a:t>
            </a:r>
            <a:r>
              <a:rPr lang="en-US" dirty="0" err="1" smtClean="0"/>
              <a:t>kristal</a:t>
            </a:r>
            <a:r>
              <a:rPr lang="en-US" dirty="0" smtClean="0"/>
              <a:t>).</a:t>
            </a:r>
          </a:p>
          <a:p>
            <a:r>
              <a:rPr lang="en-US" dirty="0" smtClean="0"/>
              <a:t>http://www.steelguru.com/article/details/MjU%3D/Solid_State_Structure.html</a:t>
            </a:r>
          </a:p>
          <a:p>
            <a:r>
              <a:rPr lang="en-US" dirty="0" smtClean="0"/>
              <a:t>http://mini.physics.sunysb.edu/~marivi/TEACHING-OLD/PHY313/doku.php?id=lectures:5</a:t>
            </a:r>
            <a:endParaRPr lang="en-US" dirty="0"/>
          </a:p>
        </p:txBody>
      </p:sp>
      <p:sp>
        <p:nvSpPr>
          <p:cNvPr id="4" name="Slide Number Placeholder 3"/>
          <p:cNvSpPr>
            <a:spLocks noGrp="1"/>
          </p:cNvSpPr>
          <p:nvPr>
            <p:ph type="sldNum" sz="quarter" idx="10"/>
          </p:nvPr>
        </p:nvSpPr>
        <p:spPr/>
        <p:txBody>
          <a:bodyPr/>
          <a:lstStyle/>
          <a:p>
            <a:fld id="{48A5F122-85B6-4B10-858E-494F47006E3E}" type="slidenum">
              <a:rPr lang="nl-NL" smtClean="0"/>
              <a:pPr/>
              <a:t>3</a:t>
            </a:fld>
            <a:endParaRPr lang="nl-NL"/>
          </a:p>
        </p:txBody>
      </p:sp>
    </p:spTree>
    <p:extLst>
      <p:ext uri="{BB962C8B-B14F-4D97-AF65-F5344CB8AC3E}">
        <p14:creationId xmlns:p14="http://schemas.microsoft.com/office/powerpoint/2010/main" val="50461766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0" fontAlgn="base" latinLnBrk="0" hangingPunct="0">
              <a:lnSpc>
                <a:spcPct val="100000"/>
              </a:lnSpc>
              <a:spcBef>
                <a:spcPct val="30000"/>
              </a:spcBef>
              <a:spcAft>
                <a:spcPct val="0"/>
              </a:spcAft>
              <a:buClrTx/>
              <a:buSzTx/>
              <a:buFontTx/>
              <a:buNone/>
              <a:tabLst/>
              <a:defRPr/>
            </a:pPr>
            <a:endParaRPr lang="en-US" b="1" dirty="0" smtClean="0"/>
          </a:p>
        </p:txBody>
      </p:sp>
      <p:sp>
        <p:nvSpPr>
          <p:cNvPr id="4" name="Slide Number Placeholder 3"/>
          <p:cNvSpPr>
            <a:spLocks noGrp="1"/>
          </p:cNvSpPr>
          <p:nvPr>
            <p:ph type="sldNum" sz="quarter" idx="10"/>
          </p:nvPr>
        </p:nvSpPr>
        <p:spPr/>
        <p:txBody>
          <a:bodyPr/>
          <a:lstStyle/>
          <a:p>
            <a:fld id="{48A5F122-85B6-4B10-858E-494F47006E3E}" type="slidenum">
              <a:rPr lang="nl-NL" smtClean="0"/>
              <a:pPr/>
              <a:t>21</a:t>
            </a:fld>
            <a:endParaRPr lang="nl-NL"/>
          </a:p>
        </p:txBody>
      </p:sp>
    </p:spTree>
    <p:extLst>
      <p:ext uri="{BB962C8B-B14F-4D97-AF65-F5344CB8AC3E}">
        <p14:creationId xmlns:p14="http://schemas.microsoft.com/office/powerpoint/2010/main" val="330950656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smtClean="0">
                <a:solidFill>
                  <a:schemeClr val="tx1"/>
                </a:solidFill>
                <a:latin typeface="Calibri" pitchFamily="-1" charset="0"/>
                <a:ea typeface="ＭＳ Ｐゴシック" pitchFamily="-1" charset="-128"/>
                <a:cs typeface="ＭＳ Ｐゴシック" pitchFamily="-1" charset="-128"/>
              </a:rPr>
              <a:t>Li+ ion,</a:t>
            </a:r>
            <a:r>
              <a:rPr lang="en-US" sz="1200" kern="1200" baseline="0" dirty="0" smtClean="0">
                <a:solidFill>
                  <a:schemeClr val="tx1"/>
                </a:solidFill>
                <a:latin typeface="Calibri" pitchFamily="-1" charset="0"/>
                <a:ea typeface="ＭＳ Ｐゴシック" pitchFamily="-1" charset="-128"/>
                <a:cs typeface="ＭＳ Ｐゴシック" pitchFamily="-1" charset="-128"/>
              </a:rPr>
              <a:t> F- </a:t>
            </a:r>
            <a:r>
              <a:rPr lang="en-US" sz="1200" kern="1200" dirty="0" smtClean="0">
                <a:solidFill>
                  <a:schemeClr val="tx1"/>
                </a:solidFill>
                <a:latin typeface="Calibri" pitchFamily="-1" charset="0"/>
                <a:ea typeface="ＭＳ Ｐゴシック" pitchFamily="-1" charset="-128"/>
                <a:cs typeface="ＭＳ Ｐゴシック" pitchFamily="-1" charset="-128"/>
              </a:rPr>
              <a:t>ion</a:t>
            </a:r>
            <a:endParaRPr lang="en-US" sz="1200" kern="1200" baseline="0" dirty="0" smtClean="0">
              <a:solidFill>
                <a:schemeClr val="tx1"/>
              </a:solidFill>
              <a:latin typeface="Calibri" pitchFamily="-1" charset="0"/>
              <a:ea typeface="ＭＳ Ｐゴシック" pitchFamily="-1" charset="-128"/>
              <a:cs typeface="ＭＳ Ｐゴシック" pitchFamily="-1" charset="-128"/>
            </a:endParaRPr>
          </a:p>
          <a:p>
            <a:r>
              <a:rPr lang="en-US" sz="1200" kern="1200" dirty="0" smtClean="0">
                <a:solidFill>
                  <a:schemeClr val="tx1"/>
                </a:solidFill>
                <a:latin typeface="Calibri" pitchFamily="-1" charset="0"/>
                <a:ea typeface="ＭＳ Ｐゴシック" pitchFamily="-1" charset="-128"/>
                <a:cs typeface="ＭＳ Ｐゴシック" pitchFamily="-1" charset="-128"/>
              </a:rPr>
              <a:t>According to the problem statement, 5.39 </a:t>
            </a:r>
            <a:r>
              <a:rPr lang="en-US" sz="1200" kern="1200" dirty="0" err="1" smtClean="0">
                <a:solidFill>
                  <a:schemeClr val="tx1"/>
                </a:solidFill>
                <a:latin typeface="Calibri" pitchFamily="-1" charset="0"/>
                <a:ea typeface="ＭＳ Ｐゴシック" pitchFamily="-1" charset="-128"/>
                <a:cs typeface="ＭＳ Ｐゴシック" pitchFamily="-1" charset="-128"/>
              </a:rPr>
              <a:t>eV</a:t>
            </a:r>
            <a:r>
              <a:rPr lang="en-US" sz="1200" kern="1200" dirty="0" smtClean="0">
                <a:solidFill>
                  <a:schemeClr val="tx1"/>
                </a:solidFill>
                <a:latin typeface="Calibri" pitchFamily="-1" charset="0"/>
                <a:ea typeface="ＭＳ Ｐゴシック" pitchFamily="-1" charset="-128"/>
                <a:cs typeface="ＭＳ Ｐゴシック" pitchFamily="-1" charset="-128"/>
              </a:rPr>
              <a:t> of energy is required to make an Li+ ion from neutral Li, and 3.41 </a:t>
            </a:r>
            <a:r>
              <a:rPr lang="en-US" sz="1200" kern="1200" dirty="0" err="1" smtClean="0">
                <a:solidFill>
                  <a:schemeClr val="tx1"/>
                </a:solidFill>
                <a:latin typeface="Calibri" pitchFamily="-1" charset="0"/>
                <a:ea typeface="ＭＳ Ｐゴシック" pitchFamily="-1" charset="-128"/>
                <a:cs typeface="ＭＳ Ｐゴシック" pitchFamily="-1" charset="-128"/>
              </a:rPr>
              <a:t>eV</a:t>
            </a:r>
            <a:r>
              <a:rPr lang="en-US" sz="1200" kern="1200" dirty="0" smtClean="0">
                <a:solidFill>
                  <a:schemeClr val="tx1"/>
                </a:solidFill>
                <a:latin typeface="Calibri" pitchFamily="-1" charset="0"/>
                <a:ea typeface="ＭＳ Ｐゴシック" pitchFamily="-1" charset="-128"/>
                <a:cs typeface="ＭＳ Ｐゴシック" pitchFamily="-1" charset="-128"/>
              </a:rPr>
              <a:t> of energy is released when an F atom becomes an  </a:t>
            </a:r>
            <a:r>
              <a:rPr lang="en-US" sz="1200" kern="1200" baseline="0" dirty="0" smtClean="0">
                <a:solidFill>
                  <a:schemeClr val="tx1"/>
                </a:solidFill>
                <a:latin typeface="Calibri" pitchFamily="-1" charset="0"/>
                <a:ea typeface="ＭＳ Ｐゴシック" pitchFamily="-1" charset="-128"/>
                <a:cs typeface="ＭＳ Ｐゴシック" pitchFamily="-1" charset="-128"/>
              </a:rPr>
              <a:t>F- </a:t>
            </a:r>
            <a:r>
              <a:rPr lang="en-US" sz="1200" kern="1200" dirty="0" smtClean="0">
                <a:solidFill>
                  <a:schemeClr val="tx1"/>
                </a:solidFill>
                <a:latin typeface="Calibri" pitchFamily="-1" charset="0"/>
                <a:ea typeface="ＭＳ Ｐゴシック" pitchFamily="-1" charset="-128"/>
                <a:cs typeface="ＭＳ Ｐゴシック" pitchFamily="-1" charset="-128"/>
              </a:rPr>
              <a:t>ion.  That means that a net energy input of 5.39 </a:t>
            </a:r>
            <a:r>
              <a:rPr lang="en-US" sz="1200" kern="1200" dirty="0" err="1" smtClean="0">
                <a:solidFill>
                  <a:schemeClr val="tx1"/>
                </a:solidFill>
                <a:latin typeface="Calibri" pitchFamily="-1" charset="0"/>
                <a:ea typeface="ＭＳ Ｐゴシック" pitchFamily="-1" charset="-128"/>
                <a:cs typeface="ＭＳ Ｐゴシック" pitchFamily="-1" charset="-128"/>
              </a:rPr>
              <a:t>eV</a:t>
            </a:r>
            <a:r>
              <a:rPr lang="en-US" sz="1200" kern="1200" dirty="0" smtClean="0">
                <a:solidFill>
                  <a:schemeClr val="tx1"/>
                </a:solidFill>
                <a:latin typeface="Calibri" pitchFamily="-1" charset="0"/>
                <a:ea typeface="ＭＳ Ｐゴシック" pitchFamily="-1" charset="-128"/>
                <a:cs typeface="ＭＳ Ｐゴシック" pitchFamily="-1" charset="-128"/>
              </a:rPr>
              <a:t> – 3.41 </a:t>
            </a:r>
            <a:r>
              <a:rPr lang="en-US" sz="1200" kern="1200" dirty="0" err="1" smtClean="0">
                <a:solidFill>
                  <a:schemeClr val="tx1"/>
                </a:solidFill>
                <a:latin typeface="Calibri" pitchFamily="-1" charset="0"/>
                <a:ea typeface="ＭＳ Ｐゴシック" pitchFamily="-1" charset="-128"/>
                <a:cs typeface="ＭＳ Ｐゴシック" pitchFamily="-1" charset="-128"/>
              </a:rPr>
              <a:t>eV</a:t>
            </a:r>
            <a:r>
              <a:rPr lang="en-US" sz="1200" kern="1200" dirty="0" smtClean="0">
                <a:solidFill>
                  <a:schemeClr val="tx1"/>
                </a:solidFill>
                <a:latin typeface="Calibri" pitchFamily="-1" charset="0"/>
                <a:ea typeface="ＭＳ Ｐゴシック" pitchFamily="-1" charset="-128"/>
                <a:cs typeface="ＭＳ Ｐゴシック" pitchFamily="-1" charset="-128"/>
              </a:rPr>
              <a:t> = 1.98 </a:t>
            </a:r>
            <a:r>
              <a:rPr lang="en-US" sz="1200" kern="1200" dirty="0" err="1" smtClean="0">
                <a:solidFill>
                  <a:schemeClr val="tx1"/>
                </a:solidFill>
                <a:latin typeface="Calibri" pitchFamily="-1" charset="0"/>
                <a:ea typeface="ＭＳ Ｐゴシック" pitchFamily="-1" charset="-128"/>
                <a:cs typeface="ＭＳ Ｐゴシック" pitchFamily="-1" charset="-128"/>
              </a:rPr>
              <a:t>eV</a:t>
            </a:r>
            <a:r>
              <a:rPr lang="en-US" sz="1200" kern="1200" dirty="0" smtClean="0">
                <a:solidFill>
                  <a:schemeClr val="tx1"/>
                </a:solidFill>
                <a:latin typeface="Calibri" pitchFamily="-1" charset="0"/>
                <a:ea typeface="ＭＳ Ｐゴシック" pitchFamily="-1" charset="-128"/>
                <a:cs typeface="ＭＳ Ｐゴシック" pitchFamily="-1" charset="-128"/>
              </a:rPr>
              <a:t> is needed to form the ions.  We calculate the negative potential energy of the attraction between the two ions.</a:t>
            </a:r>
            <a:r>
              <a:rPr lang="en-US" sz="1200" kern="1200" baseline="0" dirty="0" smtClean="0">
                <a:solidFill>
                  <a:schemeClr val="tx1"/>
                </a:solidFill>
                <a:latin typeface="Calibri" pitchFamily="-1" charset="0"/>
                <a:ea typeface="ＭＳ Ｐゴシック" pitchFamily="-1" charset="-128"/>
                <a:cs typeface="ＭＳ Ｐゴシック" pitchFamily="-1" charset="-128"/>
              </a:rPr>
              <a:t> = -9.21eV</a:t>
            </a:r>
            <a:endParaRPr lang="nl-NL" sz="1200" kern="1200" dirty="0" smtClean="0">
              <a:solidFill>
                <a:schemeClr val="tx1"/>
              </a:solidFill>
              <a:latin typeface="Calibri" pitchFamily="-1" charset="0"/>
              <a:ea typeface="ＭＳ Ｐゴシック" pitchFamily="-1" charset="-128"/>
              <a:cs typeface="ＭＳ Ｐゴシック" pitchFamily="-1" charset="-128"/>
            </a:endParaRPr>
          </a:p>
          <a:p>
            <a:r>
              <a:rPr lang="en-US" sz="1200" kern="1200" dirty="0" smtClean="0">
                <a:solidFill>
                  <a:schemeClr val="tx1"/>
                </a:solidFill>
                <a:latin typeface="Calibri" pitchFamily="-1" charset="0"/>
                <a:ea typeface="ＭＳ Ｐゴシック" pitchFamily="-1" charset="-128"/>
                <a:cs typeface="ＭＳ Ｐゴシック" pitchFamily="-1" charset="-128"/>
              </a:rPr>
              <a:t>The binding energy should therefore be 9.21 </a:t>
            </a:r>
            <a:r>
              <a:rPr lang="en-US" sz="1200" kern="1200" dirty="0" err="1" smtClean="0">
                <a:solidFill>
                  <a:schemeClr val="tx1"/>
                </a:solidFill>
                <a:latin typeface="Calibri" pitchFamily="-1" charset="0"/>
                <a:ea typeface="ＭＳ Ｐゴシック" pitchFamily="-1" charset="-128"/>
                <a:cs typeface="ＭＳ Ｐゴシック" pitchFamily="-1" charset="-128"/>
              </a:rPr>
              <a:t>eV</a:t>
            </a:r>
            <a:r>
              <a:rPr lang="en-US" sz="1200" kern="1200" dirty="0" smtClean="0">
                <a:solidFill>
                  <a:schemeClr val="tx1"/>
                </a:solidFill>
                <a:latin typeface="Calibri" pitchFamily="-1" charset="0"/>
                <a:ea typeface="ＭＳ Ｐゴシック" pitchFamily="-1" charset="-128"/>
                <a:cs typeface="ＭＳ Ｐゴシック" pitchFamily="-1" charset="-128"/>
              </a:rPr>
              <a:t> – 1.98 </a:t>
            </a:r>
            <a:r>
              <a:rPr lang="en-US" sz="1200" kern="1200" dirty="0" err="1" smtClean="0">
                <a:solidFill>
                  <a:schemeClr val="tx1"/>
                </a:solidFill>
                <a:latin typeface="Calibri" pitchFamily="-1" charset="0"/>
                <a:ea typeface="ＭＳ Ｐゴシック" pitchFamily="-1" charset="-128"/>
                <a:cs typeface="ＭＳ Ｐゴシック" pitchFamily="-1" charset="-128"/>
              </a:rPr>
              <a:t>eV</a:t>
            </a:r>
            <a:r>
              <a:rPr lang="en-US" sz="1200" kern="1200" dirty="0" smtClean="0">
                <a:solidFill>
                  <a:schemeClr val="tx1"/>
                </a:solidFill>
                <a:latin typeface="Calibri" pitchFamily="-1" charset="0"/>
                <a:ea typeface="ＭＳ Ｐゴシック" pitchFamily="-1" charset="-128"/>
                <a:cs typeface="ＭＳ Ｐゴシック" pitchFamily="-1" charset="-128"/>
              </a:rPr>
              <a:t> = 7.23 </a:t>
            </a:r>
            <a:r>
              <a:rPr lang="en-US" sz="1200" kern="1200" dirty="0" err="1" smtClean="0">
                <a:solidFill>
                  <a:schemeClr val="tx1"/>
                </a:solidFill>
                <a:latin typeface="Calibri" pitchFamily="-1" charset="0"/>
                <a:ea typeface="ＭＳ Ｐゴシック" pitchFamily="-1" charset="-128"/>
                <a:cs typeface="ＭＳ Ｐゴシック" pitchFamily="-1" charset="-128"/>
              </a:rPr>
              <a:t>eV</a:t>
            </a:r>
            <a:r>
              <a:rPr lang="en-US" sz="1200" kern="1200" dirty="0" smtClean="0">
                <a:solidFill>
                  <a:schemeClr val="tx1"/>
                </a:solidFill>
                <a:latin typeface="Calibri" pitchFamily="-1" charset="0"/>
                <a:ea typeface="ＭＳ Ｐゴシック" pitchFamily="-1" charset="-128"/>
                <a:cs typeface="ＭＳ Ｐゴシック" pitchFamily="-1" charset="-128"/>
              </a:rPr>
              <a:t>.  But the actual binding energy is only 5.95 </a:t>
            </a:r>
            <a:r>
              <a:rPr lang="en-US" sz="1200" kern="1200" dirty="0" err="1" smtClean="0">
                <a:solidFill>
                  <a:schemeClr val="tx1"/>
                </a:solidFill>
                <a:latin typeface="Calibri" pitchFamily="-1" charset="0"/>
                <a:ea typeface="ＭＳ Ｐゴシック" pitchFamily="-1" charset="-128"/>
                <a:cs typeface="ＭＳ Ｐゴシック" pitchFamily="-1" charset="-128"/>
              </a:rPr>
              <a:t>eV</a:t>
            </a:r>
            <a:r>
              <a:rPr lang="en-US" sz="1200" kern="1200" dirty="0" smtClean="0">
                <a:solidFill>
                  <a:schemeClr val="tx1"/>
                </a:solidFill>
                <a:latin typeface="Calibri" pitchFamily="-1" charset="0"/>
                <a:ea typeface="ＭＳ Ｐゴシック" pitchFamily="-1" charset="-128"/>
                <a:cs typeface="ＭＳ Ｐゴシック" pitchFamily="-1" charset="-128"/>
              </a:rPr>
              <a:t>.  Thus the energy associated with the repulsion of the electron clouds is 7.23 </a:t>
            </a:r>
            <a:r>
              <a:rPr lang="en-US" sz="1200" kern="1200" dirty="0" err="1" smtClean="0">
                <a:solidFill>
                  <a:schemeClr val="tx1"/>
                </a:solidFill>
                <a:latin typeface="Calibri" pitchFamily="-1" charset="0"/>
                <a:ea typeface="ＭＳ Ｐゴシック" pitchFamily="-1" charset="-128"/>
                <a:cs typeface="ＭＳ Ｐゴシック" pitchFamily="-1" charset="-128"/>
              </a:rPr>
              <a:t>eV</a:t>
            </a:r>
            <a:r>
              <a:rPr lang="en-US" sz="1200" kern="1200" dirty="0" smtClean="0">
                <a:solidFill>
                  <a:schemeClr val="tx1"/>
                </a:solidFill>
                <a:latin typeface="Calibri" pitchFamily="-1" charset="0"/>
                <a:ea typeface="ＭＳ Ｐゴシック" pitchFamily="-1" charset="-128"/>
                <a:cs typeface="ＭＳ Ｐゴシック" pitchFamily="-1" charset="-128"/>
              </a:rPr>
              <a:t> – 5.95 </a:t>
            </a:r>
            <a:r>
              <a:rPr lang="en-US" sz="1200" kern="1200" dirty="0" err="1" smtClean="0">
                <a:solidFill>
                  <a:schemeClr val="tx1"/>
                </a:solidFill>
                <a:latin typeface="Calibri" pitchFamily="-1" charset="0"/>
                <a:ea typeface="ＭＳ Ｐゴシック" pitchFamily="-1" charset="-128"/>
                <a:cs typeface="ＭＳ Ｐゴシック" pitchFamily="-1" charset="-128"/>
              </a:rPr>
              <a:t>eV</a:t>
            </a:r>
            <a:r>
              <a:rPr lang="en-US" sz="1200" kern="1200" dirty="0" smtClean="0">
                <a:solidFill>
                  <a:schemeClr val="tx1"/>
                </a:solidFill>
                <a:latin typeface="Calibri" pitchFamily="-1" charset="0"/>
                <a:ea typeface="ＭＳ Ｐゴシック" pitchFamily="-1" charset="-128"/>
                <a:cs typeface="ＭＳ Ｐゴシック" pitchFamily="-1" charset="-128"/>
              </a:rPr>
              <a:t> = 1.28 </a:t>
            </a:r>
            <a:r>
              <a:rPr lang="en-US" sz="1200" kern="1200" dirty="0" err="1" smtClean="0">
                <a:solidFill>
                  <a:schemeClr val="tx1"/>
                </a:solidFill>
                <a:latin typeface="Calibri" pitchFamily="-1" charset="0"/>
                <a:ea typeface="ＭＳ Ｐゴシック" pitchFamily="-1" charset="-128"/>
                <a:cs typeface="ＭＳ Ｐゴシック" pitchFamily="-1" charset="-128"/>
              </a:rPr>
              <a:t>eV</a:t>
            </a:r>
            <a:r>
              <a:rPr lang="en-US" sz="1200" kern="1200" dirty="0" smtClean="0">
                <a:solidFill>
                  <a:schemeClr val="tx1"/>
                </a:solidFill>
                <a:latin typeface="Calibri" pitchFamily="-1" charset="0"/>
                <a:ea typeface="ＭＳ Ｐゴシック" pitchFamily="-1" charset="-128"/>
                <a:cs typeface="ＭＳ Ｐゴシック" pitchFamily="-1" charset="-128"/>
              </a:rPr>
              <a:t>.</a:t>
            </a:r>
            <a:endParaRPr lang="nl-NL" sz="1200" kern="1200" dirty="0" smtClean="0">
              <a:solidFill>
                <a:schemeClr val="tx1"/>
              </a:solidFill>
              <a:latin typeface="Calibri" pitchFamily="-1" charset="0"/>
              <a:ea typeface="ＭＳ Ｐゴシック" pitchFamily="-1" charset="-128"/>
              <a:cs typeface="ＭＳ Ｐゴシック" pitchFamily="-1" charset="-128"/>
            </a:endParaRPr>
          </a:p>
          <a:p>
            <a:endParaRPr lang="en-US" dirty="0"/>
          </a:p>
        </p:txBody>
      </p:sp>
      <p:sp>
        <p:nvSpPr>
          <p:cNvPr id="4" name="Slide Number Placeholder 3"/>
          <p:cNvSpPr>
            <a:spLocks noGrp="1"/>
          </p:cNvSpPr>
          <p:nvPr>
            <p:ph type="sldNum" sz="quarter" idx="10"/>
          </p:nvPr>
        </p:nvSpPr>
        <p:spPr/>
        <p:txBody>
          <a:bodyPr/>
          <a:lstStyle/>
          <a:p>
            <a:fld id="{48A5F122-85B6-4B10-858E-494F47006E3E}" type="slidenum">
              <a:rPr lang="nl-NL" smtClean="0"/>
              <a:pPr/>
              <a:t>22</a:t>
            </a:fld>
            <a:endParaRPr lang="nl-NL"/>
          </a:p>
        </p:txBody>
      </p:sp>
    </p:spTree>
    <p:extLst>
      <p:ext uri="{BB962C8B-B14F-4D97-AF65-F5344CB8AC3E}">
        <p14:creationId xmlns:p14="http://schemas.microsoft.com/office/powerpoint/2010/main" val="4584631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0" fontAlgn="base" latinLnBrk="0" hangingPunct="0">
              <a:lnSpc>
                <a:spcPct val="100000"/>
              </a:lnSpc>
              <a:spcBef>
                <a:spcPct val="30000"/>
              </a:spcBef>
              <a:spcAft>
                <a:spcPct val="0"/>
              </a:spcAft>
              <a:buClrTx/>
              <a:buSzTx/>
              <a:buFontTx/>
              <a:buNone/>
              <a:tabLst/>
              <a:defRPr/>
            </a:pPr>
            <a:r>
              <a:rPr lang="en-US" sz="1200" dirty="0" smtClean="0"/>
              <a:t>Cleavage: </a:t>
            </a:r>
            <a:r>
              <a:rPr lang="en-US" sz="1200" dirty="0" err="1" smtClean="0"/>
              <a:t>splijten</a:t>
            </a:r>
            <a:r>
              <a:rPr lang="en-US" sz="1200" dirty="0" smtClean="0"/>
              <a:t> van </a:t>
            </a:r>
            <a:r>
              <a:rPr lang="en-US" sz="1200" dirty="0" err="1" smtClean="0"/>
              <a:t>kristallen</a:t>
            </a:r>
            <a:endParaRPr lang="en-US" sz="1200" dirty="0" smtClean="0"/>
          </a:p>
          <a:p>
            <a:pPr marL="0" marR="0" indent="0" algn="l" defTabSz="457200" rtl="0" eaLnBrk="0" fontAlgn="base" latinLnBrk="0" hangingPunct="0">
              <a:lnSpc>
                <a:spcPct val="100000"/>
              </a:lnSpc>
              <a:spcBef>
                <a:spcPct val="30000"/>
              </a:spcBef>
              <a:spcAft>
                <a:spcPct val="0"/>
              </a:spcAft>
              <a:buClrTx/>
              <a:buSzTx/>
              <a:buFontTx/>
              <a:buNone/>
              <a:tabLst/>
              <a:defRPr/>
            </a:pPr>
            <a:r>
              <a:rPr lang="en-US" sz="1200" dirty="0" smtClean="0"/>
              <a:t>Cleaving</a:t>
            </a:r>
            <a:r>
              <a:rPr lang="en-US" sz="1200" baseline="0" dirty="0" smtClean="0"/>
              <a:t>: </a:t>
            </a:r>
            <a:r>
              <a:rPr lang="en-US" sz="1200" baseline="0" dirty="0" err="1" smtClean="0"/>
              <a:t>aparte</a:t>
            </a:r>
            <a:r>
              <a:rPr lang="en-US" sz="1200" baseline="0" dirty="0" smtClean="0"/>
              <a:t> dies (chips) </a:t>
            </a:r>
            <a:r>
              <a:rPr lang="en-US" sz="1200" baseline="0" dirty="0" err="1" smtClean="0"/>
              <a:t>uit</a:t>
            </a:r>
            <a:r>
              <a:rPr lang="en-US" sz="1200" baseline="0" dirty="0" smtClean="0"/>
              <a:t> de wafer (</a:t>
            </a:r>
            <a:r>
              <a:rPr lang="en-US" sz="1200" baseline="0" dirty="0" err="1" smtClean="0"/>
              <a:t>vol</a:t>
            </a:r>
            <a:r>
              <a:rPr lang="en-US" sz="1200" baseline="0" dirty="0" smtClean="0"/>
              <a:t> met chips) </a:t>
            </a:r>
            <a:r>
              <a:rPr lang="en-US" sz="1200" baseline="0" dirty="0" err="1" smtClean="0"/>
              <a:t>breken</a:t>
            </a:r>
            <a:r>
              <a:rPr lang="en-US" sz="1200" baseline="0" dirty="0" smtClean="0"/>
              <a:t> via </a:t>
            </a:r>
            <a:r>
              <a:rPr lang="en-US" sz="1200" baseline="0" dirty="0" err="1" smtClean="0"/>
              <a:t>een</a:t>
            </a:r>
            <a:r>
              <a:rPr lang="en-US" sz="1200" baseline="0" dirty="0" smtClean="0"/>
              <a:t> </a:t>
            </a:r>
            <a:r>
              <a:rPr lang="en-US" sz="1200" baseline="0" dirty="0" err="1" smtClean="0"/>
              <a:t>gecontroleerde</a:t>
            </a:r>
            <a:r>
              <a:rPr lang="en-US" sz="1200" baseline="0" dirty="0" smtClean="0"/>
              <a:t> </a:t>
            </a:r>
            <a:r>
              <a:rPr lang="en-US" sz="1200" baseline="0" dirty="0" err="1" smtClean="0"/>
              <a:t>kras</a:t>
            </a:r>
            <a:r>
              <a:rPr lang="en-US" sz="1200" baseline="0" dirty="0" smtClean="0"/>
              <a:t>.</a:t>
            </a:r>
            <a:endParaRPr lang="en-US" b="1" dirty="0" smtClean="0"/>
          </a:p>
        </p:txBody>
      </p:sp>
      <p:sp>
        <p:nvSpPr>
          <p:cNvPr id="4" name="Slide Number Placeholder 3"/>
          <p:cNvSpPr>
            <a:spLocks noGrp="1"/>
          </p:cNvSpPr>
          <p:nvPr>
            <p:ph type="sldNum" sz="quarter" idx="10"/>
          </p:nvPr>
        </p:nvSpPr>
        <p:spPr/>
        <p:txBody>
          <a:bodyPr/>
          <a:lstStyle/>
          <a:p>
            <a:fld id="{48A5F122-85B6-4B10-858E-494F47006E3E}" type="slidenum">
              <a:rPr lang="nl-NL" smtClean="0"/>
              <a:pPr/>
              <a:t>23</a:t>
            </a:fld>
            <a:endParaRPr lang="nl-NL"/>
          </a:p>
        </p:txBody>
      </p:sp>
    </p:spTree>
    <p:extLst>
      <p:ext uri="{BB962C8B-B14F-4D97-AF65-F5344CB8AC3E}">
        <p14:creationId xmlns:p14="http://schemas.microsoft.com/office/powerpoint/2010/main" val="35530216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0" fontAlgn="base" latinLnBrk="0" hangingPunct="0">
              <a:lnSpc>
                <a:spcPct val="100000"/>
              </a:lnSpc>
              <a:spcBef>
                <a:spcPct val="30000"/>
              </a:spcBef>
              <a:spcAft>
                <a:spcPct val="0"/>
              </a:spcAft>
              <a:buClrTx/>
              <a:buSzTx/>
              <a:buFontTx/>
              <a:buNone/>
              <a:tabLst/>
              <a:defRPr/>
            </a:pPr>
            <a:r>
              <a:rPr lang="en-US" b="1" dirty="0" smtClean="0"/>
              <a:t>Carl Friedrich Gauss  (</a:t>
            </a:r>
            <a:r>
              <a:rPr lang="en-US" b="1" dirty="0" err="1" smtClean="0"/>
              <a:t>fcc</a:t>
            </a:r>
            <a:r>
              <a:rPr lang="en-US" b="1" dirty="0" smtClean="0"/>
              <a:t>)</a:t>
            </a:r>
          </a:p>
          <a:p>
            <a:pPr marL="0" marR="0" indent="0" algn="l" defTabSz="457200" rtl="0" eaLnBrk="0" fontAlgn="base" latinLnBrk="0" hangingPunct="0">
              <a:lnSpc>
                <a:spcPct val="100000"/>
              </a:lnSpc>
              <a:spcBef>
                <a:spcPct val="30000"/>
              </a:spcBef>
              <a:spcAft>
                <a:spcPct val="0"/>
              </a:spcAft>
              <a:buClrTx/>
              <a:buSzTx/>
              <a:buFontTx/>
              <a:buNone/>
              <a:tabLst/>
              <a:defRPr/>
            </a:pPr>
            <a:r>
              <a:rPr lang="en-US" b="1" dirty="0" smtClean="0"/>
              <a:t>http://www.rwgrayprojects.com/synergetics/s02/figs/f2201.html</a:t>
            </a:r>
          </a:p>
          <a:p>
            <a:pPr marL="0" marR="0" indent="0" algn="l" defTabSz="457200" rtl="0" eaLnBrk="0" fontAlgn="base" latinLnBrk="0" hangingPunct="0">
              <a:lnSpc>
                <a:spcPct val="100000"/>
              </a:lnSpc>
              <a:spcBef>
                <a:spcPct val="30000"/>
              </a:spcBef>
              <a:spcAft>
                <a:spcPct val="0"/>
              </a:spcAft>
              <a:buClrTx/>
              <a:buSzTx/>
              <a:buFontTx/>
              <a:buNone/>
              <a:tabLst/>
              <a:defRPr/>
            </a:pPr>
            <a:endParaRPr lang="en-US" b="1" dirty="0" smtClean="0"/>
          </a:p>
        </p:txBody>
      </p:sp>
      <p:sp>
        <p:nvSpPr>
          <p:cNvPr id="4" name="Slide Number Placeholder 3"/>
          <p:cNvSpPr>
            <a:spLocks noGrp="1"/>
          </p:cNvSpPr>
          <p:nvPr>
            <p:ph type="sldNum" sz="quarter" idx="10"/>
          </p:nvPr>
        </p:nvSpPr>
        <p:spPr/>
        <p:txBody>
          <a:bodyPr/>
          <a:lstStyle/>
          <a:p>
            <a:fld id="{48A5F122-85B6-4B10-858E-494F47006E3E}" type="slidenum">
              <a:rPr lang="nl-NL" smtClean="0"/>
              <a:pPr/>
              <a:t>24</a:t>
            </a:fld>
            <a:endParaRPr lang="nl-NL"/>
          </a:p>
        </p:txBody>
      </p:sp>
    </p:spTree>
    <p:extLst>
      <p:ext uri="{BB962C8B-B14F-4D97-AF65-F5344CB8AC3E}">
        <p14:creationId xmlns:p14="http://schemas.microsoft.com/office/powerpoint/2010/main" val="217196525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62C6B9E-A382-4526-B278-1E935A22DB80}" type="slidenum">
              <a:rPr lang="en-US"/>
              <a:pPr/>
              <a:t>25</a:t>
            </a:fld>
            <a:endParaRPr lang="en-US"/>
          </a:p>
        </p:txBody>
      </p:sp>
      <p:sp>
        <p:nvSpPr>
          <p:cNvPr id="143362" name="Rectangle 2"/>
          <p:cNvSpPr>
            <a:spLocks noGrp="1" noRot="1" noChangeAspect="1" noChangeArrowheads="1" noTextEdit="1"/>
          </p:cNvSpPr>
          <p:nvPr>
            <p:ph type="sldImg"/>
          </p:nvPr>
        </p:nvSpPr>
        <p:spPr>
          <a:ln/>
        </p:spPr>
      </p:sp>
      <p:sp>
        <p:nvSpPr>
          <p:cNvPr id="143363" name="Rectangle 3"/>
          <p:cNvSpPr>
            <a:spLocks noGrp="1" noChangeArrowheads="1"/>
          </p:cNvSpPr>
          <p:nvPr>
            <p:ph type="body" idx="1"/>
          </p:nvPr>
        </p:nvSpPr>
        <p:spPr/>
        <p:txBody>
          <a:bodyPr/>
          <a:lstStyle/>
          <a:p>
            <a:r>
              <a:rPr lang="en-US" dirty="0"/>
              <a:t>Figure 40-24. Diagram of an </a:t>
            </a:r>
            <a:r>
              <a:rPr lang="en-US" dirty="0" err="1"/>
              <a:t>NaCl</a:t>
            </a:r>
            <a:r>
              <a:rPr lang="en-US" dirty="0"/>
              <a:t> crystal, showing the “packing” of atoms</a:t>
            </a:r>
            <a:r>
              <a:rPr lang="en-US" dirty="0" smtClean="0"/>
              <a:t>.</a:t>
            </a:r>
          </a:p>
          <a:p>
            <a:r>
              <a:rPr lang="en-US" dirty="0" err="1" smtClean="0"/>
              <a:t>NaCl</a:t>
            </a:r>
            <a:r>
              <a:rPr lang="en-US" dirty="0" smtClean="0"/>
              <a:t> </a:t>
            </a:r>
            <a:r>
              <a:rPr lang="en-US" dirty="0" err="1" smtClean="0"/>
              <a:t>fcc</a:t>
            </a:r>
            <a:r>
              <a:rPr lang="en-US" dirty="0" smtClean="0"/>
              <a:t> </a:t>
            </a:r>
            <a:r>
              <a:rPr lang="en-US" dirty="0" err="1" smtClean="0"/>
              <a:t>rond</a:t>
            </a:r>
            <a:r>
              <a:rPr lang="en-US" dirty="0" smtClean="0"/>
              <a:t> Na </a:t>
            </a:r>
            <a:r>
              <a:rPr lang="en-US" dirty="0" err="1" smtClean="0"/>
              <a:t>zowel</a:t>
            </a:r>
            <a:r>
              <a:rPr lang="en-US" dirty="0" smtClean="0"/>
              <a:t> </a:t>
            </a:r>
            <a:r>
              <a:rPr lang="en-US" dirty="0" err="1" smtClean="0"/>
              <a:t>als</a:t>
            </a:r>
            <a:r>
              <a:rPr lang="en-US" dirty="0" smtClean="0"/>
              <a:t> </a:t>
            </a:r>
            <a:r>
              <a:rPr lang="en-US" dirty="0" err="1" smtClean="0"/>
              <a:t>rond</a:t>
            </a:r>
            <a:r>
              <a:rPr lang="en-US" dirty="0" smtClean="0"/>
              <a:t> </a:t>
            </a:r>
            <a:r>
              <a:rPr lang="en-US" dirty="0" err="1" smtClean="0"/>
              <a:t>Cl</a:t>
            </a:r>
            <a:endParaRPr lang="en-US" dirty="0" smtClean="0"/>
          </a:p>
          <a:p>
            <a:r>
              <a:rPr lang="en-US" dirty="0" err="1" smtClean="0"/>
              <a:t>NaCl</a:t>
            </a:r>
            <a:r>
              <a:rPr lang="en-US" dirty="0" smtClean="0"/>
              <a:t>  has a </a:t>
            </a:r>
            <a:r>
              <a:rPr lang="en-US" b="1" dirty="0" smtClean="0"/>
              <a:t>diatomic</a:t>
            </a:r>
            <a:r>
              <a:rPr lang="en-US" dirty="0" smtClean="0"/>
              <a:t> </a:t>
            </a:r>
            <a:r>
              <a:rPr lang="en-US" dirty="0" err="1" smtClean="0"/>
              <a:t>fcc</a:t>
            </a:r>
            <a:r>
              <a:rPr lang="en-US" dirty="0" smtClean="0"/>
              <a:t> crystal structure , since there are two "atoms" associated with each lattice point.</a:t>
            </a:r>
          </a:p>
          <a:p>
            <a:r>
              <a:rPr lang="en-US" dirty="0" smtClean="0"/>
              <a:t>Ionic materials are insulators as solids, but are electrical conductors when molten and when dissolved in aqueous solution.</a:t>
            </a:r>
          </a:p>
          <a:p>
            <a:r>
              <a:rPr lang="en-US" dirty="0" smtClean="0"/>
              <a:t>http://www.meta-synthesis.com/webbook/38_laing/tetrahedra.html</a:t>
            </a:r>
          </a:p>
          <a:p>
            <a:endParaRPr lang="en-US" dirty="0" smtClean="0"/>
          </a:p>
          <a:p>
            <a:endParaRPr lang="en-US" dirty="0" smtClean="0"/>
          </a:p>
          <a:p>
            <a:r>
              <a:rPr lang="en-US" b="1" dirty="0" err="1" smtClean="0"/>
              <a:t>ionaire</a:t>
            </a:r>
            <a:r>
              <a:rPr lang="en-US" b="1" dirty="0" smtClean="0"/>
              <a:t> </a:t>
            </a:r>
            <a:r>
              <a:rPr lang="en-US" b="1" dirty="0" err="1" smtClean="0"/>
              <a:t>keramiek</a:t>
            </a:r>
            <a:r>
              <a:rPr lang="en-US" dirty="0" smtClean="0"/>
              <a:t>: </a:t>
            </a:r>
            <a:r>
              <a:rPr lang="en-US" dirty="0" err="1" smtClean="0"/>
              <a:t>een</a:t>
            </a:r>
            <a:r>
              <a:rPr lang="en-US" dirty="0" smtClean="0"/>
              <a:t> </a:t>
            </a:r>
            <a:r>
              <a:rPr lang="en-US" dirty="0" err="1" smtClean="0"/>
              <a:t>verbinding</a:t>
            </a:r>
            <a:r>
              <a:rPr lang="en-US" dirty="0" smtClean="0"/>
              <a:t> van </a:t>
            </a:r>
            <a:r>
              <a:rPr lang="en-US" dirty="0" err="1" smtClean="0"/>
              <a:t>een</a:t>
            </a:r>
            <a:r>
              <a:rPr lang="en-US" dirty="0" smtClean="0"/>
              <a:t> </a:t>
            </a:r>
            <a:r>
              <a:rPr lang="en-US" dirty="0" err="1" smtClean="0"/>
              <a:t>metaal</a:t>
            </a:r>
            <a:r>
              <a:rPr lang="en-US" dirty="0" smtClean="0"/>
              <a:t> en </a:t>
            </a:r>
            <a:r>
              <a:rPr lang="en-US" dirty="0" err="1" smtClean="0"/>
              <a:t>een</a:t>
            </a:r>
            <a:r>
              <a:rPr lang="en-US" dirty="0" smtClean="0"/>
              <a:t> </a:t>
            </a:r>
            <a:r>
              <a:rPr lang="en-US" dirty="0" err="1" smtClean="0"/>
              <a:t>niet-metaal</a:t>
            </a:r>
            <a:r>
              <a:rPr lang="en-US" dirty="0" smtClean="0"/>
              <a:t>, </a:t>
            </a:r>
            <a:r>
              <a:rPr lang="en-US" dirty="0" err="1" smtClean="0"/>
              <a:t>bijvoorbeeld</a:t>
            </a:r>
            <a:r>
              <a:rPr lang="en-US" dirty="0" smtClean="0"/>
              <a:t> </a:t>
            </a:r>
            <a:r>
              <a:rPr lang="en-US" dirty="0" smtClean="0">
                <a:hlinkClick r:id="rId3" tooltip="Keukenzout"/>
              </a:rPr>
              <a:t>keukenzout</a:t>
            </a:r>
            <a:r>
              <a:rPr lang="en-US" dirty="0" smtClean="0"/>
              <a:t> (</a:t>
            </a:r>
            <a:r>
              <a:rPr lang="en-US" dirty="0" err="1" smtClean="0"/>
              <a:t>NaCl</a:t>
            </a:r>
            <a:r>
              <a:rPr lang="en-US" dirty="0" smtClean="0"/>
              <a:t>), </a:t>
            </a:r>
            <a:r>
              <a:rPr lang="en-US" dirty="0" err="1" smtClean="0"/>
              <a:t>mangaanoxide</a:t>
            </a:r>
            <a:r>
              <a:rPr lang="en-US" dirty="0" smtClean="0"/>
              <a:t> (</a:t>
            </a:r>
            <a:r>
              <a:rPr lang="en-US" dirty="0" err="1" smtClean="0"/>
              <a:t>MgO</a:t>
            </a:r>
            <a:r>
              <a:rPr lang="en-US" dirty="0" smtClean="0"/>
              <a:t>), </a:t>
            </a:r>
            <a:r>
              <a:rPr lang="en-US" dirty="0" smtClean="0">
                <a:hlinkClick r:id="rId4" tooltip="Zirkonium(IV)oxide"/>
              </a:rPr>
              <a:t>zirconiumdioxide</a:t>
            </a:r>
            <a:r>
              <a:rPr lang="en-US" dirty="0" smtClean="0"/>
              <a:t> (ZrO</a:t>
            </a:r>
            <a:r>
              <a:rPr lang="en-US" baseline="-25000" dirty="0" smtClean="0"/>
              <a:t>2</a:t>
            </a:r>
            <a:r>
              <a:rPr lang="en-US" dirty="0" smtClean="0"/>
              <a:t>). De </a:t>
            </a:r>
            <a:r>
              <a:rPr lang="en-US" dirty="0" err="1" smtClean="0"/>
              <a:t>ionen</a:t>
            </a:r>
            <a:r>
              <a:rPr lang="en-US" dirty="0" smtClean="0"/>
              <a:t> </a:t>
            </a:r>
            <a:r>
              <a:rPr lang="en-US" dirty="0" err="1" smtClean="0"/>
              <a:t>stapelen</a:t>
            </a:r>
            <a:r>
              <a:rPr lang="en-US" dirty="0" smtClean="0"/>
              <a:t> </a:t>
            </a:r>
            <a:r>
              <a:rPr lang="en-US" dirty="0" err="1" smtClean="0"/>
              <a:t>zich</a:t>
            </a:r>
            <a:r>
              <a:rPr lang="en-US" dirty="0" smtClean="0"/>
              <a:t> in </a:t>
            </a:r>
            <a:r>
              <a:rPr lang="en-US" dirty="0" err="1" smtClean="0"/>
              <a:t>een</a:t>
            </a:r>
            <a:r>
              <a:rPr lang="en-US" dirty="0" smtClean="0"/>
              <a:t> </a:t>
            </a:r>
            <a:r>
              <a:rPr lang="en-US" dirty="0" err="1" smtClean="0"/>
              <a:t>zo</a:t>
            </a:r>
            <a:r>
              <a:rPr lang="en-US" dirty="0" smtClean="0"/>
              <a:t> </a:t>
            </a:r>
            <a:r>
              <a:rPr lang="en-US" dirty="0" err="1" smtClean="0"/>
              <a:t>dicht</a:t>
            </a:r>
            <a:r>
              <a:rPr lang="en-US" dirty="0" smtClean="0"/>
              <a:t> </a:t>
            </a:r>
            <a:r>
              <a:rPr lang="en-US" dirty="0" err="1" smtClean="0"/>
              <a:t>mogelijke</a:t>
            </a:r>
            <a:r>
              <a:rPr lang="en-US" dirty="0" smtClean="0"/>
              <a:t> </a:t>
            </a:r>
            <a:r>
              <a:rPr lang="en-US" dirty="0" err="1" smtClean="0"/>
              <a:t>stapeling</a:t>
            </a:r>
            <a:r>
              <a:rPr lang="en-US" dirty="0" smtClean="0"/>
              <a:t>.</a:t>
            </a:r>
          </a:p>
          <a:p>
            <a:r>
              <a:rPr lang="en-US" b="1" dirty="0" err="1" smtClean="0"/>
              <a:t>covalente</a:t>
            </a:r>
            <a:r>
              <a:rPr lang="en-US" b="1" dirty="0" smtClean="0"/>
              <a:t> </a:t>
            </a:r>
            <a:r>
              <a:rPr lang="en-US" b="1" dirty="0" err="1" smtClean="0"/>
              <a:t>keramiek</a:t>
            </a:r>
            <a:r>
              <a:rPr lang="en-US" dirty="0" smtClean="0"/>
              <a:t>: </a:t>
            </a:r>
            <a:r>
              <a:rPr lang="en-US" dirty="0" err="1" smtClean="0"/>
              <a:t>een</a:t>
            </a:r>
            <a:r>
              <a:rPr lang="en-US" dirty="0" smtClean="0"/>
              <a:t> </a:t>
            </a:r>
            <a:r>
              <a:rPr lang="en-US" dirty="0" err="1" smtClean="0"/>
              <a:t>verbinding</a:t>
            </a:r>
            <a:r>
              <a:rPr lang="en-US" dirty="0" smtClean="0"/>
              <a:t> van twee </a:t>
            </a:r>
            <a:r>
              <a:rPr lang="en-US" dirty="0" err="1" smtClean="0"/>
              <a:t>niet-metalen</a:t>
            </a:r>
            <a:r>
              <a:rPr lang="en-US" dirty="0" smtClean="0"/>
              <a:t>, </a:t>
            </a:r>
            <a:r>
              <a:rPr lang="en-US" dirty="0" err="1" smtClean="0"/>
              <a:t>zoals</a:t>
            </a:r>
            <a:r>
              <a:rPr lang="en-US" dirty="0" smtClean="0"/>
              <a:t> </a:t>
            </a:r>
            <a:r>
              <a:rPr lang="en-US" dirty="0" smtClean="0">
                <a:hlinkClick r:id="rId5" tooltip="Siliciumdioxide"/>
              </a:rPr>
              <a:t>siliciumdioxide</a:t>
            </a:r>
            <a:r>
              <a:rPr lang="en-US" dirty="0" smtClean="0"/>
              <a:t> (SiO</a:t>
            </a:r>
            <a:r>
              <a:rPr lang="en-US" baseline="-25000" dirty="0" smtClean="0"/>
              <a:t>2</a:t>
            </a:r>
            <a:r>
              <a:rPr lang="en-US" dirty="0" smtClean="0"/>
              <a:t>), </a:t>
            </a:r>
            <a:r>
              <a:rPr lang="en-US" dirty="0" smtClean="0">
                <a:hlinkClick r:id="rId6" tooltip="Diamant"/>
              </a:rPr>
              <a:t>diamant</a:t>
            </a:r>
            <a:r>
              <a:rPr lang="en-US" dirty="0" smtClean="0"/>
              <a:t> (</a:t>
            </a:r>
            <a:r>
              <a:rPr lang="en-US" dirty="0" smtClean="0">
                <a:hlinkClick r:id="rId7" tooltip="Koolstof"/>
              </a:rPr>
              <a:t>C</a:t>
            </a:r>
            <a:r>
              <a:rPr lang="en-US" dirty="0" smtClean="0"/>
              <a:t>). De </a:t>
            </a:r>
            <a:r>
              <a:rPr lang="en-US" dirty="0" err="1" smtClean="0"/>
              <a:t>moleculen</a:t>
            </a:r>
            <a:r>
              <a:rPr lang="en-US" dirty="0" smtClean="0"/>
              <a:t> </a:t>
            </a:r>
            <a:r>
              <a:rPr lang="en-US" dirty="0" err="1" smtClean="0"/>
              <a:t>stapelen</a:t>
            </a:r>
            <a:r>
              <a:rPr lang="en-US" dirty="0" smtClean="0"/>
              <a:t> </a:t>
            </a:r>
            <a:r>
              <a:rPr lang="en-US" dirty="0" err="1" smtClean="0"/>
              <a:t>zich</a:t>
            </a:r>
            <a:r>
              <a:rPr lang="en-US" dirty="0" smtClean="0"/>
              <a:t> </a:t>
            </a:r>
            <a:r>
              <a:rPr lang="en-US" dirty="0" err="1" smtClean="0"/>
              <a:t>als</a:t>
            </a:r>
            <a:r>
              <a:rPr lang="en-US" dirty="0" smtClean="0"/>
              <a:t> </a:t>
            </a:r>
            <a:r>
              <a:rPr lang="en-US" dirty="0" err="1" smtClean="0"/>
              <a:t>kettingen</a:t>
            </a:r>
            <a:r>
              <a:rPr lang="en-US" dirty="0" smtClean="0"/>
              <a:t>, </a:t>
            </a:r>
            <a:r>
              <a:rPr lang="en-US" dirty="0" err="1" smtClean="0"/>
              <a:t>bladvormige</a:t>
            </a:r>
            <a:r>
              <a:rPr lang="en-US" dirty="0" smtClean="0"/>
              <a:t> </a:t>
            </a:r>
            <a:r>
              <a:rPr lang="en-US" dirty="0" err="1" smtClean="0"/>
              <a:t>structuren</a:t>
            </a:r>
            <a:r>
              <a:rPr lang="en-US" dirty="0" smtClean="0"/>
              <a:t> of </a:t>
            </a:r>
            <a:r>
              <a:rPr lang="en-US" dirty="0" smtClean="0">
                <a:hlinkClick r:id="rId8" tooltip="Viervlak"/>
              </a:rPr>
              <a:t>tetraëdrisch</a:t>
            </a:r>
            <a:r>
              <a:rPr lang="en-US" dirty="0" smtClean="0"/>
              <a:t>.</a:t>
            </a:r>
          </a:p>
          <a:p>
            <a:endParaRPr lang="en-US" dirty="0" smtClean="0"/>
          </a:p>
          <a:p>
            <a:r>
              <a:rPr lang="en-US" dirty="0" smtClean="0"/>
              <a:t>Technical ceramics can also be classified into three distinct material categories:</a:t>
            </a:r>
          </a:p>
          <a:p>
            <a:r>
              <a:rPr lang="en-US" dirty="0" smtClean="0">
                <a:hlinkClick r:id="rId9" tooltip="Oxide"/>
              </a:rPr>
              <a:t>Oxides</a:t>
            </a:r>
            <a:r>
              <a:rPr lang="en-US" dirty="0" smtClean="0"/>
              <a:t>: </a:t>
            </a:r>
            <a:r>
              <a:rPr lang="en-US" dirty="0" smtClean="0">
                <a:hlinkClick r:id="rId10" tooltip="Alumina"/>
              </a:rPr>
              <a:t>alumina</a:t>
            </a:r>
            <a:r>
              <a:rPr lang="en-US" dirty="0" smtClean="0"/>
              <a:t>, </a:t>
            </a:r>
            <a:r>
              <a:rPr lang="en-US" dirty="0" smtClean="0">
                <a:hlinkClick r:id="rId11" tooltip="Beryllia"/>
              </a:rPr>
              <a:t>beryllia</a:t>
            </a:r>
            <a:r>
              <a:rPr lang="en-US" dirty="0" smtClean="0"/>
              <a:t>, </a:t>
            </a:r>
            <a:r>
              <a:rPr lang="en-US" dirty="0" smtClean="0">
                <a:hlinkClick r:id="rId12" tooltip="Ceria"/>
              </a:rPr>
              <a:t>ceria</a:t>
            </a:r>
            <a:r>
              <a:rPr lang="en-US" dirty="0" smtClean="0"/>
              <a:t>, </a:t>
            </a:r>
            <a:r>
              <a:rPr lang="en-US" dirty="0" smtClean="0">
                <a:hlinkClick r:id="rId13" tooltip="Zirconia"/>
              </a:rPr>
              <a:t>zirconia</a:t>
            </a:r>
            <a:endParaRPr lang="en-US" dirty="0" smtClean="0"/>
          </a:p>
          <a:p>
            <a:r>
              <a:rPr lang="en-US" dirty="0" err="1" smtClean="0"/>
              <a:t>Nonoxides</a:t>
            </a:r>
            <a:r>
              <a:rPr lang="en-US" dirty="0" smtClean="0"/>
              <a:t>: </a:t>
            </a:r>
            <a:r>
              <a:rPr lang="en-US" dirty="0" smtClean="0">
                <a:hlinkClick r:id="rId14" tooltip="Carbide"/>
              </a:rPr>
              <a:t>carbide</a:t>
            </a:r>
            <a:r>
              <a:rPr lang="en-US" dirty="0" smtClean="0"/>
              <a:t>, </a:t>
            </a:r>
            <a:r>
              <a:rPr lang="en-US" dirty="0" smtClean="0">
                <a:hlinkClick r:id="rId15" tooltip="Boride"/>
              </a:rPr>
              <a:t>boride</a:t>
            </a:r>
            <a:r>
              <a:rPr lang="en-US" dirty="0" smtClean="0"/>
              <a:t>, </a:t>
            </a:r>
            <a:r>
              <a:rPr lang="en-US" dirty="0" smtClean="0">
                <a:hlinkClick r:id="rId16" tooltip="Nitride"/>
              </a:rPr>
              <a:t>nitride</a:t>
            </a:r>
            <a:r>
              <a:rPr lang="en-US" dirty="0" smtClean="0"/>
              <a:t>, </a:t>
            </a:r>
            <a:r>
              <a:rPr lang="en-US" dirty="0" smtClean="0">
                <a:hlinkClick r:id="rId17" tooltip="Silicide"/>
              </a:rPr>
              <a:t>silicide</a:t>
            </a:r>
            <a:endParaRPr lang="en-US" dirty="0" smtClean="0"/>
          </a:p>
          <a:p>
            <a:r>
              <a:rPr lang="en-US" dirty="0" smtClean="0">
                <a:hlinkClick r:id="rId18" tooltip="Composite material"/>
              </a:rPr>
              <a:t>Composite materials</a:t>
            </a:r>
            <a:r>
              <a:rPr lang="en-US" dirty="0" smtClean="0"/>
              <a:t>: particulate reinforced, </a:t>
            </a:r>
            <a:r>
              <a:rPr lang="en-US" dirty="0" smtClean="0">
                <a:hlinkClick r:id="rId19" tooltip="Ceramic matrix composite"/>
              </a:rPr>
              <a:t>fiber reinforced</a:t>
            </a:r>
            <a:r>
              <a:rPr lang="en-US" dirty="0" smtClean="0"/>
              <a:t>, combinations of </a:t>
            </a:r>
            <a:r>
              <a:rPr lang="en-US" dirty="0" smtClean="0">
                <a:hlinkClick r:id="rId9" tooltip="Oxide"/>
              </a:rPr>
              <a:t>oxides</a:t>
            </a:r>
            <a:r>
              <a:rPr lang="en-US" dirty="0" smtClean="0"/>
              <a:t> and </a:t>
            </a:r>
            <a:r>
              <a:rPr lang="en-US" dirty="0" err="1" smtClean="0"/>
              <a:t>nonoxides</a:t>
            </a:r>
            <a:r>
              <a:rPr lang="en-US" dirty="0" smtClean="0"/>
              <a:t>.</a:t>
            </a:r>
          </a:p>
          <a:p>
            <a:endParaRPr lang="en-US" dirty="0" smtClean="0"/>
          </a:p>
        </p:txBody>
      </p:sp>
    </p:spTree>
    <p:extLst>
      <p:ext uri="{BB962C8B-B14F-4D97-AF65-F5344CB8AC3E}">
        <p14:creationId xmlns:p14="http://schemas.microsoft.com/office/powerpoint/2010/main" val="183028299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0" fontAlgn="base" latinLnBrk="0" hangingPunct="0">
              <a:lnSpc>
                <a:spcPct val="100000"/>
              </a:lnSpc>
              <a:spcBef>
                <a:spcPct val="30000"/>
              </a:spcBef>
              <a:spcAft>
                <a:spcPct val="0"/>
              </a:spcAft>
              <a:buClrTx/>
              <a:buSzTx/>
              <a:buFontTx/>
              <a:buNone/>
              <a:tabLst/>
              <a:defRPr/>
            </a:pPr>
            <a:r>
              <a:rPr lang="en-US" dirty="0" err="1" smtClean="0"/>
              <a:t>Een</a:t>
            </a:r>
            <a:r>
              <a:rPr lang="en-US" dirty="0" smtClean="0"/>
              <a:t> </a:t>
            </a:r>
            <a:r>
              <a:rPr lang="en-US" dirty="0" err="1" smtClean="0"/>
              <a:t>diamant</a:t>
            </a:r>
            <a:r>
              <a:rPr lang="en-US" dirty="0" smtClean="0"/>
              <a:t> </a:t>
            </a:r>
            <a:r>
              <a:rPr lang="en-US" dirty="0" err="1" smtClean="0"/>
              <a:t>dankt</a:t>
            </a:r>
            <a:r>
              <a:rPr lang="en-US" dirty="0" smtClean="0"/>
              <a:t> </a:t>
            </a:r>
            <a:r>
              <a:rPr lang="en-US" dirty="0" err="1" smtClean="0"/>
              <a:t>zijn</a:t>
            </a:r>
            <a:r>
              <a:rPr lang="en-US" dirty="0" smtClean="0"/>
              <a:t> </a:t>
            </a:r>
            <a:r>
              <a:rPr lang="en-US" dirty="0" err="1" smtClean="0"/>
              <a:t>hardheid</a:t>
            </a:r>
            <a:r>
              <a:rPr lang="en-US" dirty="0" smtClean="0"/>
              <a:t> </a:t>
            </a:r>
            <a:r>
              <a:rPr lang="en-US" dirty="0" err="1" smtClean="0"/>
              <a:t>aan</a:t>
            </a:r>
            <a:r>
              <a:rPr lang="en-US" dirty="0" smtClean="0"/>
              <a:t> </a:t>
            </a:r>
            <a:r>
              <a:rPr lang="en-US" dirty="0" err="1" smtClean="0"/>
              <a:t>zijn</a:t>
            </a:r>
            <a:r>
              <a:rPr lang="en-US" dirty="0" smtClean="0"/>
              <a:t> </a:t>
            </a:r>
            <a:r>
              <a:rPr lang="en-US" dirty="0" smtClean="0">
                <a:hlinkClick r:id="rId3" tooltip="Viervlak"/>
              </a:rPr>
              <a:t>tetraëderstructuur</a:t>
            </a:r>
            <a:r>
              <a:rPr lang="en-US" dirty="0" smtClean="0"/>
              <a:t>, </a:t>
            </a:r>
          </a:p>
          <a:p>
            <a:pPr marL="0" marR="0" indent="0" algn="l" defTabSz="457200" rtl="0" eaLnBrk="0" fontAlgn="base" latinLnBrk="0" hangingPunct="0">
              <a:lnSpc>
                <a:spcPct val="100000"/>
              </a:lnSpc>
              <a:spcBef>
                <a:spcPct val="30000"/>
              </a:spcBef>
              <a:spcAft>
                <a:spcPct val="0"/>
              </a:spcAft>
              <a:buClrTx/>
              <a:buSzTx/>
              <a:buFontTx/>
              <a:buNone/>
              <a:tabLst/>
              <a:defRPr/>
            </a:pPr>
            <a:r>
              <a:rPr lang="en-US" dirty="0" smtClean="0"/>
              <a:t>“</a:t>
            </a:r>
            <a:r>
              <a:rPr lang="en-US" dirty="0" err="1" smtClean="0"/>
              <a:t>zinkblende</a:t>
            </a:r>
            <a:r>
              <a:rPr lang="en-US" dirty="0" smtClean="0"/>
              <a:t>”  Si en </a:t>
            </a:r>
            <a:r>
              <a:rPr lang="en-US" dirty="0" err="1" smtClean="0"/>
              <a:t>Ge</a:t>
            </a:r>
            <a:r>
              <a:rPr lang="en-US" baseline="0" dirty="0" smtClean="0"/>
              <a:t> </a:t>
            </a:r>
            <a:r>
              <a:rPr lang="en-US" baseline="0" dirty="0" err="1" smtClean="0"/>
              <a:t>vergelijkbare</a:t>
            </a:r>
            <a:r>
              <a:rPr lang="en-US" baseline="0" dirty="0" smtClean="0"/>
              <a:t> </a:t>
            </a:r>
            <a:r>
              <a:rPr lang="en-US" baseline="0" dirty="0" err="1" smtClean="0"/>
              <a:t>structuur</a:t>
            </a:r>
            <a:endParaRPr lang="en-US" dirty="0" smtClean="0"/>
          </a:p>
          <a:p>
            <a:pPr marL="0" marR="0" indent="0" algn="l" defTabSz="457200" rtl="0" eaLnBrk="0" fontAlgn="base" latinLnBrk="0" hangingPunct="0">
              <a:lnSpc>
                <a:spcPct val="100000"/>
              </a:lnSpc>
              <a:spcBef>
                <a:spcPct val="30000"/>
              </a:spcBef>
              <a:spcAft>
                <a:spcPct val="0"/>
              </a:spcAft>
              <a:buClrTx/>
              <a:buSzTx/>
              <a:buFontTx/>
              <a:buNone/>
              <a:tabLst/>
              <a:defRPr/>
            </a:pPr>
            <a:r>
              <a:rPr lang="en-US" dirty="0" smtClean="0"/>
              <a:t>(</a:t>
            </a:r>
            <a:r>
              <a:rPr lang="en-US" dirty="0" err="1" smtClean="0"/>
              <a:t>normale</a:t>
            </a:r>
            <a:r>
              <a:rPr lang="en-US" dirty="0" smtClean="0"/>
              <a:t>) </a:t>
            </a:r>
            <a:r>
              <a:rPr lang="en-US" dirty="0" err="1" smtClean="0"/>
              <a:t>diamant</a:t>
            </a:r>
            <a:r>
              <a:rPr lang="en-US" dirty="0" smtClean="0"/>
              <a:t> </a:t>
            </a:r>
            <a:r>
              <a:rPr lang="en-US" dirty="0" err="1" smtClean="0"/>
              <a:t>kubisch</a:t>
            </a:r>
            <a:endParaRPr lang="en-US" dirty="0" smtClean="0"/>
          </a:p>
          <a:p>
            <a:pPr marL="0" marR="0" indent="0" algn="l" defTabSz="457200" rtl="0" eaLnBrk="0" fontAlgn="base" latinLnBrk="0" hangingPunct="0">
              <a:lnSpc>
                <a:spcPct val="100000"/>
              </a:lnSpc>
              <a:spcBef>
                <a:spcPct val="30000"/>
              </a:spcBef>
              <a:spcAft>
                <a:spcPct val="0"/>
              </a:spcAft>
              <a:buClrTx/>
              <a:buSzTx/>
              <a:buFontTx/>
              <a:buNone/>
              <a:tabLst/>
              <a:defRPr/>
            </a:pPr>
            <a:r>
              <a:rPr lang="en-US" dirty="0" smtClean="0"/>
              <a:t>(</a:t>
            </a:r>
            <a:r>
              <a:rPr lang="en-US" dirty="0" err="1" smtClean="0"/>
              <a:t>Er</a:t>
            </a:r>
            <a:r>
              <a:rPr lang="en-US" dirty="0" smtClean="0"/>
              <a:t> </a:t>
            </a:r>
            <a:r>
              <a:rPr lang="en-US" dirty="0" err="1" smtClean="0"/>
              <a:t>bestaat</a:t>
            </a:r>
            <a:r>
              <a:rPr lang="en-US" dirty="0" smtClean="0"/>
              <a:t> </a:t>
            </a:r>
            <a:r>
              <a:rPr lang="en-US" dirty="0" err="1" smtClean="0"/>
              <a:t>ook</a:t>
            </a:r>
            <a:r>
              <a:rPr lang="en-US" dirty="0" smtClean="0"/>
              <a:t> </a:t>
            </a:r>
            <a:r>
              <a:rPr lang="en-US" dirty="0" err="1" smtClean="0"/>
              <a:t>hexagonale</a:t>
            </a:r>
            <a:r>
              <a:rPr lang="en-US" dirty="0" smtClean="0"/>
              <a:t> </a:t>
            </a:r>
            <a:r>
              <a:rPr lang="en-US" dirty="0" smtClean="0">
                <a:hlinkClick r:id="rId4" tooltip="Diamant"/>
              </a:rPr>
              <a:t>diamant</a:t>
            </a:r>
            <a:r>
              <a:rPr lang="en-US" dirty="0" smtClean="0"/>
              <a:t>)</a:t>
            </a:r>
            <a:endParaRPr lang="en-US" b="1" dirty="0" smtClean="0"/>
          </a:p>
        </p:txBody>
      </p:sp>
      <p:sp>
        <p:nvSpPr>
          <p:cNvPr id="4" name="Slide Number Placeholder 3"/>
          <p:cNvSpPr>
            <a:spLocks noGrp="1"/>
          </p:cNvSpPr>
          <p:nvPr>
            <p:ph type="sldNum" sz="quarter" idx="10"/>
          </p:nvPr>
        </p:nvSpPr>
        <p:spPr/>
        <p:txBody>
          <a:bodyPr/>
          <a:lstStyle/>
          <a:p>
            <a:fld id="{48A5F122-85B6-4B10-858E-494F47006E3E}" type="slidenum">
              <a:rPr lang="nl-NL" smtClean="0"/>
              <a:pPr/>
              <a:t>26</a:t>
            </a:fld>
            <a:endParaRPr lang="nl-NL"/>
          </a:p>
        </p:txBody>
      </p:sp>
    </p:spTree>
    <p:extLst>
      <p:ext uri="{BB962C8B-B14F-4D97-AF65-F5344CB8AC3E}">
        <p14:creationId xmlns:p14="http://schemas.microsoft.com/office/powerpoint/2010/main" val="262861598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smtClean="0"/>
              <a:t>Madelung</a:t>
            </a:r>
            <a:r>
              <a:rPr lang="en-GB" dirty="0" smtClean="0"/>
              <a:t> constant properties </a:t>
            </a:r>
          </a:p>
          <a:p>
            <a:r>
              <a:rPr lang="nl-NL" dirty="0" smtClean="0"/>
              <a:t>http://www.imsc.res.in/~sitabhra/teaching/cmp03/class3.html</a:t>
            </a:r>
          </a:p>
          <a:p>
            <a:r>
              <a:rPr lang="en-GB" dirty="0" smtClean="0"/>
              <a:t>Most ionic solids are brittle, have high melting point, insulators and can be dissolved in polar liquids (e.g., water). The characteristic bond energy is 3 - 4 </a:t>
            </a:r>
            <a:r>
              <a:rPr lang="en-GB" dirty="0" err="1" smtClean="0"/>
              <a:t>eV</a:t>
            </a:r>
            <a:r>
              <a:rPr lang="en-GB" dirty="0" smtClean="0"/>
              <a:t>. </a:t>
            </a:r>
          </a:p>
          <a:p>
            <a:pPr marL="0" marR="0" indent="0" algn="l" defTabSz="457200" rtl="0" eaLnBrk="0" fontAlgn="base" latinLnBrk="0" hangingPunct="0">
              <a:lnSpc>
                <a:spcPct val="100000"/>
              </a:lnSpc>
              <a:spcBef>
                <a:spcPct val="30000"/>
              </a:spcBef>
              <a:spcAft>
                <a:spcPct val="0"/>
              </a:spcAft>
              <a:buClrTx/>
              <a:buSzTx/>
              <a:buFontTx/>
              <a:buNone/>
              <a:tabLst/>
              <a:defRPr/>
            </a:pPr>
            <a:r>
              <a:rPr lang="en-GB" dirty="0" smtClean="0"/>
              <a:t>For simple metals, binding energy is likely to be considerably smaller (~ 1 </a:t>
            </a:r>
            <a:r>
              <a:rPr lang="en-GB" dirty="0" err="1" smtClean="0"/>
              <a:t>eV</a:t>
            </a:r>
            <a:r>
              <a:rPr lang="en-GB" dirty="0" smtClean="0"/>
              <a:t>) than in an ionic solid. In transition metals, the </a:t>
            </a:r>
            <a:r>
              <a:rPr lang="en-GB" i="1" dirty="0" smtClean="0"/>
              <a:t>d</a:t>
            </a:r>
            <a:r>
              <a:rPr lang="en-GB" dirty="0" smtClean="0"/>
              <a:t>-shell electrons (which are more localised than the </a:t>
            </a:r>
            <a:r>
              <a:rPr lang="en-GB" i="1" dirty="0" smtClean="0"/>
              <a:t>s</a:t>
            </a:r>
            <a:r>
              <a:rPr lang="en-GB" dirty="0" smtClean="0"/>
              <a:t> electrons) provide a kind of covalent framework, which forms the main contribution to the binding energy. As a result transition and post-transition metals are as hard as covalent bonded materials. </a:t>
            </a:r>
          </a:p>
          <a:p>
            <a:pPr marL="0" marR="0" indent="0" algn="l" defTabSz="457200" rtl="0" eaLnBrk="0" fontAlgn="base" latinLnBrk="0" hangingPunct="0">
              <a:lnSpc>
                <a:spcPct val="100000"/>
              </a:lnSpc>
              <a:spcBef>
                <a:spcPct val="30000"/>
              </a:spcBef>
              <a:spcAft>
                <a:spcPct val="0"/>
              </a:spcAft>
              <a:buClrTx/>
              <a:buSzTx/>
              <a:buFontTx/>
              <a:buNone/>
              <a:tabLst/>
              <a:defRPr/>
            </a:pPr>
            <a:endParaRPr lang="nl-NL" dirty="0" smtClean="0"/>
          </a:p>
          <a:p>
            <a:r>
              <a:rPr lang="en-GB" b="1" dirty="0" smtClean="0"/>
              <a:t>Relationship between the type of bond and the physical properties of a solid</a:t>
            </a:r>
            <a:r>
              <a:rPr lang="en-GB" dirty="0" smtClean="0"/>
              <a:t> </a:t>
            </a:r>
          </a:p>
          <a:p>
            <a:r>
              <a:rPr lang="en-GB" i="1" dirty="0" smtClean="0"/>
              <a:t>Melting point</a:t>
            </a:r>
            <a:r>
              <a:rPr lang="en-GB" dirty="0" smtClean="0"/>
              <a:t>: The melting point of solids has an almost monotonically increasing relation with the cohesive energy - e.g., the following substances are arranged in order of increasing melting temperature : Ne (</a:t>
            </a:r>
            <a:r>
              <a:rPr lang="en-GB" dirty="0" err="1" smtClean="0"/>
              <a:t>VdW</a:t>
            </a:r>
            <a:r>
              <a:rPr lang="en-GB" dirty="0" smtClean="0"/>
              <a:t> bond), Na (simple metal), Fe (transition metal), </a:t>
            </a:r>
            <a:r>
              <a:rPr lang="en-GB" dirty="0" err="1" smtClean="0"/>
              <a:t>KCl</a:t>
            </a:r>
            <a:r>
              <a:rPr lang="en-GB" dirty="0" smtClean="0"/>
              <a:t> (ionic bond), Si (covalent bond). </a:t>
            </a:r>
          </a:p>
          <a:p>
            <a:r>
              <a:rPr lang="en-GB" i="1" dirty="0" smtClean="0"/>
              <a:t>Electrical and Thermal conductivity</a:t>
            </a:r>
            <a:r>
              <a:rPr lang="en-GB" dirty="0" smtClean="0"/>
              <a:t>: For conducting current, some of the valence electrons must be free to move in response to an electric field - only in metallic bonds are the valence electrons delocalised sufficiently for this to be possible. Hence metals are good electrical conductors. Thermal conductivity is related to electrical conductivity (</a:t>
            </a:r>
            <a:r>
              <a:rPr lang="en-GB" dirty="0" err="1" smtClean="0"/>
              <a:t>Wiedemann</a:t>
            </a:r>
            <a:r>
              <a:rPr lang="en-GB" dirty="0" smtClean="0"/>
              <a:t>-Franz relation, first observed in 1853) - hence metals are also good thermal conductors. </a:t>
            </a:r>
          </a:p>
          <a:p>
            <a:r>
              <a:rPr lang="en-GB" i="1" dirty="0" smtClean="0"/>
              <a:t>Optical properties</a:t>
            </a:r>
            <a:r>
              <a:rPr lang="en-GB" dirty="0" smtClean="0"/>
              <a:t>: Metals reflect light, non-metals are transparent.</a:t>
            </a:r>
          </a:p>
        </p:txBody>
      </p:sp>
      <p:sp>
        <p:nvSpPr>
          <p:cNvPr id="4" name="Slide Number Placeholder 3"/>
          <p:cNvSpPr>
            <a:spLocks noGrp="1"/>
          </p:cNvSpPr>
          <p:nvPr>
            <p:ph type="sldNum" sz="quarter" idx="10"/>
          </p:nvPr>
        </p:nvSpPr>
        <p:spPr/>
        <p:txBody>
          <a:bodyPr/>
          <a:lstStyle/>
          <a:p>
            <a:fld id="{48A5F122-85B6-4B10-858E-494F47006E3E}" type="slidenum">
              <a:rPr lang="nl-NL" smtClean="0"/>
              <a:pPr/>
              <a:t>27</a:t>
            </a:fld>
            <a:endParaRPr lang="nl-NL"/>
          </a:p>
        </p:txBody>
      </p:sp>
    </p:spTree>
    <p:extLst>
      <p:ext uri="{BB962C8B-B14F-4D97-AF65-F5344CB8AC3E}">
        <p14:creationId xmlns:p14="http://schemas.microsoft.com/office/powerpoint/2010/main" val="153449736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smtClean="0"/>
              <a:t>Madelung</a:t>
            </a:r>
            <a:r>
              <a:rPr lang="en-GB" dirty="0" smtClean="0"/>
              <a:t> constant properties </a:t>
            </a:r>
          </a:p>
          <a:p>
            <a:r>
              <a:rPr lang="nl-NL" dirty="0" smtClean="0"/>
              <a:t>http://www.imsc.res.in/~sitabhra/teaching/cmp03/class3.html</a:t>
            </a:r>
          </a:p>
          <a:p>
            <a:r>
              <a:rPr lang="en-GB" dirty="0" smtClean="0"/>
              <a:t>Most ionic solids are brittle, have high melting point, insulators and can be dissolved in polar liquids (e.g., water). The characteristic bond energy is 3 - 4 </a:t>
            </a:r>
            <a:r>
              <a:rPr lang="en-GB" dirty="0" err="1" smtClean="0"/>
              <a:t>eV</a:t>
            </a:r>
            <a:r>
              <a:rPr lang="en-GB" dirty="0" smtClean="0"/>
              <a:t>. </a:t>
            </a:r>
          </a:p>
          <a:p>
            <a:pPr marL="0" marR="0" indent="0" algn="l" defTabSz="457200" rtl="0" eaLnBrk="0" fontAlgn="base" latinLnBrk="0" hangingPunct="0">
              <a:lnSpc>
                <a:spcPct val="100000"/>
              </a:lnSpc>
              <a:spcBef>
                <a:spcPct val="30000"/>
              </a:spcBef>
              <a:spcAft>
                <a:spcPct val="0"/>
              </a:spcAft>
              <a:buClrTx/>
              <a:buSzTx/>
              <a:buFontTx/>
              <a:buNone/>
              <a:tabLst/>
              <a:defRPr/>
            </a:pPr>
            <a:r>
              <a:rPr lang="en-GB" dirty="0" smtClean="0"/>
              <a:t>For simple metals, binding energy is likely to be considerably smaller (~ 1 </a:t>
            </a:r>
            <a:r>
              <a:rPr lang="en-GB" dirty="0" err="1" smtClean="0"/>
              <a:t>eV</a:t>
            </a:r>
            <a:r>
              <a:rPr lang="en-GB" dirty="0" smtClean="0"/>
              <a:t>) than in an ionic solid. In transition metals, the </a:t>
            </a:r>
            <a:r>
              <a:rPr lang="en-GB" i="1" dirty="0" smtClean="0"/>
              <a:t>d</a:t>
            </a:r>
            <a:r>
              <a:rPr lang="en-GB" dirty="0" smtClean="0"/>
              <a:t>-shell electrons (which are more localised than the </a:t>
            </a:r>
            <a:r>
              <a:rPr lang="en-GB" i="1" dirty="0" smtClean="0"/>
              <a:t>s</a:t>
            </a:r>
            <a:r>
              <a:rPr lang="en-GB" dirty="0" smtClean="0"/>
              <a:t> electrons) provide a kind of covalent framework, which forms the main contribution to the binding energy. As a result transition and post-transition metals are as hard as covalent bonded materials. </a:t>
            </a:r>
          </a:p>
          <a:p>
            <a:pPr marL="0" marR="0" indent="0" algn="l" defTabSz="457200" rtl="0" eaLnBrk="0" fontAlgn="base" latinLnBrk="0" hangingPunct="0">
              <a:lnSpc>
                <a:spcPct val="100000"/>
              </a:lnSpc>
              <a:spcBef>
                <a:spcPct val="30000"/>
              </a:spcBef>
              <a:spcAft>
                <a:spcPct val="0"/>
              </a:spcAft>
              <a:buClrTx/>
              <a:buSzTx/>
              <a:buFontTx/>
              <a:buNone/>
              <a:tabLst/>
              <a:defRPr/>
            </a:pPr>
            <a:endParaRPr lang="nl-NL" dirty="0" smtClean="0"/>
          </a:p>
          <a:p>
            <a:r>
              <a:rPr lang="en-GB" b="1" dirty="0" smtClean="0"/>
              <a:t>Relationship between the type of bond and the physical properties of a solid</a:t>
            </a:r>
            <a:r>
              <a:rPr lang="en-GB" dirty="0" smtClean="0"/>
              <a:t> </a:t>
            </a:r>
          </a:p>
          <a:p>
            <a:r>
              <a:rPr lang="en-GB" i="1" dirty="0" smtClean="0"/>
              <a:t>Melting point</a:t>
            </a:r>
            <a:r>
              <a:rPr lang="en-GB" dirty="0" smtClean="0"/>
              <a:t>: The melting point of solids has an almost monotonically increasing relation with the cohesive energy - e.g., the following substances are arranged in order of increasing melting temperature : Ne (</a:t>
            </a:r>
            <a:r>
              <a:rPr lang="en-GB" dirty="0" err="1" smtClean="0"/>
              <a:t>VdW</a:t>
            </a:r>
            <a:r>
              <a:rPr lang="en-GB" dirty="0" smtClean="0"/>
              <a:t> bond), Na (simple metal), Fe (transition metal), </a:t>
            </a:r>
            <a:r>
              <a:rPr lang="en-GB" dirty="0" err="1" smtClean="0"/>
              <a:t>KCl</a:t>
            </a:r>
            <a:r>
              <a:rPr lang="en-GB" dirty="0" smtClean="0"/>
              <a:t> (ionic bond), Si (covalent bond). </a:t>
            </a:r>
          </a:p>
          <a:p>
            <a:r>
              <a:rPr lang="en-GB" i="1" dirty="0" smtClean="0"/>
              <a:t>Electrical and Thermal conductivity</a:t>
            </a:r>
            <a:r>
              <a:rPr lang="en-GB" dirty="0" smtClean="0"/>
              <a:t>: For conducting current, some of the valence electrons must be free to move in response to an electric field - only in metallic bonds are the valence electrons delocalised sufficiently for this to be possible. Hence metals are good electrical conductors. Thermal conductivity is related to electrical conductivity (</a:t>
            </a:r>
            <a:r>
              <a:rPr lang="en-GB" dirty="0" err="1" smtClean="0"/>
              <a:t>Wiedemann</a:t>
            </a:r>
            <a:r>
              <a:rPr lang="en-GB" dirty="0" smtClean="0"/>
              <a:t>-Franz relation, first observed in 1853) - hence metals are also good thermal conductors. </a:t>
            </a:r>
          </a:p>
          <a:p>
            <a:r>
              <a:rPr lang="en-GB" i="1" dirty="0" smtClean="0"/>
              <a:t>Optical properties</a:t>
            </a:r>
            <a:r>
              <a:rPr lang="en-GB" dirty="0" smtClean="0"/>
              <a:t>: Metals reflect light, non-metals are transparent.</a:t>
            </a:r>
          </a:p>
        </p:txBody>
      </p:sp>
      <p:sp>
        <p:nvSpPr>
          <p:cNvPr id="4" name="Slide Number Placeholder 3"/>
          <p:cNvSpPr>
            <a:spLocks noGrp="1"/>
          </p:cNvSpPr>
          <p:nvPr>
            <p:ph type="sldNum" sz="quarter" idx="10"/>
          </p:nvPr>
        </p:nvSpPr>
        <p:spPr/>
        <p:txBody>
          <a:bodyPr/>
          <a:lstStyle/>
          <a:p>
            <a:fld id="{48A5F122-85B6-4B10-858E-494F47006E3E}" type="slidenum">
              <a:rPr lang="nl-NL" smtClean="0"/>
              <a:pPr/>
              <a:t>28</a:t>
            </a:fld>
            <a:endParaRPr lang="nl-NL"/>
          </a:p>
        </p:txBody>
      </p:sp>
    </p:spTree>
    <p:extLst>
      <p:ext uri="{BB962C8B-B14F-4D97-AF65-F5344CB8AC3E}">
        <p14:creationId xmlns:p14="http://schemas.microsoft.com/office/powerpoint/2010/main" val="144326554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0" fontAlgn="base" latinLnBrk="0" hangingPunct="0">
              <a:lnSpc>
                <a:spcPct val="100000"/>
              </a:lnSpc>
              <a:spcBef>
                <a:spcPct val="30000"/>
              </a:spcBef>
              <a:spcAft>
                <a:spcPct val="0"/>
              </a:spcAft>
              <a:buClrTx/>
              <a:buSzTx/>
              <a:buFontTx/>
              <a:buNone/>
              <a:tabLst/>
              <a:defRPr/>
            </a:pPr>
            <a:r>
              <a:rPr lang="en-US" dirty="0" err="1" smtClean="0"/>
              <a:t>Vastestoffysica</a:t>
            </a:r>
            <a:r>
              <a:rPr lang="en-US" dirty="0" smtClean="0"/>
              <a:t>: </a:t>
            </a:r>
            <a:r>
              <a:rPr lang="en-US" dirty="0" err="1" smtClean="0"/>
              <a:t>kristallen</a:t>
            </a:r>
            <a:r>
              <a:rPr lang="en-US" baseline="0" dirty="0" smtClean="0"/>
              <a:t> (</a:t>
            </a:r>
            <a:r>
              <a:rPr lang="en-US" baseline="0" dirty="0" err="1" smtClean="0"/>
              <a:t>simpelste</a:t>
            </a:r>
            <a:r>
              <a:rPr lang="en-US" baseline="0" dirty="0" smtClean="0"/>
              <a:t> </a:t>
            </a:r>
            <a:r>
              <a:rPr lang="en-US" baseline="0" dirty="0" err="1" smtClean="0"/>
              <a:t>stoffen</a:t>
            </a:r>
            <a:r>
              <a:rPr lang="en-US" baseline="0" dirty="0" smtClean="0"/>
              <a:t> </a:t>
            </a:r>
            <a:r>
              <a:rPr lang="en-US" baseline="0" dirty="0" err="1" smtClean="0"/>
              <a:t>om</a:t>
            </a:r>
            <a:r>
              <a:rPr lang="en-US" baseline="0" dirty="0" smtClean="0"/>
              <a:t> </a:t>
            </a:r>
            <a:r>
              <a:rPr lang="en-US" baseline="0" dirty="0" err="1" smtClean="0"/>
              <a:t>te</a:t>
            </a:r>
            <a:r>
              <a:rPr lang="en-US" baseline="0" dirty="0" smtClean="0"/>
              <a:t> </a:t>
            </a:r>
            <a:r>
              <a:rPr lang="en-US" baseline="0" dirty="0" err="1" smtClean="0"/>
              <a:t>bestuderen</a:t>
            </a:r>
            <a:r>
              <a:rPr lang="en-US" baseline="0" dirty="0" smtClean="0"/>
              <a:t>)  hoe </a:t>
            </a:r>
            <a:r>
              <a:rPr lang="en-US" baseline="0" dirty="0" err="1" smtClean="0"/>
              <a:t>gedragen</a:t>
            </a:r>
            <a:r>
              <a:rPr lang="en-US" baseline="0" dirty="0" smtClean="0"/>
              <a:t> </a:t>
            </a:r>
            <a:r>
              <a:rPr lang="en-US" baseline="0" dirty="0" err="1" smtClean="0"/>
              <a:t>elektronen</a:t>
            </a:r>
            <a:r>
              <a:rPr lang="en-US" baseline="0" dirty="0" smtClean="0"/>
              <a:t> in </a:t>
            </a:r>
            <a:r>
              <a:rPr lang="en-US" baseline="0" dirty="0" err="1" smtClean="0"/>
              <a:t>kristallen</a:t>
            </a:r>
            <a:r>
              <a:rPr lang="en-US" baseline="0" dirty="0" smtClean="0"/>
              <a:t> </a:t>
            </a:r>
            <a:r>
              <a:rPr lang="en-US" baseline="0" dirty="0" err="1" smtClean="0"/>
              <a:t>zich</a:t>
            </a:r>
            <a:r>
              <a:rPr lang="en-US" baseline="0" dirty="0" smtClean="0"/>
              <a:t>? </a:t>
            </a:r>
            <a:r>
              <a:rPr lang="en-US" baseline="0" dirty="0" err="1" smtClean="0"/>
              <a:t>Hieruit</a:t>
            </a:r>
            <a:r>
              <a:rPr lang="en-US" baseline="0" dirty="0" smtClean="0"/>
              <a:t> </a:t>
            </a:r>
            <a:r>
              <a:rPr lang="en-US" baseline="0" dirty="0" err="1" smtClean="0"/>
              <a:t>geleidingsgedrag</a:t>
            </a:r>
            <a:r>
              <a:rPr lang="en-US" baseline="0" dirty="0" smtClean="0"/>
              <a:t> en </a:t>
            </a:r>
            <a:r>
              <a:rPr lang="en-US" baseline="0" dirty="0" err="1" smtClean="0"/>
              <a:t>warmtecapaciteit</a:t>
            </a:r>
            <a:r>
              <a:rPr lang="en-US" baseline="0" dirty="0" smtClean="0"/>
              <a:t> </a:t>
            </a:r>
            <a:r>
              <a:rPr lang="en-US" baseline="0" dirty="0" err="1" smtClean="0"/>
              <a:t>te</a:t>
            </a:r>
            <a:r>
              <a:rPr lang="en-US" baseline="0" dirty="0" smtClean="0"/>
              <a:t> </a:t>
            </a:r>
            <a:r>
              <a:rPr lang="en-US" baseline="0" dirty="0" err="1" smtClean="0"/>
              <a:t>berekenen</a:t>
            </a:r>
            <a:r>
              <a:rPr lang="en-US" baseline="0" dirty="0" smtClean="0"/>
              <a:t>.</a:t>
            </a:r>
            <a:endParaRPr lang="en-US" dirty="0" smtClean="0"/>
          </a:p>
          <a:p>
            <a:endParaRPr lang="en-US" dirty="0"/>
          </a:p>
        </p:txBody>
      </p:sp>
      <p:sp>
        <p:nvSpPr>
          <p:cNvPr id="4" name="Slide Number Placeholder 3"/>
          <p:cNvSpPr>
            <a:spLocks noGrp="1"/>
          </p:cNvSpPr>
          <p:nvPr>
            <p:ph type="sldNum" sz="quarter" idx="10"/>
          </p:nvPr>
        </p:nvSpPr>
        <p:spPr/>
        <p:txBody>
          <a:bodyPr/>
          <a:lstStyle/>
          <a:p>
            <a:fld id="{48A5F122-85B6-4B10-858E-494F47006E3E}" type="slidenum">
              <a:rPr lang="nl-NL" smtClean="0"/>
              <a:pPr/>
              <a:t>30</a:t>
            </a:fld>
            <a:endParaRPr lang="nl-NL"/>
          </a:p>
        </p:txBody>
      </p:sp>
    </p:spTree>
    <p:extLst>
      <p:ext uri="{BB962C8B-B14F-4D97-AF65-F5344CB8AC3E}">
        <p14:creationId xmlns:p14="http://schemas.microsoft.com/office/powerpoint/2010/main" val="410669997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smtClean="0">
                <a:solidFill>
                  <a:schemeClr val="tx1"/>
                </a:solidFill>
                <a:latin typeface="Calibri" pitchFamily="-1" charset="0"/>
                <a:ea typeface="ＭＳ Ｐゴシック" pitchFamily="-1" charset="-128"/>
                <a:cs typeface="ＭＳ Ｐゴシック" pitchFamily="-1" charset="-128"/>
              </a:rPr>
              <a:t>When you apply a voltage to a copper wire, you establish an electric field in the wire which can do work on the electrons to give them energy. But the example of </a:t>
            </a:r>
            <a:r>
              <a:rPr lang="en-US" sz="1200" u="sng" kern="1200" dirty="0" smtClean="0">
                <a:solidFill>
                  <a:schemeClr val="tx1"/>
                </a:solidFill>
                <a:latin typeface="Calibri" pitchFamily="-1" charset="0"/>
                <a:ea typeface="ＭＳ Ｐゴシック" pitchFamily="-1" charset="-128"/>
                <a:cs typeface="ＭＳ Ｐゴシック" pitchFamily="-1" charset="-128"/>
                <a:hlinkClick r:id="rId3"/>
              </a:rPr>
              <a:t>copper wire conduction shows that the mean free path of electrons in a copper wire at room temperature is in the neighborhood of 40 nm. So the energy given to an electron by the electric field by 100 volts applied to a 1 meter copper wire would be on the order of W=eEd = 100 volts x 40 nm = 0.000004 eV. Such an amount of energy cannot be absorbed by most of the electrons because there is no available energy level that close to them in energy.</a:t>
            </a:r>
            <a:endParaRPr lang="en-US" dirty="0"/>
          </a:p>
        </p:txBody>
      </p:sp>
      <p:sp>
        <p:nvSpPr>
          <p:cNvPr id="4" name="Slide Number Placeholder 3"/>
          <p:cNvSpPr>
            <a:spLocks noGrp="1"/>
          </p:cNvSpPr>
          <p:nvPr>
            <p:ph type="sldNum" sz="quarter" idx="10"/>
          </p:nvPr>
        </p:nvSpPr>
        <p:spPr/>
        <p:txBody>
          <a:bodyPr/>
          <a:lstStyle/>
          <a:p>
            <a:fld id="{48A5F122-85B6-4B10-858E-494F47006E3E}" type="slidenum">
              <a:rPr lang="nl-NL" smtClean="0"/>
              <a:pPr/>
              <a:t>31</a:t>
            </a:fld>
            <a:endParaRPr lang="nl-NL"/>
          </a:p>
        </p:txBody>
      </p:sp>
    </p:spTree>
    <p:extLst>
      <p:ext uri="{BB962C8B-B14F-4D97-AF65-F5344CB8AC3E}">
        <p14:creationId xmlns:p14="http://schemas.microsoft.com/office/powerpoint/2010/main" val="8353386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https://www.mah.se/upload/_upload/2.%20crustal%20structure08.pdf</a:t>
            </a:r>
          </a:p>
          <a:p>
            <a:endParaRPr lang="en-US" dirty="0"/>
          </a:p>
        </p:txBody>
      </p:sp>
      <p:sp>
        <p:nvSpPr>
          <p:cNvPr id="4" name="Slide Number Placeholder 3"/>
          <p:cNvSpPr>
            <a:spLocks noGrp="1"/>
          </p:cNvSpPr>
          <p:nvPr>
            <p:ph type="sldNum" sz="quarter" idx="10"/>
          </p:nvPr>
        </p:nvSpPr>
        <p:spPr/>
        <p:txBody>
          <a:bodyPr/>
          <a:lstStyle/>
          <a:p>
            <a:fld id="{48A5F122-85B6-4B10-858E-494F47006E3E}" type="slidenum">
              <a:rPr lang="nl-NL" smtClean="0"/>
              <a:pPr/>
              <a:t>4</a:t>
            </a:fld>
            <a:endParaRPr lang="nl-NL"/>
          </a:p>
        </p:txBody>
      </p:sp>
    </p:spTree>
    <p:extLst>
      <p:ext uri="{BB962C8B-B14F-4D97-AF65-F5344CB8AC3E}">
        <p14:creationId xmlns:p14="http://schemas.microsoft.com/office/powerpoint/2010/main" val="367968994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EBB3976-C5F6-4886-9BA5-6C68F540A675}" type="slidenum">
              <a:rPr lang="en-US" altLang="en-US">
                <a:solidFill>
                  <a:prstClr val="black"/>
                </a:solidFill>
              </a:rPr>
              <a:pPr/>
              <a:t>34</a:t>
            </a:fld>
            <a:endParaRPr lang="en-US" altLang="en-US">
              <a:solidFill>
                <a:prstClr val="black"/>
              </a:solidFill>
            </a:endParaRPr>
          </a:p>
        </p:txBody>
      </p:sp>
      <p:sp>
        <p:nvSpPr>
          <p:cNvPr id="145410" name="Rectangle 2"/>
          <p:cNvSpPr>
            <a:spLocks noGrp="1" noRot="1" noChangeAspect="1" noChangeArrowheads="1" noTextEdit="1"/>
          </p:cNvSpPr>
          <p:nvPr>
            <p:ph type="sldImg"/>
          </p:nvPr>
        </p:nvSpPr>
        <p:spPr>
          <a:ln/>
        </p:spPr>
      </p:sp>
      <p:sp>
        <p:nvSpPr>
          <p:cNvPr id="145411" name="Rectangle 3"/>
          <p:cNvSpPr>
            <a:spLocks noGrp="1" noChangeArrowheads="1"/>
          </p:cNvSpPr>
          <p:nvPr>
            <p:ph type="body" idx="1"/>
          </p:nvPr>
        </p:nvSpPr>
        <p:spPr/>
        <p:txBody>
          <a:bodyPr/>
          <a:lstStyle/>
          <a:p>
            <a:r>
              <a:rPr lang="en-US" altLang="en-US" dirty="0"/>
              <a:t>Solution: The number of states is </a:t>
            </a:r>
            <a:r>
              <a:rPr lang="en-US" altLang="en-US" dirty="0" err="1"/>
              <a:t>g(E)V</a:t>
            </a:r>
            <a:r>
              <a:rPr lang="el-GR" altLang="en-US" dirty="0">
                <a:cs typeface="Arial" charset="0"/>
              </a:rPr>
              <a:t>Δ</a:t>
            </a:r>
            <a:r>
              <a:rPr lang="en-US" altLang="en-US" dirty="0">
                <a:cs typeface="Arial" charset="0"/>
              </a:rPr>
              <a:t>E (this is an approximation because </a:t>
            </a:r>
            <a:r>
              <a:rPr lang="el-GR" altLang="en-US" dirty="0">
                <a:cs typeface="Arial" charset="0"/>
              </a:rPr>
              <a:t>Δ</a:t>
            </a:r>
            <a:r>
              <a:rPr lang="en-US" altLang="en-US" dirty="0">
                <a:cs typeface="Arial" charset="0"/>
              </a:rPr>
              <a:t>E is not small). Using equation 40-10 to find </a:t>
            </a:r>
            <a:r>
              <a:rPr lang="en-US" altLang="en-US" dirty="0" err="1">
                <a:cs typeface="Arial" charset="0"/>
              </a:rPr>
              <a:t>g</a:t>
            </a:r>
            <a:r>
              <a:rPr lang="en-US" altLang="en-US" dirty="0">
                <a:cs typeface="Arial" charset="0"/>
              </a:rPr>
              <a:t> gives the number of states to be approximately 8 </a:t>
            </a:r>
            <a:r>
              <a:rPr lang="en-US" altLang="en-US" dirty="0" err="1">
                <a:cs typeface="Arial" charset="0"/>
              </a:rPr>
              <a:t>x</a:t>
            </a:r>
            <a:r>
              <a:rPr lang="en-US" altLang="en-US" dirty="0">
                <a:cs typeface="Arial" charset="0"/>
              </a:rPr>
              <a:t> 10</a:t>
            </a:r>
            <a:r>
              <a:rPr lang="en-US" altLang="en-US" baseline="30000" dirty="0">
                <a:cs typeface="Arial" charset="0"/>
              </a:rPr>
              <a:t>21</a:t>
            </a:r>
            <a:r>
              <a:rPr lang="en-US" altLang="en-US" dirty="0" smtClean="0">
                <a:cs typeface="Arial" charset="0"/>
              </a:rPr>
              <a:t>.</a:t>
            </a:r>
          </a:p>
          <a:p>
            <a:r>
              <a:rPr lang="en-US" altLang="en-US" dirty="0" err="1" smtClean="0">
                <a:cs typeface="Arial" charset="0"/>
              </a:rPr>
              <a:t>h</a:t>
            </a:r>
            <a:r>
              <a:rPr lang="en-US" altLang="en-US" dirty="0" smtClean="0">
                <a:cs typeface="Arial" charset="0"/>
              </a:rPr>
              <a:t>= 6,63 </a:t>
            </a:r>
            <a:r>
              <a:rPr lang="en-US" altLang="en-US" dirty="0" err="1" smtClean="0">
                <a:cs typeface="Arial" charset="0"/>
              </a:rPr>
              <a:t>x</a:t>
            </a:r>
            <a:r>
              <a:rPr lang="en-US" altLang="en-US" dirty="0" smtClean="0">
                <a:cs typeface="Arial" charset="0"/>
              </a:rPr>
              <a:t> 10</a:t>
            </a:r>
            <a:r>
              <a:rPr lang="en-US" altLang="en-US" baseline="30000" dirty="0" smtClean="0">
                <a:cs typeface="Arial" charset="0"/>
              </a:rPr>
              <a:t>-34</a:t>
            </a:r>
            <a:endParaRPr lang="el-GR" altLang="en-US" dirty="0">
              <a:cs typeface="Arial" charset="0"/>
            </a:endParaRPr>
          </a:p>
        </p:txBody>
      </p:sp>
    </p:spTree>
    <p:extLst>
      <p:ext uri="{BB962C8B-B14F-4D97-AF65-F5344CB8AC3E}">
        <p14:creationId xmlns:p14="http://schemas.microsoft.com/office/powerpoint/2010/main" val="299323588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0" fontAlgn="base" latinLnBrk="0" hangingPunct="0">
              <a:lnSpc>
                <a:spcPct val="100000"/>
              </a:lnSpc>
              <a:spcBef>
                <a:spcPct val="30000"/>
              </a:spcBef>
              <a:spcAft>
                <a:spcPct val="0"/>
              </a:spcAft>
              <a:buClrTx/>
              <a:buSzTx/>
              <a:buFontTx/>
              <a:buNone/>
              <a:tabLst/>
              <a:defRPr/>
            </a:pPr>
            <a:r>
              <a:rPr lang="en-US" dirty="0" err="1" smtClean="0"/>
              <a:t>Vastestoffysica</a:t>
            </a:r>
            <a:r>
              <a:rPr lang="en-US" dirty="0" smtClean="0"/>
              <a:t>: </a:t>
            </a:r>
            <a:r>
              <a:rPr lang="en-US" dirty="0" err="1" smtClean="0"/>
              <a:t>kristallen</a:t>
            </a:r>
            <a:r>
              <a:rPr lang="en-US" baseline="0" dirty="0" smtClean="0"/>
              <a:t> (</a:t>
            </a:r>
            <a:r>
              <a:rPr lang="en-US" baseline="0" dirty="0" err="1" smtClean="0"/>
              <a:t>simpelste</a:t>
            </a:r>
            <a:r>
              <a:rPr lang="en-US" baseline="0" dirty="0" smtClean="0"/>
              <a:t> </a:t>
            </a:r>
            <a:r>
              <a:rPr lang="en-US" baseline="0" dirty="0" err="1" smtClean="0"/>
              <a:t>stoffen</a:t>
            </a:r>
            <a:r>
              <a:rPr lang="en-US" baseline="0" dirty="0" smtClean="0"/>
              <a:t> </a:t>
            </a:r>
            <a:r>
              <a:rPr lang="en-US" baseline="0" dirty="0" err="1" smtClean="0"/>
              <a:t>om</a:t>
            </a:r>
            <a:r>
              <a:rPr lang="en-US" baseline="0" dirty="0" smtClean="0"/>
              <a:t> </a:t>
            </a:r>
            <a:r>
              <a:rPr lang="en-US" baseline="0" dirty="0" err="1" smtClean="0"/>
              <a:t>te</a:t>
            </a:r>
            <a:r>
              <a:rPr lang="en-US" baseline="0" dirty="0" smtClean="0"/>
              <a:t> </a:t>
            </a:r>
            <a:r>
              <a:rPr lang="en-US" baseline="0" dirty="0" err="1" smtClean="0"/>
              <a:t>bestuderen</a:t>
            </a:r>
            <a:r>
              <a:rPr lang="en-US" baseline="0" dirty="0" smtClean="0"/>
              <a:t>)  hoe </a:t>
            </a:r>
            <a:r>
              <a:rPr lang="en-US" baseline="0" dirty="0" err="1" smtClean="0"/>
              <a:t>gedragen</a:t>
            </a:r>
            <a:r>
              <a:rPr lang="en-US" baseline="0" dirty="0" smtClean="0"/>
              <a:t> </a:t>
            </a:r>
            <a:r>
              <a:rPr lang="en-US" baseline="0" dirty="0" err="1" smtClean="0"/>
              <a:t>elektronen</a:t>
            </a:r>
            <a:r>
              <a:rPr lang="en-US" baseline="0" dirty="0" smtClean="0"/>
              <a:t> in </a:t>
            </a:r>
            <a:r>
              <a:rPr lang="en-US" baseline="0" dirty="0" err="1" smtClean="0"/>
              <a:t>kristallen</a:t>
            </a:r>
            <a:r>
              <a:rPr lang="en-US" baseline="0" dirty="0" smtClean="0"/>
              <a:t> </a:t>
            </a:r>
            <a:r>
              <a:rPr lang="en-US" baseline="0" dirty="0" err="1" smtClean="0"/>
              <a:t>zich</a:t>
            </a:r>
            <a:r>
              <a:rPr lang="en-US" baseline="0" dirty="0" smtClean="0"/>
              <a:t>? </a:t>
            </a:r>
            <a:r>
              <a:rPr lang="en-US" baseline="0" dirty="0" err="1" smtClean="0"/>
              <a:t>Hieruit</a:t>
            </a:r>
            <a:r>
              <a:rPr lang="en-US" baseline="0" dirty="0" smtClean="0"/>
              <a:t> </a:t>
            </a:r>
            <a:r>
              <a:rPr lang="en-US" baseline="0" dirty="0" err="1" smtClean="0"/>
              <a:t>geleidingsgedrag</a:t>
            </a:r>
            <a:r>
              <a:rPr lang="en-US" baseline="0" dirty="0" smtClean="0"/>
              <a:t> en </a:t>
            </a:r>
            <a:r>
              <a:rPr lang="en-US" baseline="0" dirty="0" err="1" smtClean="0"/>
              <a:t>warmtecapaciteit</a:t>
            </a:r>
            <a:r>
              <a:rPr lang="en-US" baseline="0" dirty="0" smtClean="0"/>
              <a:t> </a:t>
            </a:r>
            <a:r>
              <a:rPr lang="en-US" baseline="0" dirty="0" err="1" smtClean="0"/>
              <a:t>te</a:t>
            </a:r>
            <a:r>
              <a:rPr lang="en-US" baseline="0" dirty="0" smtClean="0"/>
              <a:t> </a:t>
            </a:r>
            <a:r>
              <a:rPr lang="en-US" baseline="0" dirty="0" err="1" smtClean="0"/>
              <a:t>berekenen</a:t>
            </a:r>
            <a:r>
              <a:rPr lang="en-US" baseline="0" dirty="0" smtClean="0"/>
              <a:t>.</a:t>
            </a:r>
            <a:endParaRPr lang="en-US" dirty="0" smtClean="0"/>
          </a:p>
          <a:p>
            <a:endParaRPr lang="en-US" dirty="0"/>
          </a:p>
        </p:txBody>
      </p:sp>
      <p:sp>
        <p:nvSpPr>
          <p:cNvPr id="4" name="Slide Number Placeholder 3"/>
          <p:cNvSpPr>
            <a:spLocks noGrp="1"/>
          </p:cNvSpPr>
          <p:nvPr>
            <p:ph type="sldNum" sz="quarter" idx="10"/>
          </p:nvPr>
        </p:nvSpPr>
        <p:spPr/>
        <p:txBody>
          <a:bodyPr/>
          <a:lstStyle/>
          <a:p>
            <a:fld id="{48A5F122-85B6-4B10-858E-494F47006E3E}" type="slidenum">
              <a:rPr lang="nl-NL" smtClean="0">
                <a:solidFill>
                  <a:prstClr val="black"/>
                </a:solidFill>
              </a:rPr>
              <a:pPr/>
              <a:t>36</a:t>
            </a:fld>
            <a:endParaRPr lang="nl-NL">
              <a:solidFill>
                <a:prstClr val="black"/>
              </a:solidFill>
            </a:endParaRPr>
          </a:p>
        </p:txBody>
      </p:sp>
    </p:spTree>
    <p:extLst>
      <p:ext uri="{BB962C8B-B14F-4D97-AF65-F5344CB8AC3E}">
        <p14:creationId xmlns:p14="http://schemas.microsoft.com/office/powerpoint/2010/main" val="81555773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48A5F122-85B6-4B10-858E-494F47006E3E}" type="slidenum">
              <a:rPr lang="nl-NL" smtClean="0"/>
              <a:pPr/>
              <a:t>37</a:t>
            </a:fld>
            <a:endParaRPr lang="nl-NL"/>
          </a:p>
        </p:txBody>
      </p:sp>
    </p:spTree>
    <p:extLst>
      <p:ext uri="{BB962C8B-B14F-4D97-AF65-F5344CB8AC3E}">
        <p14:creationId xmlns:p14="http://schemas.microsoft.com/office/powerpoint/2010/main" val="252413126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646E73B-EA9A-4143-9B33-1341EB6567B8}" type="slidenum">
              <a:rPr lang="en-US"/>
              <a:pPr/>
              <a:t>38</a:t>
            </a:fld>
            <a:endParaRPr lang="en-US"/>
          </a:p>
        </p:txBody>
      </p:sp>
      <p:sp>
        <p:nvSpPr>
          <p:cNvPr id="151554" name="Rectangle 2"/>
          <p:cNvSpPr>
            <a:spLocks noGrp="1" noRot="1" noChangeAspect="1" noChangeArrowheads="1" noTextEdit="1"/>
          </p:cNvSpPr>
          <p:nvPr>
            <p:ph type="sldImg"/>
          </p:nvPr>
        </p:nvSpPr>
        <p:spPr>
          <a:ln/>
        </p:spPr>
      </p:sp>
      <p:sp>
        <p:nvSpPr>
          <p:cNvPr id="151555" name="Rectangle 3"/>
          <p:cNvSpPr>
            <a:spLocks noGrp="1" noChangeArrowheads="1"/>
          </p:cNvSpPr>
          <p:nvPr>
            <p:ph type="body" idx="1"/>
          </p:nvPr>
        </p:nvSpPr>
        <p:spPr/>
        <p:txBody>
          <a:bodyPr/>
          <a:lstStyle/>
          <a:p>
            <a:r>
              <a:rPr lang="nl-NL" noProof="0" dirty="0" smtClean="0"/>
              <a:t>Molecuul: de onderste is bindende toestand, bovenste niet-bindend.</a:t>
            </a:r>
          </a:p>
          <a:p>
            <a:r>
              <a:rPr lang="en-US" dirty="0" smtClean="0"/>
              <a:t>Figure </a:t>
            </a:r>
            <a:r>
              <a:rPr lang="en-US" dirty="0"/>
              <a:t>40-30: The splitting of 1</a:t>
            </a:r>
            <a:r>
              <a:rPr lang="en-US" i="1" dirty="0"/>
              <a:t>s </a:t>
            </a:r>
            <a:r>
              <a:rPr lang="en-US" dirty="0"/>
              <a:t>and 2</a:t>
            </a:r>
            <a:r>
              <a:rPr lang="en-US" i="1" dirty="0"/>
              <a:t>s </a:t>
            </a:r>
            <a:r>
              <a:rPr lang="en-US" dirty="0"/>
              <a:t>atomic energy levels as (a) two atoms approach each other (the atomic separation decreases toward the left on the graph), (</a:t>
            </a:r>
            <a:r>
              <a:rPr lang="en-US" dirty="0" err="1"/>
              <a:t>b</a:t>
            </a:r>
            <a:r>
              <a:rPr lang="en-US" dirty="0"/>
              <a:t>) the same for six atoms, and (</a:t>
            </a:r>
            <a:r>
              <a:rPr lang="en-US" dirty="0" err="1"/>
              <a:t>c</a:t>
            </a:r>
            <a:r>
              <a:rPr lang="en-US" dirty="0"/>
              <a:t>) for many atoms when they come together to form a solid.</a:t>
            </a:r>
          </a:p>
        </p:txBody>
      </p:sp>
    </p:spTree>
    <p:extLst>
      <p:ext uri="{BB962C8B-B14F-4D97-AF65-F5344CB8AC3E}">
        <p14:creationId xmlns:p14="http://schemas.microsoft.com/office/powerpoint/2010/main" val="56064561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0" fontAlgn="base" latinLnBrk="0" hangingPunct="0">
              <a:lnSpc>
                <a:spcPct val="100000"/>
              </a:lnSpc>
              <a:spcBef>
                <a:spcPct val="30000"/>
              </a:spcBef>
              <a:spcAft>
                <a:spcPct val="0"/>
              </a:spcAft>
              <a:buClrTx/>
              <a:buSzTx/>
              <a:buFontTx/>
              <a:buNone/>
              <a:tabLst/>
              <a:defRPr/>
            </a:pPr>
            <a:r>
              <a:rPr lang="en-US" dirty="0" err="1" smtClean="0"/>
              <a:t>Vastestoffysica</a:t>
            </a:r>
            <a:r>
              <a:rPr lang="en-US" dirty="0" smtClean="0"/>
              <a:t>: </a:t>
            </a:r>
            <a:r>
              <a:rPr lang="en-US" dirty="0" err="1" smtClean="0"/>
              <a:t>kristallen</a:t>
            </a:r>
            <a:r>
              <a:rPr lang="en-US" baseline="0" dirty="0" smtClean="0"/>
              <a:t> (</a:t>
            </a:r>
            <a:r>
              <a:rPr lang="en-US" baseline="0" dirty="0" err="1" smtClean="0"/>
              <a:t>simpelste</a:t>
            </a:r>
            <a:r>
              <a:rPr lang="en-US" baseline="0" dirty="0" smtClean="0"/>
              <a:t> </a:t>
            </a:r>
            <a:r>
              <a:rPr lang="en-US" baseline="0" dirty="0" err="1" smtClean="0"/>
              <a:t>stoffen</a:t>
            </a:r>
            <a:r>
              <a:rPr lang="en-US" baseline="0" dirty="0" smtClean="0"/>
              <a:t> </a:t>
            </a:r>
            <a:r>
              <a:rPr lang="en-US" baseline="0" dirty="0" err="1" smtClean="0"/>
              <a:t>om</a:t>
            </a:r>
            <a:r>
              <a:rPr lang="en-US" baseline="0" dirty="0" smtClean="0"/>
              <a:t> </a:t>
            </a:r>
            <a:r>
              <a:rPr lang="en-US" baseline="0" dirty="0" err="1" smtClean="0"/>
              <a:t>te</a:t>
            </a:r>
            <a:r>
              <a:rPr lang="en-US" baseline="0" dirty="0" smtClean="0"/>
              <a:t> </a:t>
            </a:r>
            <a:r>
              <a:rPr lang="en-US" baseline="0" dirty="0" err="1" smtClean="0"/>
              <a:t>bestuderen</a:t>
            </a:r>
            <a:r>
              <a:rPr lang="en-US" baseline="0" dirty="0" smtClean="0"/>
              <a:t>)  hoe </a:t>
            </a:r>
            <a:r>
              <a:rPr lang="en-US" baseline="0" dirty="0" err="1" smtClean="0"/>
              <a:t>gedragen</a:t>
            </a:r>
            <a:r>
              <a:rPr lang="en-US" baseline="0" dirty="0" smtClean="0"/>
              <a:t> </a:t>
            </a:r>
            <a:r>
              <a:rPr lang="en-US" baseline="0" dirty="0" err="1" smtClean="0"/>
              <a:t>elektronen</a:t>
            </a:r>
            <a:r>
              <a:rPr lang="en-US" baseline="0" dirty="0" smtClean="0"/>
              <a:t> in </a:t>
            </a:r>
            <a:r>
              <a:rPr lang="en-US" baseline="0" dirty="0" err="1" smtClean="0"/>
              <a:t>kristallen</a:t>
            </a:r>
            <a:r>
              <a:rPr lang="en-US" baseline="0" dirty="0" smtClean="0"/>
              <a:t> </a:t>
            </a:r>
            <a:r>
              <a:rPr lang="en-US" baseline="0" dirty="0" err="1" smtClean="0"/>
              <a:t>zich</a:t>
            </a:r>
            <a:r>
              <a:rPr lang="en-US" baseline="0" dirty="0" smtClean="0"/>
              <a:t>? </a:t>
            </a:r>
            <a:r>
              <a:rPr lang="en-US" baseline="0" dirty="0" err="1" smtClean="0"/>
              <a:t>Hieruit</a:t>
            </a:r>
            <a:r>
              <a:rPr lang="en-US" baseline="0" dirty="0" smtClean="0"/>
              <a:t> </a:t>
            </a:r>
            <a:r>
              <a:rPr lang="en-US" baseline="0" dirty="0" err="1" smtClean="0"/>
              <a:t>geleidingsgedrag</a:t>
            </a:r>
            <a:r>
              <a:rPr lang="en-US" baseline="0" dirty="0" smtClean="0"/>
              <a:t> en </a:t>
            </a:r>
            <a:r>
              <a:rPr lang="en-US" baseline="0" dirty="0" err="1" smtClean="0"/>
              <a:t>warmtecapaciteit</a:t>
            </a:r>
            <a:r>
              <a:rPr lang="en-US" baseline="0" dirty="0" smtClean="0"/>
              <a:t> </a:t>
            </a:r>
            <a:r>
              <a:rPr lang="en-US" baseline="0" dirty="0" err="1" smtClean="0"/>
              <a:t>te</a:t>
            </a:r>
            <a:r>
              <a:rPr lang="en-US" baseline="0" dirty="0" smtClean="0"/>
              <a:t> </a:t>
            </a:r>
            <a:r>
              <a:rPr lang="en-US" baseline="0" dirty="0" err="1" smtClean="0"/>
              <a:t>berekenen</a:t>
            </a:r>
            <a:r>
              <a:rPr lang="en-US" baseline="0" dirty="0" smtClean="0"/>
              <a:t>.</a:t>
            </a:r>
            <a:endParaRPr lang="en-US" dirty="0" smtClean="0"/>
          </a:p>
          <a:p>
            <a:endParaRPr lang="en-US" dirty="0"/>
          </a:p>
        </p:txBody>
      </p:sp>
      <p:sp>
        <p:nvSpPr>
          <p:cNvPr id="4" name="Slide Number Placeholder 3"/>
          <p:cNvSpPr>
            <a:spLocks noGrp="1"/>
          </p:cNvSpPr>
          <p:nvPr>
            <p:ph type="sldNum" sz="quarter" idx="10"/>
          </p:nvPr>
        </p:nvSpPr>
        <p:spPr/>
        <p:txBody>
          <a:bodyPr/>
          <a:lstStyle/>
          <a:p>
            <a:fld id="{48A5F122-85B6-4B10-858E-494F47006E3E}" type="slidenum">
              <a:rPr lang="nl-NL" smtClean="0">
                <a:solidFill>
                  <a:prstClr val="black"/>
                </a:solidFill>
              </a:rPr>
              <a:pPr/>
              <a:t>39</a:t>
            </a:fld>
            <a:endParaRPr lang="nl-NL">
              <a:solidFill>
                <a:prstClr val="black"/>
              </a:solidFill>
            </a:endParaRPr>
          </a:p>
        </p:txBody>
      </p:sp>
    </p:spTree>
    <p:extLst>
      <p:ext uri="{BB962C8B-B14F-4D97-AF65-F5344CB8AC3E}">
        <p14:creationId xmlns:p14="http://schemas.microsoft.com/office/powerpoint/2010/main" val="358125857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0" fontAlgn="base" latinLnBrk="0" hangingPunct="0">
              <a:lnSpc>
                <a:spcPct val="100000"/>
              </a:lnSpc>
              <a:spcBef>
                <a:spcPct val="30000"/>
              </a:spcBef>
              <a:spcAft>
                <a:spcPct val="0"/>
              </a:spcAft>
              <a:buClrTx/>
              <a:buSzTx/>
              <a:buFontTx/>
              <a:buNone/>
              <a:tabLst/>
              <a:defRPr/>
            </a:pPr>
            <a:r>
              <a:rPr lang="en-US" dirty="0" err="1" smtClean="0"/>
              <a:t>Vastestoffysica</a:t>
            </a:r>
            <a:r>
              <a:rPr lang="en-US" dirty="0" smtClean="0"/>
              <a:t>: </a:t>
            </a:r>
            <a:r>
              <a:rPr lang="en-US" dirty="0" err="1" smtClean="0"/>
              <a:t>kristallen</a:t>
            </a:r>
            <a:r>
              <a:rPr lang="en-US" baseline="0" dirty="0" smtClean="0"/>
              <a:t> (</a:t>
            </a:r>
            <a:r>
              <a:rPr lang="en-US" baseline="0" dirty="0" err="1" smtClean="0"/>
              <a:t>simpelste</a:t>
            </a:r>
            <a:r>
              <a:rPr lang="en-US" baseline="0" dirty="0" smtClean="0"/>
              <a:t> </a:t>
            </a:r>
            <a:r>
              <a:rPr lang="en-US" baseline="0" dirty="0" err="1" smtClean="0"/>
              <a:t>stoffen</a:t>
            </a:r>
            <a:r>
              <a:rPr lang="en-US" baseline="0" dirty="0" smtClean="0"/>
              <a:t> </a:t>
            </a:r>
            <a:r>
              <a:rPr lang="en-US" baseline="0" dirty="0" err="1" smtClean="0"/>
              <a:t>om</a:t>
            </a:r>
            <a:r>
              <a:rPr lang="en-US" baseline="0" dirty="0" smtClean="0"/>
              <a:t> </a:t>
            </a:r>
            <a:r>
              <a:rPr lang="en-US" baseline="0" dirty="0" err="1" smtClean="0"/>
              <a:t>te</a:t>
            </a:r>
            <a:r>
              <a:rPr lang="en-US" baseline="0" dirty="0" smtClean="0"/>
              <a:t> </a:t>
            </a:r>
            <a:r>
              <a:rPr lang="en-US" baseline="0" dirty="0" err="1" smtClean="0"/>
              <a:t>bestuderen</a:t>
            </a:r>
            <a:r>
              <a:rPr lang="en-US" baseline="0" dirty="0" smtClean="0"/>
              <a:t>)  hoe </a:t>
            </a:r>
            <a:r>
              <a:rPr lang="en-US" baseline="0" dirty="0" err="1" smtClean="0"/>
              <a:t>gedragen</a:t>
            </a:r>
            <a:r>
              <a:rPr lang="en-US" baseline="0" dirty="0" smtClean="0"/>
              <a:t> </a:t>
            </a:r>
            <a:r>
              <a:rPr lang="en-US" baseline="0" dirty="0" err="1" smtClean="0"/>
              <a:t>elektronen</a:t>
            </a:r>
            <a:r>
              <a:rPr lang="en-US" baseline="0" dirty="0" smtClean="0"/>
              <a:t> in </a:t>
            </a:r>
            <a:r>
              <a:rPr lang="en-US" baseline="0" dirty="0" err="1" smtClean="0"/>
              <a:t>kristallen</a:t>
            </a:r>
            <a:r>
              <a:rPr lang="en-US" baseline="0" dirty="0" smtClean="0"/>
              <a:t> </a:t>
            </a:r>
            <a:r>
              <a:rPr lang="en-US" baseline="0" dirty="0" err="1" smtClean="0"/>
              <a:t>zich</a:t>
            </a:r>
            <a:r>
              <a:rPr lang="en-US" baseline="0" dirty="0" smtClean="0"/>
              <a:t>? </a:t>
            </a:r>
            <a:r>
              <a:rPr lang="en-US" baseline="0" dirty="0" err="1" smtClean="0"/>
              <a:t>Hieruit</a:t>
            </a:r>
            <a:r>
              <a:rPr lang="en-US" baseline="0" dirty="0" smtClean="0"/>
              <a:t> </a:t>
            </a:r>
            <a:r>
              <a:rPr lang="en-US" baseline="0" dirty="0" err="1" smtClean="0"/>
              <a:t>geleidingsgedrag</a:t>
            </a:r>
            <a:r>
              <a:rPr lang="en-US" baseline="0" dirty="0" smtClean="0"/>
              <a:t> en </a:t>
            </a:r>
            <a:r>
              <a:rPr lang="en-US" baseline="0" dirty="0" err="1" smtClean="0"/>
              <a:t>warmtecapaciteit</a:t>
            </a:r>
            <a:r>
              <a:rPr lang="en-US" baseline="0" dirty="0" smtClean="0"/>
              <a:t> </a:t>
            </a:r>
            <a:r>
              <a:rPr lang="en-US" baseline="0" dirty="0" err="1" smtClean="0"/>
              <a:t>te</a:t>
            </a:r>
            <a:r>
              <a:rPr lang="en-US" baseline="0" dirty="0" smtClean="0"/>
              <a:t> </a:t>
            </a:r>
            <a:r>
              <a:rPr lang="en-US" baseline="0" dirty="0" err="1" smtClean="0"/>
              <a:t>berekenen</a:t>
            </a:r>
            <a:r>
              <a:rPr lang="en-US" baseline="0" dirty="0" smtClean="0"/>
              <a:t>.</a:t>
            </a:r>
            <a:endParaRPr lang="en-US" dirty="0" smtClean="0"/>
          </a:p>
          <a:p>
            <a:endParaRPr lang="en-US" dirty="0"/>
          </a:p>
        </p:txBody>
      </p:sp>
      <p:sp>
        <p:nvSpPr>
          <p:cNvPr id="4" name="Slide Number Placeholder 3"/>
          <p:cNvSpPr>
            <a:spLocks noGrp="1"/>
          </p:cNvSpPr>
          <p:nvPr>
            <p:ph type="sldNum" sz="quarter" idx="10"/>
          </p:nvPr>
        </p:nvSpPr>
        <p:spPr/>
        <p:txBody>
          <a:bodyPr/>
          <a:lstStyle/>
          <a:p>
            <a:fld id="{48A5F122-85B6-4B10-858E-494F47006E3E}" type="slidenum">
              <a:rPr lang="nl-NL" smtClean="0">
                <a:solidFill>
                  <a:prstClr val="black"/>
                </a:solidFill>
              </a:rPr>
              <a:pPr/>
              <a:t>40</a:t>
            </a:fld>
            <a:endParaRPr lang="nl-NL">
              <a:solidFill>
                <a:prstClr val="black"/>
              </a:solidFill>
            </a:endParaRPr>
          </a:p>
        </p:txBody>
      </p:sp>
    </p:spTree>
    <p:extLst>
      <p:ext uri="{BB962C8B-B14F-4D97-AF65-F5344CB8AC3E}">
        <p14:creationId xmlns:p14="http://schemas.microsoft.com/office/powerpoint/2010/main" val="386567873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smtClean="0">
                <a:solidFill>
                  <a:schemeClr val="tx1"/>
                </a:solidFill>
                <a:latin typeface="Calibri" pitchFamily="-1" charset="0"/>
                <a:ea typeface="ＭＳ Ｐゴシック" pitchFamily="-1" charset="-128"/>
                <a:cs typeface="ＭＳ Ｐゴシック" pitchFamily="-1" charset="-128"/>
              </a:rPr>
              <a:t>Photoelectric diode in </a:t>
            </a:r>
            <a:r>
              <a:rPr lang="en-US" sz="1200" i="1" kern="1200" dirty="0" smtClean="0">
                <a:solidFill>
                  <a:schemeClr val="tx1"/>
                </a:solidFill>
                <a:latin typeface="Calibri" pitchFamily="-1" charset="0"/>
                <a:ea typeface="ＭＳ Ｐゴシック" pitchFamily="-1" charset="-128"/>
                <a:cs typeface="ＭＳ Ｐゴシック" pitchFamily="-1" charset="-128"/>
              </a:rPr>
              <a:t>forward bias configuration, used for measuring the work function W</a:t>
            </a:r>
            <a:r>
              <a:rPr lang="en-US" sz="1200" i="1" kern="1200" baseline="-25000" dirty="0" smtClean="0">
                <a:solidFill>
                  <a:schemeClr val="tx1"/>
                </a:solidFill>
                <a:latin typeface="Calibri" pitchFamily="-1" charset="0"/>
                <a:ea typeface="ＭＳ Ｐゴシック" pitchFamily="-1" charset="-128"/>
                <a:cs typeface="ＭＳ Ｐゴシック" pitchFamily="-1" charset="-128"/>
              </a:rPr>
              <a:t>e</a:t>
            </a:r>
            <a:r>
              <a:rPr lang="en-US" sz="1200" i="1" kern="1200" baseline="0" dirty="0" smtClean="0">
                <a:solidFill>
                  <a:schemeClr val="tx1"/>
                </a:solidFill>
                <a:latin typeface="Calibri" pitchFamily="-1" charset="0"/>
                <a:ea typeface="ＭＳ Ｐゴシック" pitchFamily="-1" charset="-128"/>
                <a:cs typeface="ＭＳ Ｐゴシック" pitchFamily="-1" charset="-128"/>
              </a:rPr>
              <a:t> of the illuminated emitter. http://</a:t>
            </a:r>
            <a:r>
              <a:rPr lang="en-US" sz="1200" i="1" kern="1200" baseline="0" dirty="0" err="1" smtClean="0">
                <a:solidFill>
                  <a:schemeClr val="tx1"/>
                </a:solidFill>
                <a:latin typeface="Calibri" pitchFamily="-1" charset="0"/>
                <a:ea typeface="ＭＳ Ｐゴシック" pitchFamily="-1" charset="-128"/>
                <a:cs typeface="ＭＳ Ｐゴシック" pitchFamily="-1" charset="-128"/>
              </a:rPr>
              <a:t>en.wikipedia.org/wiki/Work_function</a:t>
            </a:r>
            <a:endParaRPr lang="en-US" sz="1200" i="1" kern="1200" baseline="0" dirty="0" smtClean="0">
              <a:solidFill>
                <a:schemeClr val="tx1"/>
              </a:solidFill>
              <a:latin typeface="Calibri" pitchFamily="-1" charset="0"/>
              <a:ea typeface="ＭＳ Ｐゴシック" pitchFamily="-1" charset="-128"/>
              <a:cs typeface="ＭＳ Ｐゴシック" pitchFamily="-1" charset="-128"/>
            </a:endParaRPr>
          </a:p>
          <a:p>
            <a:r>
              <a:rPr lang="en-US" sz="1200" kern="1200" dirty="0" err="1" smtClean="0">
                <a:solidFill>
                  <a:schemeClr val="tx1"/>
                </a:solidFill>
                <a:latin typeface="Calibri" pitchFamily="-1" charset="0"/>
                <a:ea typeface="ＭＳ Ｐゴシック" pitchFamily="-1" charset="-128"/>
                <a:cs typeface="ＭＳ Ｐゴシック" pitchFamily="-1" charset="-128"/>
              </a:rPr>
              <a:t>Als</a:t>
            </a:r>
            <a:r>
              <a:rPr lang="en-US" sz="1200" kern="1200" dirty="0" smtClean="0">
                <a:solidFill>
                  <a:schemeClr val="tx1"/>
                </a:solidFill>
                <a:latin typeface="Calibri" pitchFamily="-1" charset="0"/>
                <a:ea typeface="ＭＳ Ｐゴシック" pitchFamily="-1" charset="-128"/>
                <a:cs typeface="ＭＳ Ｐゴシック" pitchFamily="-1" charset="-128"/>
              </a:rPr>
              <a:t> </a:t>
            </a:r>
            <a:r>
              <a:rPr lang="en-US" sz="1200" kern="1200" dirty="0" err="1" smtClean="0">
                <a:solidFill>
                  <a:schemeClr val="tx1"/>
                </a:solidFill>
                <a:latin typeface="Calibri" pitchFamily="-1" charset="0"/>
                <a:ea typeface="ＭＳ Ｐゴシック" pitchFamily="-1" charset="-128"/>
                <a:cs typeface="ＭＳ Ｐゴシック" pitchFamily="-1" charset="-128"/>
              </a:rPr>
              <a:t>materiaal</a:t>
            </a:r>
            <a:r>
              <a:rPr lang="en-US" sz="1200" kern="1200" dirty="0" smtClean="0">
                <a:solidFill>
                  <a:schemeClr val="tx1"/>
                </a:solidFill>
                <a:latin typeface="Calibri" pitchFamily="-1" charset="0"/>
                <a:ea typeface="ＭＳ Ｐゴシック" pitchFamily="-1" charset="-128"/>
                <a:cs typeface="ＭＳ Ｐゴシック" pitchFamily="-1" charset="-128"/>
              </a:rPr>
              <a:t> </a:t>
            </a:r>
            <a:r>
              <a:rPr lang="en-US" sz="1200" kern="1200" dirty="0" err="1" smtClean="0">
                <a:solidFill>
                  <a:schemeClr val="tx1"/>
                </a:solidFill>
                <a:latin typeface="Calibri" pitchFamily="-1" charset="0"/>
                <a:ea typeface="ＭＳ Ｐゴシック" pitchFamily="-1" charset="-128"/>
                <a:cs typeface="ＭＳ Ｐゴシック" pitchFamily="-1" charset="-128"/>
              </a:rPr>
              <a:t>voor</a:t>
            </a:r>
            <a:r>
              <a:rPr lang="en-US" sz="1200" kern="1200" dirty="0" smtClean="0">
                <a:solidFill>
                  <a:schemeClr val="tx1"/>
                </a:solidFill>
                <a:latin typeface="Calibri" pitchFamily="-1" charset="0"/>
                <a:ea typeface="ＭＳ Ｐゴシック" pitchFamily="-1" charset="-128"/>
                <a:cs typeface="ＭＳ Ｐゴシック" pitchFamily="-1" charset="-128"/>
              </a:rPr>
              <a:t> de </a:t>
            </a:r>
            <a:r>
              <a:rPr lang="en-US" sz="1200" kern="1200" dirty="0" err="1" smtClean="0">
                <a:solidFill>
                  <a:schemeClr val="tx1"/>
                </a:solidFill>
                <a:latin typeface="Calibri" pitchFamily="-1" charset="0"/>
                <a:ea typeface="ＭＳ Ｐゴシック" pitchFamily="-1" charset="-128"/>
                <a:cs typeface="ＭＳ Ｐゴシック" pitchFamily="-1" charset="-128"/>
              </a:rPr>
              <a:t>kathode</a:t>
            </a:r>
            <a:r>
              <a:rPr lang="en-US" sz="1200" kern="1200" dirty="0" smtClean="0">
                <a:solidFill>
                  <a:schemeClr val="tx1"/>
                </a:solidFill>
                <a:latin typeface="Calibri" pitchFamily="-1" charset="0"/>
                <a:ea typeface="ＭＳ Ｐゴシック" pitchFamily="-1" charset="-128"/>
                <a:cs typeface="ＭＳ Ｐゴシック" pitchFamily="-1" charset="-128"/>
              </a:rPr>
              <a:t> </a:t>
            </a:r>
            <a:r>
              <a:rPr lang="en-US" sz="1200" kern="1200" dirty="0" err="1" smtClean="0">
                <a:solidFill>
                  <a:schemeClr val="tx1"/>
                </a:solidFill>
                <a:latin typeface="Calibri" pitchFamily="-1" charset="0"/>
                <a:ea typeface="ＭＳ Ｐゴシック" pitchFamily="-1" charset="-128"/>
                <a:cs typeface="ＭＳ Ｐゴシック" pitchFamily="-1" charset="-128"/>
              </a:rPr>
              <a:t>gebruikt</a:t>
            </a:r>
            <a:r>
              <a:rPr lang="en-US" sz="1200" kern="1200" dirty="0" smtClean="0">
                <a:solidFill>
                  <a:schemeClr val="tx1"/>
                </a:solidFill>
                <a:latin typeface="Calibri" pitchFamily="-1" charset="0"/>
                <a:ea typeface="ＭＳ Ｐゴシック" pitchFamily="-1" charset="-128"/>
                <a:cs typeface="ＭＳ Ｐゴシック" pitchFamily="-1" charset="-128"/>
              </a:rPr>
              <a:t> men </a:t>
            </a:r>
            <a:r>
              <a:rPr lang="en-US" sz="1200" kern="1200" dirty="0" err="1" smtClean="0">
                <a:solidFill>
                  <a:schemeClr val="tx1"/>
                </a:solidFill>
                <a:latin typeface="Calibri" pitchFamily="-1" charset="0"/>
                <a:ea typeface="ＭＳ Ｐゴシック" pitchFamily="-1" charset="-128"/>
                <a:cs typeface="ＭＳ Ｐゴシック" pitchFamily="-1" charset="-128"/>
              </a:rPr>
              <a:t>vaak</a:t>
            </a:r>
            <a:r>
              <a:rPr lang="en-US" sz="1200" kern="1200" dirty="0" smtClean="0">
                <a:solidFill>
                  <a:schemeClr val="tx1"/>
                </a:solidFill>
                <a:latin typeface="Calibri" pitchFamily="-1" charset="0"/>
                <a:ea typeface="ＭＳ Ｐゴシック" pitchFamily="-1" charset="-128"/>
                <a:cs typeface="ＭＳ Ｐゴシック" pitchFamily="-1" charset="-128"/>
              </a:rPr>
              <a:t> </a:t>
            </a:r>
            <a:r>
              <a:rPr lang="en-US" sz="1200" kern="1200" dirty="0" smtClean="0">
                <a:solidFill>
                  <a:schemeClr val="tx1"/>
                </a:solidFill>
                <a:latin typeface="Calibri" pitchFamily="-1" charset="0"/>
                <a:ea typeface="ＭＳ Ｐゴシック" pitchFamily="-1" charset="-128"/>
                <a:cs typeface="ＭＳ Ｐゴシック" pitchFamily="-1" charset="-128"/>
                <a:hlinkClick r:id="rId3"/>
              </a:rPr>
              <a:t>wolfraam, omdat dat metaal goed bestand is tegen hoge temperaturen. Omdat wolfraam van zichzelf een hoge uittreepotentiaal heeft (~4,5 eV), bedekt men het met een laagje </a:t>
            </a:r>
            <a:r>
              <a:rPr lang="en-US" sz="1200" kern="1200" dirty="0" smtClean="0">
                <a:solidFill>
                  <a:schemeClr val="tx1"/>
                </a:solidFill>
                <a:latin typeface="Calibri" pitchFamily="-1" charset="0"/>
                <a:ea typeface="ＭＳ Ｐゴシック" pitchFamily="-1" charset="-128"/>
                <a:cs typeface="ＭＳ Ｐゴシック" pitchFamily="-1" charset="-128"/>
                <a:hlinkClick r:id="rId4"/>
              </a:rPr>
              <a:t>BaO en </a:t>
            </a:r>
            <a:r>
              <a:rPr lang="en-US" sz="1200" kern="1200" dirty="0" smtClean="0">
                <a:solidFill>
                  <a:schemeClr val="tx1"/>
                </a:solidFill>
                <a:latin typeface="Calibri" pitchFamily="-1" charset="0"/>
                <a:ea typeface="ＭＳ Ｐゴシック" pitchFamily="-1" charset="-128"/>
                <a:cs typeface="ＭＳ Ｐゴシック" pitchFamily="-1" charset="-128"/>
                <a:hlinkClick r:id="rId5"/>
              </a:rPr>
              <a:t>SrO om deze potentiaal te verlagen tot ~1 eV. De werktemperatuur van dergelijke </a:t>
            </a:r>
            <a:r>
              <a:rPr lang="en-US" sz="1200" kern="1200" dirty="0" smtClean="0">
                <a:solidFill>
                  <a:schemeClr val="tx1"/>
                </a:solidFill>
                <a:latin typeface="Calibri" pitchFamily="-1" charset="0"/>
                <a:ea typeface="ＭＳ Ｐゴシック" pitchFamily="-1" charset="-128"/>
                <a:cs typeface="ＭＳ Ｐゴシック" pitchFamily="-1" charset="-128"/>
                <a:hlinkClick r:id="rId6"/>
              </a:rPr>
              <a:t>oxidekathoden ligt rond de 1000 °C. De relatie tussen de temperatuur van de kathode, uittreepotentiaal van het kathodemateriaal en de uit de kathode tredende </a:t>
            </a:r>
            <a:r>
              <a:rPr lang="en-US" sz="1200" kern="1200" dirty="0" smtClean="0">
                <a:solidFill>
                  <a:schemeClr val="tx1"/>
                </a:solidFill>
                <a:latin typeface="Calibri" pitchFamily="-1" charset="0"/>
                <a:ea typeface="ＭＳ Ｐゴシック" pitchFamily="-1" charset="-128"/>
                <a:cs typeface="ＭＳ Ｐゴシック" pitchFamily="-1" charset="-128"/>
                <a:hlinkClick r:id="rId7"/>
              </a:rPr>
              <a:t>stroomdichtheid wordt gegeven door de </a:t>
            </a:r>
            <a:r>
              <a:rPr lang="en-US" sz="1200" kern="1200" dirty="0" smtClean="0">
                <a:solidFill>
                  <a:schemeClr val="tx1"/>
                </a:solidFill>
                <a:latin typeface="Calibri" pitchFamily="-1" charset="0"/>
                <a:ea typeface="ＭＳ Ｐゴシック" pitchFamily="-1" charset="-128"/>
                <a:cs typeface="ＭＳ Ｐゴシック" pitchFamily="-1" charset="-128"/>
                <a:hlinkClick r:id="rId8"/>
              </a:rPr>
              <a:t>formule van Richardson.</a:t>
            </a:r>
            <a:endParaRPr lang="en-US" dirty="0"/>
          </a:p>
        </p:txBody>
      </p:sp>
      <p:sp>
        <p:nvSpPr>
          <p:cNvPr id="4" name="Slide Number Placeholder 3"/>
          <p:cNvSpPr>
            <a:spLocks noGrp="1"/>
          </p:cNvSpPr>
          <p:nvPr>
            <p:ph type="sldNum" sz="quarter" idx="10"/>
          </p:nvPr>
        </p:nvSpPr>
        <p:spPr/>
        <p:txBody>
          <a:bodyPr/>
          <a:lstStyle/>
          <a:p>
            <a:fld id="{48A5F122-85B6-4B10-858E-494F47006E3E}" type="slidenum">
              <a:rPr lang="nl-NL" smtClean="0"/>
              <a:pPr/>
              <a:t>41</a:t>
            </a:fld>
            <a:endParaRPr lang="nl-NL"/>
          </a:p>
        </p:txBody>
      </p:sp>
    </p:spTree>
    <p:extLst>
      <p:ext uri="{BB962C8B-B14F-4D97-AF65-F5344CB8AC3E}">
        <p14:creationId xmlns:p14="http://schemas.microsoft.com/office/powerpoint/2010/main" val="324896374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smtClean="0">
                <a:solidFill>
                  <a:schemeClr val="tx1"/>
                </a:solidFill>
                <a:latin typeface="Calibri" pitchFamily="-1" charset="0"/>
                <a:ea typeface="ＭＳ Ｐゴシック" pitchFamily="-1" charset="-128"/>
                <a:cs typeface="ＭＳ Ｐゴシック" pitchFamily="-1" charset="-128"/>
              </a:rPr>
              <a:t>https://en.wikipedia.org/wiki/Volta_potential</a:t>
            </a:r>
          </a:p>
          <a:p>
            <a:r>
              <a:rPr lang="en-US" sz="1200" kern="1200" smtClean="0">
                <a:solidFill>
                  <a:schemeClr val="tx1"/>
                </a:solidFill>
                <a:latin typeface="Calibri" pitchFamily="-1" charset="0"/>
                <a:ea typeface="ＭＳ Ｐゴシック" pitchFamily="-1" charset="-128"/>
                <a:cs typeface="ＭＳ Ｐゴシック" pitchFamily="-1" charset="-128"/>
              </a:rPr>
              <a:t>Photoelectric </a:t>
            </a:r>
            <a:r>
              <a:rPr lang="en-US" sz="1200" kern="1200" dirty="0" smtClean="0">
                <a:solidFill>
                  <a:schemeClr val="tx1"/>
                </a:solidFill>
                <a:latin typeface="Calibri" pitchFamily="-1" charset="0"/>
                <a:ea typeface="ＭＳ Ｐゴシック" pitchFamily="-1" charset="-128"/>
                <a:cs typeface="ＭＳ Ｐゴシック" pitchFamily="-1" charset="-128"/>
              </a:rPr>
              <a:t>diode in </a:t>
            </a:r>
            <a:r>
              <a:rPr lang="en-US" sz="1200" i="1" kern="1200" dirty="0" smtClean="0">
                <a:solidFill>
                  <a:schemeClr val="tx1"/>
                </a:solidFill>
                <a:latin typeface="Calibri" pitchFamily="-1" charset="0"/>
                <a:ea typeface="ＭＳ Ｐゴシック" pitchFamily="-1" charset="-128"/>
                <a:cs typeface="ＭＳ Ｐゴシック" pitchFamily="-1" charset="-128"/>
              </a:rPr>
              <a:t>forward bias configuration, used for measuring the work function W</a:t>
            </a:r>
            <a:r>
              <a:rPr lang="en-US" sz="1200" i="1" kern="1200" baseline="-25000" dirty="0" smtClean="0">
                <a:solidFill>
                  <a:schemeClr val="tx1"/>
                </a:solidFill>
                <a:latin typeface="Calibri" pitchFamily="-1" charset="0"/>
                <a:ea typeface="ＭＳ Ｐゴシック" pitchFamily="-1" charset="-128"/>
                <a:cs typeface="ＭＳ Ｐゴシック" pitchFamily="-1" charset="-128"/>
              </a:rPr>
              <a:t>e</a:t>
            </a:r>
            <a:r>
              <a:rPr lang="en-US" sz="1200" i="1" kern="1200" baseline="0" dirty="0" smtClean="0">
                <a:solidFill>
                  <a:schemeClr val="tx1"/>
                </a:solidFill>
                <a:latin typeface="Calibri" pitchFamily="-1" charset="0"/>
                <a:ea typeface="ＭＳ Ｐゴシック" pitchFamily="-1" charset="-128"/>
                <a:cs typeface="ＭＳ Ｐゴシック" pitchFamily="-1" charset="-128"/>
              </a:rPr>
              <a:t> of the illuminated emitter. http://</a:t>
            </a:r>
            <a:r>
              <a:rPr lang="en-US" sz="1200" i="1" kern="1200" baseline="0" dirty="0" err="1" smtClean="0">
                <a:solidFill>
                  <a:schemeClr val="tx1"/>
                </a:solidFill>
                <a:latin typeface="Calibri" pitchFamily="-1" charset="0"/>
                <a:ea typeface="ＭＳ Ｐゴシック" pitchFamily="-1" charset="-128"/>
                <a:cs typeface="ＭＳ Ｐゴシック" pitchFamily="-1" charset="-128"/>
              </a:rPr>
              <a:t>en.wikipedia.org/wiki/Work_function</a:t>
            </a:r>
            <a:endParaRPr lang="en-US" sz="1200" i="1" kern="1200" baseline="0" dirty="0" smtClean="0">
              <a:solidFill>
                <a:schemeClr val="tx1"/>
              </a:solidFill>
              <a:latin typeface="Calibri" pitchFamily="-1" charset="0"/>
              <a:ea typeface="ＭＳ Ｐゴシック" pitchFamily="-1" charset="-128"/>
              <a:cs typeface="ＭＳ Ｐゴシック" pitchFamily="-1" charset="-128"/>
            </a:endParaRPr>
          </a:p>
          <a:p>
            <a:r>
              <a:rPr lang="en-US" sz="1200" kern="1200" dirty="0" err="1" smtClean="0">
                <a:solidFill>
                  <a:schemeClr val="tx1"/>
                </a:solidFill>
                <a:latin typeface="Calibri" pitchFamily="-1" charset="0"/>
                <a:ea typeface="ＭＳ Ｐゴシック" pitchFamily="-1" charset="-128"/>
                <a:cs typeface="ＭＳ Ｐゴシック" pitchFamily="-1" charset="-128"/>
              </a:rPr>
              <a:t>Als</a:t>
            </a:r>
            <a:r>
              <a:rPr lang="en-US" sz="1200" kern="1200" dirty="0" smtClean="0">
                <a:solidFill>
                  <a:schemeClr val="tx1"/>
                </a:solidFill>
                <a:latin typeface="Calibri" pitchFamily="-1" charset="0"/>
                <a:ea typeface="ＭＳ Ｐゴシック" pitchFamily="-1" charset="-128"/>
                <a:cs typeface="ＭＳ Ｐゴシック" pitchFamily="-1" charset="-128"/>
              </a:rPr>
              <a:t> </a:t>
            </a:r>
            <a:r>
              <a:rPr lang="en-US" sz="1200" kern="1200" dirty="0" err="1" smtClean="0">
                <a:solidFill>
                  <a:schemeClr val="tx1"/>
                </a:solidFill>
                <a:latin typeface="Calibri" pitchFamily="-1" charset="0"/>
                <a:ea typeface="ＭＳ Ｐゴシック" pitchFamily="-1" charset="-128"/>
                <a:cs typeface="ＭＳ Ｐゴシック" pitchFamily="-1" charset="-128"/>
              </a:rPr>
              <a:t>materiaal</a:t>
            </a:r>
            <a:r>
              <a:rPr lang="en-US" sz="1200" kern="1200" dirty="0" smtClean="0">
                <a:solidFill>
                  <a:schemeClr val="tx1"/>
                </a:solidFill>
                <a:latin typeface="Calibri" pitchFamily="-1" charset="0"/>
                <a:ea typeface="ＭＳ Ｐゴシック" pitchFamily="-1" charset="-128"/>
                <a:cs typeface="ＭＳ Ｐゴシック" pitchFamily="-1" charset="-128"/>
              </a:rPr>
              <a:t> </a:t>
            </a:r>
            <a:r>
              <a:rPr lang="en-US" sz="1200" kern="1200" dirty="0" err="1" smtClean="0">
                <a:solidFill>
                  <a:schemeClr val="tx1"/>
                </a:solidFill>
                <a:latin typeface="Calibri" pitchFamily="-1" charset="0"/>
                <a:ea typeface="ＭＳ Ｐゴシック" pitchFamily="-1" charset="-128"/>
                <a:cs typeface="ＭＳ Ｐゴシック" pitchFamily="-1" charset="-128"/>
              </a:rPr>
              <a:t>voor</a:t>
            </a:r>
            <a:r>
              <a:rPr lang="en-US" sz="1200" kern="1200" dirty="0" smtClean="0">
                <a:solidFill>
                  <a:schemeClr val="tx1"/>
                </a:solidFill>
                <a:latin typeface="Calibri" pitchFamily="-1" charset="0"/>
                <a:ea typeface="ＭＳ Ｐゴシック" pitchFamily="-1" charset="-128"/>
                <a:cs typeface="ＭＳ Ｐゴシック" pitchFamily="-1" charset="-128"/>
              </a:rPr>
              <a:t> de </a:t>
            </a:r>
            <a:r>
              <a:rPr lang="en-US" sz="1200" kern="1200" dirty="0" err="1" smtClean="0">
                <a:solidFill>
                  <a:schemeClr val="tx1"/>
                </a:solidFill>
                <a:latin typeface="Calibri" pitchFamily="-1" charset="0"/>
                <a:ea typeface="ＭＳ Ｐゴシック" pitchFamily="-1" charset="-128"/>
                <a:cs typeface="ＭＳ Ｐゴシック" pitchFamily="-1" charset="-128"/>
              </a:rPr>
              <a:t>kathode</a:t>
            </a:r>
            <a:r>
              <a:rPr lang="en-US" sz="1200" kern="1200" dirty="0" smtClean="0">
                <a:solidFill>
                  <a:schemeClr val="tx1"/>
                </a:solidFill>
                <a:latin typeface="Calibri" pitchFamily="-1" charset="0"/>
                <a:ea typeface="ＭＳ Ｐゴシック" pitchFamily="-1" charset="-128"/>
                <a:cs typeface="ＭＳ Ｐゴシック" pitchFamily="-1" charset="-128"/>
              </a:rPr>
              <a:t> </a:t>
            </a:r>
            <a:r>
              <a:rPr lang="en-US" sz="1200" kern="1200" dirty="0" err="1" smtClean="0">
                <a:solidFill>
                  <a:schemeClr val="tx1"/>
                </a:solidFill>
                <a:latin typeface="Calibri" pitchFamily="-1" charset="0"/>
                <a:ea typeface="ＭＳ Ｐゴシック" pitchFamily="-1" charset="-128"/>
                <a:cs typeface="ＭＳ Ｐゴシック" pitchFamily="-1" charset="-128"/>
              </a:rPr>
              <a:t>gebruikt</a:t>
            </a:r>
            <a:r>
              <a:rPr lang="en-US" sz="1200" kern="1200" dirty="0" smtClean="0">
                <a:solidFill>
                  <a:schemeClr val="tx1"/>
                </a:solidFill>
                <a:latin typeface="Calibri" pitchFamily="-1" charset="0"/>
                <a:ea typeface="ＭＳ Ｐゴシック" pitchFamily="-1" charset="-128"/>
                <a:cs typeface="ＭＳ Ｐゴシック" pitchFamily="-1" charset="-128"/>
              </a:rPr>
              <a:t> men </a:t>
            </a:r>
            <a:r>
              <a:rPr lang="en-US" sz="1200" kern="1200" dirty="0" err="1" smtClean="0">
                <a:solidFill>
                  <a:schemeClr val="tx1"/>
                </a:solidFill>
                <a:latin typeface="Calibri" pitchFamily="-1" charset="0"/>
                <a:ea typeface="ＭＳ Ｐゴシック" pitchFamily="-1" charset="-128"/>
                <a:cs typeface="ＭＳ Ｐゴシック" pitchFamily="-1" charset="-128"/>
              </a:rPr>
              <a:t>vaak</a:t>
            </a:r>
            <a:r>
              <a:rPr lang="en-US" sz="1200" kern="1200" dirty="0" smtClean="0">
                <a:solidFill>
                  <a:schemeClr val="tx1"/>
                </a:solidFill>
                <a:latin typeface="Calibri" pitchFamily="-1" charset="0"/>
                <a:ea typeface="ＭＳ Ｐゴシック" pitchFamily="-1" charset="-128"/>
                <a:cs typeface="ＭＳ Ｐゴシック" pitchFamily="-1" charset="-128"/>
              </a:rPr>
              <a:t> </a:t>
            </a:r>
            <a:r>
              <a:rPr lang="en-US" sz="1200" kern="1200" dirty="0" smtClean="0">
                <a:solidFill>
                  <a:schemeClr val="tx1"/>
                </a:solidFill>
                <a:latin typeface="Calibri" pitchFamily="-1" charset="0"/>
                <a:ea typeface="ＭＳ Ｐゴシック" pitchFamily="-1" charset="-128"/>
                <a:cs typeface="ＭＳ Ｐゴシック" pitchFamily="-1" charset="-128"/>
                <a:hlinkClick r:id="rId3"/>
              </a:rPr>
              <a:t>wolfraam, omdat dat metaal goed bestand is tegen hoge temperaturen. Omdat wolfraam van zichzelf een hoge uittreepotentiaal heeft (~4,5 eV), bedekt men het met een laagje </a:t>
            </a:r>
            <a:r>
              <a:rPr lang="en-US" sz="1200" kern="1200" dirty="0" smtClean="0">
                <a:solidFill>
                  <a:schemeClr val="tx1"/>
                </a:solidFill>
                <a:latin typeface="Calibri" pitchFamily="-1" charset="0"/>
                <a:ea typeface="ＭＳ Ｐゴシック" pitchFamily="-1" charset="-128"/>
                <a:cs typeface="ＭＳ Ｐゴシック" pitchFamily="-1" charset="-128"/>
                <a:hlinkClick r:id="rId4"/>
              </a:rPr>
              <a:t>BaO en </a:t>
            </a:r>
            <a:r>
              <a:rPr lang="en-US" sz="1200" kern="1200" dirty="0" smtClean="0">
                <a:solidFill>
                  <a:schemeClr val="tx1"/>
                </a:solidFill>
                <a:latin typeface="Calibri" pitchFamily="-1" charset="0"/>
                <a:ea typeface="ＭＳ Ｐゴシック" pitchFamily="-1" charset="-128"/>
                <a:cs typeface="ＭＳ Ｐゴシック" pitchFamily="-1" charset="-128"/>
                <a:hlinkClick r:id="rId5"/>
              </a:rPr>
              <a:t>SrO om deze potentiaal te verlagen tot ~1 eV. De werktemperatuur van dergelijke </a:t>
            </a:r>
            <a:r>
              <a:rPr lang="en-US" sz="1200" kern="1200" dirty="0" smtClean="0">
                <a:solidFill>
                  <a:schemeClr val="tx1"/>
                </a:solidFill>
                <a:latin typeface="Calibri" pitchFamily="-1" charset="0"/>
                <a:ea typeface="ＭＳ Ｐゴシック" pitchFamily="-1" charset="-128"/>
                <a:cs typeface="ＭＳ Ｐゴシック" pitchFamily="-1" charset="-128"/>
                <a:hlinkClick r:id="rId6"/>
              </a:rPr>
              <a:t>oxidekathoden ligt rond de 1000 °C. De relatie tussen de temperatuur van de kathode, uittreepotentiaal van het kathodemateriaal en de uit de kathode tredende </a:t>
            </a:r>
            <a:r>
              <a:rPr lang="en-US" sz="1200" kern="1200" dirty="0" smtClean="0">
                <a:solidFill>
                  <a:schemeClr val="tx1"/>
                </a:solidFill>
                <a:latin typeface="Calibri" pitchFamily="-1" charset="0"/>
                <a:ea typeface="ＭＳ Ｐゴシック" pitchFamily="-1" charset="-128"/>
                <a:cs typeface="ＭＳ Ｐゴシック" pitchFamily="-1" charset="-128"/>
                <a:hlinkClick r:id="rId7"/>
              </a:rPr>
              <a:t>stroomdichtheid wordt gegeven door de </a:t>
            </a:r>
            <a:r>
              <a:rPr lang="en-US" sz="1200" kern="1200" dirty="0" smtClean="0">
                <a:solidFill>
                  <a:schemeClr val="tx1"/>
                </a:solidFill>
                <a:latin typeface="Calibri" pitchFamily="-1" charset="0"/>
                <a:ea typeface="ＭＳ Ｐゴシック" pitchFamily="-1" charset="-128"/>
                <a:cs typeface="ＭＳ Ｐゴシック" pitchFamily="-1" charset="-128"/>
                <a:hlinkClick r:id="rId8"/>
              </a:rPr>
              <a:t>formule van Richardson.</a:t>
            </a:r>
            <a:endParaRPr lang="en-US" dirty="0"/>
          </a:p>
        </p:txBody>
      </p:sp>
      <p:sp>
        <p:nvSpPr>
          <p:cNvPr id="4" name="Slide Number Placeholder 3"/>
          <p:cNvSpPr>
            <a:spLocks noGrp="1"/>
          </p:cNvSpPr>
          <p:nvPr>
            <p:ph type="sldNum" sz="quarter" idx="10"/>
          </p:nvPr>
        </p:nvSpPr>
        <p:spPr/>
        <p:txBody>
          <a:bodyPr/>
          <a:lstStyle/>
          <a:p>
            <a:fld id="{48A5F122-85B6-4B10-858E-494F47006E3E}" type="slidenum">
              <a:rPr lang="nl-NL" smtClean="0"/>
              <a:pPr/>
              <a:t>42</a:t>
            </a:fld>
            <a:endParaRPr lang="nl-NL"/>
          </a:p>
        </p:txBody>
      </p:sp>
    </p:spTree>
    <p:extLst>
      <p:ext uri="{BB962C8B-B14F-4D97-AF65-F5344CB8AC3E}">
        <p14:creationId xmlns:p14="http://schemas.microsoft.com/office/powerpoint/2010/main" val="363139300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sz="1200" kern="1200" dirty="0" smtClean="0">
                <a:solidFill>
                  <a:schemeClr val="tx1"/>
                </a:solidFill>
                <a:latin typeface="Calibri" pitchFamily="-1" charset="0"/>
                <a:ea typeface="ＭＳ Ｐゴシック" pitchFamily="-1" charset="-128"/>
                <a:cs typeface="ＭＳ Ｐゴシック" pitchFamily="-1" charset="-128"/>
              </a:rPr>
              <a:t>Principles of Electronic Materials and Devices, Second Edition, S.O. </a:t>
            </a:r>
            <a:r>
              <a:rPr lang="en-US" sz="1200" kern="1200" dirty="0" err="1" smtClean="0">
                <a:solidFill>
                  <a:schemeClr val="tx1"/>
                </a:solidFill>
                <a:latin typeface="Calibri" pitchFamily="-1" charset="0"/>
                <a:ea typeface="ＭＳ Ｐゴシック" pitchFamily="-1" charset="-128"/>
                <a:cs typeface="ＭＳ Ｐゴシック" pitchFamily="-1" charset="-128"/>
              </a:rPr>
              <a:t>Kasap</a:t>
            </a:r>
            <a:r>
              <a:rPr lang="en-US" sz="1200" kern="1200" dirty="0" smtClean="0">
                <a:solidFill>
                  <a:schemeClr val="tx1"/>
                </a:solidFill>
                <a:latin typeface="Calibri" pitchFamily="-1" charset="0"/>
                <a:ea typeface="ＭＳ Ｐゴシック" pitchFamily="-1" charset="-128"/>
                <a:cs typeface="ＭＳ Ｐゴシック" pitchFamily="-1" charset="-128"/>
              </a:rPr>
              <a:t> (© McGraw-Hill, 2002)</a:t>
            </a:r>
          </a:p>
          <a:p>
            <a:r>
              <a:rPr lang="en-US" dirty="0" smtClean="0"/>
              <a:t>http://coen.boisestate.edu/bknowlton/files/2011/09/MSE-310-1-Metal-Metal-and-Metal-Semiconductor-Contacts-10-20112.pdf</a:t>
            </a:r>
          </a:p>
          <a:p>
            <a:endParaRPr lang="en-US" dirty="0" smtClean="0"/>
          </a:p>
          <a:p>
            <a:r>
              <a:rPr lang="en-US" dirty="0" smtClean="0"/>
              <a:t>http://en.wikipedia.org/wiki/Fermi_energy</a:t>
            </a:r>
          </a:p>
          <a:p>
            <a:r>
              <a:rPr lang="en-GB" dirty="0" smtClean="0"/>
              <a:t>the chemical potential of photons is always and everywhere zero. The reason is, if the chemical potential somewhere was higher than zero, photons would spontaneously disappear from that area until the chemical potential went back to zero; likewise if the chemical potential somewhere was less than zero, photons would spontaneously appear until the chemical potential went back to zero. </a:t>
            </a:r>
          </a:p>
          <a:p>
            <a:endParaRPr lang="nl-NL" dirty="0" smtClean="0"/>
          </a:p>
          <a:p>
            <a:pPr rtl="0"/>
            <a:r>
              <a:rPr lang="en-GB" dirty="0" smtClean="0"/>
              <a:t>In fact, each conserved quantity is associated with a chemical potential and a corresponding tendency to diffuse to equalize it out.</a:t>
            </a:r>
            <a:r>
              <a:rPr lang="en-GB" baseline="30000" dirty="0" smtClean="0">
                <a:hlinkClick r:id="rId3" action="ppaction://hlinkfile"/>
              </a:rPr>
              <a:t>[16]</a:t>
            </a:r>
            <a:endParaRPr lang="en-GB" dirty="0" smtClean="0"/>
          </a:p>
          <a:p>
            <a:pPr rtl="0"/>
            <a:r>
              <a:rPr lang="en-GB" dirty="0" smtClean="0"/>
              <a:t>In the case of electrons, the </a:t>
            </a:r>
            <a:r>
              <a:rPr lang="en-GB" dirty="0" err="1" smtClean="0"/>
              <a:t>behavior</a:t>
            </a:r>
            <a:r>
              <a:rPr lang="en-GB" dirty="0" smtClean="0"/>
              <a:t> depends on temperature and context. At low temperatures, with no </a:t>
            </a:r>
            <a:r>
              <a:rPr lang="en-GB" dirty="0" smtClean="0">
                <a:hlinkClick r:id="rId4" action="ppaction://hlinkfile" tooltip="Positron"/>
              </a:rPr>
              <a:t>positrons</a:t>
            </a:r>
            <a:r>
              <a:rPr lang="en-GB" dirty="0" smtClean="0"/>
              <a:t> present, electrons cannot be created or destroyed. Therefore there is an electron chemical potential that might vary in space, causing diffusion. At very high temperatures, however, electrons and positrons can spontaneously appear out of the vacuum (</a:t>
            </a:r>
            <a:r>
              <a:rPr lang="en-GB" dirty="0" smtClean="0">
                <a:hlinkClick r:id="rId5" action="ppaction://hlinkfile" tooltip="Pair production"/>
              </a:rPr>
              <a:t>pair production</a:t>
            </a:r>
            <a:r>
              <a:rPr lang="en-GB" dirty="0" smtClean="0"/>
              <a:t>), so the chemical potential of electrons by themselves becomes a less useful quantity than the chemical potential of the conserved quantities like (electrons minus positrons).</a:t>
            </a:r>
          </a:p>
          <a:p>
            <a:r>
              <a:rPr lang="en-US" dirty="0" smtClean="0"/>
              <a:t>http://en.wikipedia.org/wiki/Chemical_potential</a:t>
            </a:r>
          </a:p>
        </p:txBody>
      </p:sp>
      <p:sp>
        <p:nvSpPr>
          <p:cNvPr id="4" name="Slide Number Placeholder 3"/>
          <p:cNvSpPr>
            <a:spLocks noGrp="1"/>
          </p:cNvSpPr>
          <p:nvPr>
            <p:ph type="sldNum" sz="quarter" idx="10"/>
          </p:nvPr>
        </p:nvSpPr>
        <p:spPr/>
        <p:txBody>
          <a:bodyPr/>
          <a:lstStyle/>
          <a:p>
            <a:fld id="{48A5F122-85B6-4B10-858E-494F47006E3E}" type="slidenum">
              <a:rPr lang="nl-NL" smtClean="0"/>
              <a:pPr/>
              <a:t>43</a:t>
            </a:fld>
            <a:endParaRPr lang="nl-NL"/>
          </a:p>
        </p:txBody>
      </p:sp>
    </p:spTree>
    <p:extLst>
      <p:ext uri="{BB962C8B-B14F-4D97-AF65-F5344CB8AC3E}">
        <p14:creationId xmlns:p14="http://schemas.microsoft.com/office/powerpoint/2010/main" val="274395187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u="none" strike="noStrike" kern="1200" dirty="0" smtClean="0">
                <a:solidFill>
                  <a:schemeClr val="tx1"/>
                </a:solidFill>
                <a:effectLst/>
                <a:latin typeface="Calibri" pitchFamily="-1" charset="0"/>
                <a:ea typeface="ＭＳ Ｐゴシック" pitchFamily="-1" charset="-128"/>
                <a:cs typeface="ＭＳ Ｐゴシック" pitchFamily="-1" charset="-128"/>
              </a:rPr>
              <a:t>Since they are then at the same energy, electrons in either material will have no net force on them, that is, no reason to travel to the other material. Because it causes no net force on the equilibrium distribution of electrons, contact potential difference cannot be directly measured with an ordinary </a:t>
            </a:r>
            <a:r>
              <a:rPr lang="en-GB" sz="1200" u="none" strike="noStrike" kern="1200" dirty="0" smtClean="0">
                <a:solidFill>
                  <a:schemeClr val="tx1"/>
                </a:solidFill>
                <a:effectLst/>
                <a:latin typeface="Calibri" pitchFamily="-1" charset="0"/>
                <a:ea typeface="ＭＳ Ｐゴシック" pitchFamily="-1" charset="-128"/>
                <a:cs typeface="ＭＳ Ｐゴシック" pitchFamily="-1" charset="-128"/>
                <a:hlinkClick r:id="rId3"/>
              </a:rPr>
              <a:t>voltmeter</a:t>
            </a:r>
            <a:r>
              <a:rPr lang="en-GB" sz="1200" u="none" strike="noStrike" kern="1200" dirty="0" smtClean="0">
                <a:solidFill>
                  <a:schemeClr val="tx1"/>
                </a:solidFill>
                <a:effectLst/>
                <a:latin typeface="Calibri" pitchFamily="-1" charset="0"/>
                <a:ea typeface="ＭＳ Ｐゴシック" pitchFamily="-1" charset="-128"/>
                <a:cs typeface="ＭＳ Ｐゴシック" pitchFamily="-1" charset="-128"/>
              </a:rPr>
              <a:t>.</a:t>
            </a:r>
          </a:p>
          <a:p>
            <a:r>
              <a:rPr lang="en-GB" dirty="0" smtClean="0"/>
              <a:t>If these materials are made into a parallel plate capacitor, equal and opposite surface charges form. Measuring the contact potential is then performed as follows: an external potential is applied to the capacitor until the surface charges disappear, and at this point the external potential equals the contact potential. http://www.kelvinprobe.info/technique-principles.htm</a:t>
            </a:r>
            <a:r>
              <a:rPr lang="en-GB" sz="1200" u="none" strike="noStrike" kern="1200" dirty="0" smtClean="0">
                <a:solidFill>
                  <a:schemeClr val="tx1"/>
                </a:solidFill>
                <a:effectLst/>
                <a:latin typeface="Calibri" pitchFamily="-1" charset="0"/>
                <a:ea typeface="ＭＳ Ｐゴシック" pitchFamily="-1" charset="-128"/>
                <a:cs typeface="ＭＳ Ｐゴシック" pitchFamily="-1" charset="-128"/>
              </a:rPr>
              <a:t/>
            </a:r>
            <a:br>
              <a:rPr lang="en-GB" sz="1200" u="none" strike="noStrike" kern="1200" dirty="0" smtClean="0">
                <a:solidFill>
                  <a:schemeClr val="tx1"/>
                </a:solidFill>
                <a:effectLst/>
                <a:latin typeface="Calibri" pitchFamily="-1" charset="0"/>
                <a:ea typeface="ＭＳ Ｐゴシック" pitchFamily="-1" charset="-128"/>
                <a:cs typeface="ＭＳ Ｐゴシック" pitchFamily="-1" charset="-128"/>
              </a:rPr>
            </a:br>
            <a:endParaRPr lang="en-GB" sz="1200" u="none" strike="noStrike" kern="1200" dirty="0" smtClean="0">
              <a:solidFill>
                <a:schemeClr val="tx1"/>
              </a:solidFill>
              <a:effectLst/>
              <a:latin typeface="Calibri" pitchFamily="-1" charset="0"/>
              <a:ea typeface="ＭＳ Ｐゴシック" pitchFamily="-1" charset="-128"/>
              <a:cs typeface="ＭＳ Ｐゴシック" pitchFamily="-1" charset="-128"/>
            </a:endParaRPr>
          </a:p>
          <a:p>
            <a:r>
              <a:rPr lang="en-GB" sz="1200" u="none" strike="noStrike" kern="1200" dirty="0" smtClean="0">
                <a:solidFill>
                  <a:schemeClr val="tx1"/>
                </a:solidFill>
                <a:effectLst/>
                <a:latin typeface="Calibri" pitchFamily="-1" charset="0"/>
                <a:ea typeface="ＭＳ Ｐゴシック" pitchFamily="-1" charset="-128"/>
                <a:cs typeface="ＭＳ Ｐゴシック" pitchFamily="-1" charset="-128"/>
              </a:rPr>
              <a:t>Fermi level; </a:t>
            </a:r>
            <a:r>
              <a:rPr lang="en-GB" sz="1200" i="1" u="none" strike="noStrike" kern="1200" dirty="0" err="1" smtClean="0">
                <a:solidFill>
                  <a:schemeClr val="tx1"/>
                </a:solidFill>
                <a:effectLst/>
                <a:latin typeface="Calibri" pitchFamily="-1" charset="0"/>
                <a:ea typeface="ＭＳ Ｐゴシック" pitchFamily="-1" charset="-128"/>
                <a:cs typeface="ＭＳ Ｐゴシック" pitchFamily="-1" charset="-128"/>
              </a:rPr>
              <a:t>V</a:t>
            </a:r>
            <a:r>
              <a:rPr lang="en-GB" sz="1200" u="none" strike="noStrike" kern="1200" baseline="-25000" dirty="0" err="1" smtClean="0">
                <a:solidFill>
                  <a:schemeClr val="tx1"/>
                </a:solidFill>
                <a:effectLst/>
                <a:latin typeface="Calibri" pitchFamily="-1" charset="0"/>
                <a:ea typeface="ＭＳ Ｐゴシック" pitchFamily="-1" charset="-128"/>
                <a:cs typeface="ＭＳ Ｐゴシック" pitchFamily="-1" charset="-128"/>
              </a:rPr>
              <a:t>contact</a:t>
            </a:r>
            <a:r>
              <a:rPr lang="en-GB" sz="1200" u="none" strike="noStrike" kern="1200" dirty="0" smtClean="0">
                <a:solidFill>
                  <a:schemeClr val="tx1"/>
                </a:solidFill>
                <a:effectLst/>
                <a:latin typeface="Calibri" pitchFamily="-1" charset="0"/>
                <a:ea typeface="ＭＳ Ｐゴシック" pitchFamily="-1" charset="-128"/>
                <a:cs typeface="ＭＳ Ｐゴシック" pitchFamily="-1" charset="-128"/>
              </a:rPr>
              <a:t> = contact potential difference; </a:t>
            </a:r>
            <a:r>
              <a:rPr lang="en-GB" sz="1200" i="1" u="none" strike="noStrike" kern="1200" dirty="0" smtClean="0">
                <a:solidFill>
                  <a:schemeClr val="tx1"/>
                </a:solidFill>
                <a:effectLst/>
                <a:latin typeface="Calibri" pitchFamily="-1" charset="0"/>
                <a:ea typeface="ＭＳ Ｐゴシック" pitchFamily="-1" charset="-128"/>
                <a:cs typeface="ＭＳ Ｐゴシック" pitchFamily="-1" charset="-128"/>
              </a:rPr>
              <a:t>e</a:t>
            </a:r>
            <a:r>
              <a:rPr lang="en-GB" sz="1200" u="none" strike="noStrike" kern="1200" dirty="0" smtClean="0">
                <a:solidFill>
                  <a:schemeClr val="tx1"/>
                </a:solidFill>
                <a:effectLst/>
                <a:latin typeface="Calibri" pitchFamily="-1" charset="0"/>
                <a:ea typeface="ＭＳ Ｐゴシック" pitchFamily="-1" charset="-128"/>
                <a:cs typeface="ＭＳ Ｐゴシック" pitchFamily="-1" charset="-128"/>
              </a:rPr>
              <a:t> = electron charge."&gt;</a:t>
            </a:r>
            <a:br>
              <a:rPr lang="en-GB" sz="1200" u="none" strike="noStrike" kern="1200" dirty="0" smtClean="0">
                <a:solidFill>
                  <a:schemeClr val="tx1"/>
                </a:solidFill>
                <a:effectLst/>
                <a:latin typeface="Calibri" pitchFamily="-1" charset="0"/>
                <a:ea typeface="ＭＳ Ｐゴシック" pitchFamily="-1" charset="-128"/>
                <a:cs typeface="ＭＳ Ｐゴシック" pitchFamily="-1" charset="-128"/>
              </a:rPr>
            </a:br>
            <a:r>
              <a:rPr lang="en-GB" sz="1200" i="1" u="none" strike="noStrike" kern="1200" dirty="0" smtClean="0">
                <a:solidFill>
                  <a:schemeClr val="tx1"/>
                </a:solidFill>
                <a:effectLst/>
                <a:latin typeface="Calibri" pitchFamily="-1" charset="0"/>
                <a:ea typeface="ＭＳ Ｐゴシック" pitchFamily="-1" charset="-128"/>
                <a:cs typeface="ＭＳ Ｐゴシック" pitchFamily="-1" charset="-128"/>
              </a:rPr>
              <a:t>Development of a contact potential as two conductive materials are brought into thermal equilibrium. (a) Initial charge transfer. (b) Thermal equilibrium. Diagrams show corresponding electron energy distributions. E </a:t>
            </a:r>
            <a:r>
              <a:rPr lang="en-GB" sz="1200" i="1" u="none" strike="noStrike" kern="1200" baseline="-25000" dirty="0" smtClean="0">
                <a:solidFill>
                  <a:schemeClr val="tx1"/>
                </a:solidFill>
                <a:effectLst/>
                <a:latin typeface="Calibri" pitchFamily="-1" charset="0"/>
                <a:ea typeface="ＭＳ Ｐゴシック" pitchFamily="-1" charset="-128"/>
                <a:cs typeface="ＭＳ Ｐゴシック" pitchFamily="-1" charset="-128"/>
              </a:rPr>
              <a:t>Fermi</a:t>
            </a:r>
            <a:r>
              <a:rPr lang="en-GB" sz="1200" i="1" u="none" strike="noStrike" kern="1200" dirty="0" smtClean="0">
                <a:solidFill>
                  <a:schemeClr val="tx1"/>
                </a:solidFill>
                <a:effectLst/>
                <a:latin typeface="Calibri" pitchFamily="-1" charset="0"/>
                <a:ea typeface="ＭＳ Ｐゴシック" pitchFamily="-1" charset="-128"/>
                <a:cs typeface="ＭＳ Ｐゴシック" pitchFamily="-1" charset="-128"/>
              </a:rPr>
              <a:t> = Fermi level; </a:t>
            </a:r>
            <a:r>
              <a:rPr lang="en-GB" sz="1200" i="1" u="none" strike="noStrike" kern="1200" dirty="0" err="1" smtClean="0">
                <a:solidFill>
                  <a:schemeClr val="tx1"/>
                </a:solidFill>
                <a:effectLst/>
                <a:latin typeface="Calibri" pitchFamily="-1" charset="0"/>
                <a:ea typeface="ＭＳ Ｐゴシック" pitchFamily="-1" charset="-128"/>
                <a:cs typeface="ＭＳ Ｐゴシック" pitchFamily="-1" charset="-128"/>
              </a:rPr>
              <a:t>V</a:t>
            </a:r>
            <a:r>
              <a:rPr lang="en-GB" sz="1200" i="1" u="none" strike="noStrike" kern="1200" baseline="-25000" dirty="0" err="1" smtClean="0">
                <a:solidFill>
                  <a:schemeClr val="tx1"/>
                </a:solidFill>
                <a:effectLst/>
                <a:latin typeface="Calibri" pitchFamily="-1" charset="0"/>
                <a:ea typeface="ＭＳ Ｐゴシック" pitchFamily="-1" charset="-128"/>
                <a:cs typeface="ＭＳ Ｐゴシック" pitchFamily="-1" charset="-128"/>
              </a:rPr>
              <a:t>contact</a:t>
            </a:r>
            <a:r>
              <a:rPr lang="en-GB" sz="1200" i="1" u="none" strike="noStrike" kern="1200" dirty="0" smtClean="0">
                <a:solidFill>
                  <a:schemeClr val="tx1"/>
                </a:solidFill>
                <a:effectLst/>
                <a:latin typeface="Calibri" pitchFamily="-1" charset="0"/>
                <a:ea typeface="ＭＳ Ｐゴシック" pitchFamily="-1" charset="-128"/>
                <a:cs typeface="ＭＳ Ｐゴシック" pitchFamily="-1" charset="-128"/>
              </a:rPr>
              <a:t> = contact potential difference; e = electron charge.</a:t>
            </a:r>
            <a:r>
              <a:rPr lang="en-GB" sz="1200" u="none" strike="noStrike" kern="1200" dirty="0" smtClean="0">
                <a:solidFill>
                  <a:schemeClr val="tx1"/>
                </a:solidFill>
                <a:effectLst/>
                <a:latin typeface="Calibri" pitchFamily="-1" charset="0"/>
                <a:ea typeface="ＭＳ Ｐゴシック" pitchFamily="-1" charset="-128"/>
                <a:cs typeface="ＭＳ Ｐゴシック" pitchFamily="-1" charset="-128"/>
              </a:rPr>
              <a:t/>
            </a:r>
            <a:br>
              <a:rPr lang="en-GB" sz="1200" u="none" strike="noStrike" kern="1200" dirty="0" smtClean="0">
                <a:solidFill>
                  <a:schemeClr val="tx1"/>
                </a:solidFill>
                <a:effectLst/>
                <a:latin typeface="Calibri" pitchFamily="-1" charset="0"/>
                <a:ea typeface="ＭＳ Ｐゴシック" pitchFamily="-1" charset="-128"/>
                <a:cs typeface="ＭＳ Ｐゴシック" pitchFamily="-1" charset="-128"/>
              </a:rPr>
            </a:br>
            <a:r>
              <a:rPr lang="en-GB" sz="1200" u="none" strike="noStrike" kern="1200" dirty="0" smtClean="0">
                <a:solidFill>
                  <a:schemeClr val="tx1"/>
                </a:solidFill>
                <a:effectLst/>
                <a:latin typeface="Calibri" pitchFamily="-1" charset="0"/>
                <a:ea typeface="ＭＳ Ｐゴシック" pitchFamily="-1" charset="-128"/>
                <a:cs typeface="ＭＳ Ｐゴシック" pitchFamily="-1" charset="-128"/>
              </a:rPr>
              <a:t/>
            </a:r>
            <a:br>
              <a:rPr lang="en-GB" sz="1200" u="none" strike="noStrike" kern="1200" dirty="0" smtClean="0">
                <a:solidFill>
                  <a:schemeClr val="tx1"/>
                </a:solidFill>
                <a:effectLst/>
                <a:latin typeface="Calibri" pitchFamily="-1" charset="0"/>
                <a:ea typeface="ＭＳ Ｐゴシック" pitchFamily="-1" charset="-128"/>
                <a:cs typeface="ＭＳ Ｐゴシック" pitchFamily="-1" charset="-128"/>
              </a:rPr>
            </a:br>
            <a:r>
              <a:rPr lang="en-GB" sz="1200" u="none" strike="noStrike" kern="1200" dirty="0" smtClean="0">
                <a:solidFill>
                  <a:schemeClr val="tx1"/>
                </a:solidFill>
                <a:effectLst/>
                <a:latin typeface="Calibri" pitchFamily="-1" charset="0"/>
                <a:ea typeface="ＭＳ Ｐゴシック" pitchFamily="-1" charset="-128"/>
                <a:cs typeface="ＭＳ Ｐゴシック" pitchFamily="-1" charset="-128"/>
              </a:rPr>
              <a:t>Read more: </a:t>
            </a:r>
            <a:r>
              <a:rPr lang="en-GB" sz="1200" u="none" strike="noStrike" kern="1200" dirty="0" smtClean="0">
                <a:solidFill>
                  <a:schemeClr val="tx1"/>
                </a:solidFill>
                <a:effectLst/>
                <a:latin typeface="Calibri" pitchFamily="-1" charset="0"/>
                <a:ea typeface="ＭＳ Ｐゴシック" pitchFamily="-1" charset="-128"/>
                <a:cs typeface="ＭＳ Ｐゴシック" pitchFamily="-1" charset="-128"/>
                <a:hlinkClick r:id="rId4"/>
              </a:rPr>
              <a:t>http://www.answers.com/topic/contact-potential-difference#ixzz1xUOWtciN</a:t>
            </a:r>
            <a:endParaRPr lang="en-GB" sz="1200" u="none" strike="noStrike" kern="1200" dirty="0" smtClean="0">
              <a:solidFill>
                <a:schemeClr val="tx1"/>
              </a:solidFill>
              <a:effectLst/>
              <a:latin typeface="Calibri" pitchFamily="-1" charset="0"/>
              <a:ea typeface="ＭＳ Ｐゴシック" pitchFamily="-1" charset="-128"/>
              <a:cs typeface="ＭＳ Ｐゴシック" pitchFamily="-1" charset="-128"/>
            </a:endParaRPr>
          </a:p>
          <a:p>
            <a:endParaRPr lang="nl-NL" sz="1200" u="none" strike="noStrike" kern="1200" dirty="0" smtClean="0">
              <a:solidFill>
                <a:schemeClr val="tx1"/>
              </a:solidFill>
              <a:effectLst/>
              <a:latin typeface="Calibri" pitchFamily="-1" charset="0"/>
              <a:ea typeface="ＭＳ Ｐゴシック" pitchFamily="-1" charset="-128"/>
            </a:endParaRPr>
          </a:p>
          <a:p>
            <a:endParaRPr lang="en-US" dirty="0"/>
          </a:p>
        </p:txBody>
      </p:sp>
      <p:sp>
        <p:nvSpPr>
          <p:cNvPr id="4" name="Slide Number Placeholder 3"/>
          <p:cNvSpPr>
            <a:spLocks noGrp="1"/>
          </p:cNvSpPr>
          <p:nvPr>
            <p:ph type="sldNum" sz="quarter" idx="10"/>
          </p:nvPr>
        </p:nvSpPr>
        <p:spPr/>
        <p:txBody>
          <a:bodyPr/>
          <a:lstStyle/>
          <a:p>
            <a:fld id="{48A5F122-85B6-4B10-858E-494F47006E3E}" type="slidenum">
              <a:rPr lang="nl-NL" smtClean="0"/>
              <a:pPr/>
              <a:t>44</a:t>
            </a:fld>
            <a:endParaRPr lang="nl-NL"/>
          </a:p>
        </p:txBody>
      </p:sp>
    </p:spTree>
    <p:extLst>
      <p:ext uri="{BB962C8B-B14F-4D97-AF65-F5344CB8AC3E}">
        <p14:creationId xmlns:p14="http://schemas.microsoft.com/office/powerpoint/2010/main" val="7571083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10"/>
          </p:nvPr>
        </p:nvSpPr>
        <p:spPr/>
        <p:txBody>
          <a:bodyPr/>
          <a:lstStyle/>
          <a:p>
            <a:fld id="{48A5F122-85B6-4B10-858E-494F47006E3E}" type="slidenum">
              <a:rPr lang="nl-NL" smtClean="0"/>
              <a:pPr/>
              <a:t>5</a:t>
            </a:fld>
            <a:endParaRPr lang="nl-NL"/>
          </a:p>
        </p:txBody>
      </p:sp>
    </p:spTree>
    <p:extLst>
      <p:ext uri="{BB962C8B-B14F-4D97-AF65-F5344CB8AC3E}">
        <p14:creationId xmlns:p14="http://schemas.microsoft.com/office/powerpoint/2010/main" val="278274821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0" fontAlgn="base" latinLnBrk="0" hangingPunct="0">
              <a:lnSpc>
                <a:spcPct val="100000"/>
              </a:lnSpc>
              <a:spcBef>
                <a:spcPct val="30000"/>
              </a:spcBef>
              <a:spcAft>
                <a:spcPct val="0"/>
              </a:spcAft>
              <a:buClrTx/>
              <a:buSzTx/>
              <a:buFontTx/>
              <a:buNone/>
              <a:tabLst/>
              <a:defRPr/>
            </a:pPr>
            <a:r>
              <a:rPr lang="en-US" dirty="0" err="1" smtClean="0"/>
              <a:t>Vastestoffysica</a:t>
            </a:r>
            <a:r>
              <a:rPr lang="en-US" dirty="0" smtClean="0"/>
              <a:t>: </a:t>
            </a:r>
            <a:r>
              <a:rPr lang="en-US" dirty="0" err="1" smtClean="0"/>
              <a:t>kristallen</a:t>
            </a:r>
            <a:r>
              <a:rPr lang="en-US" baseline="0" dirty="0" smtClean="0"/>
              <a:t> (</a:t>
            </a:r>
            <a:r>
              <a:rPr lang="en-US" baseline="0" dirty="0" err="1" smtClean="0"/>
              <a:t>simpelste</a:t>
            </a:r>
            <a:r>
              <a:rPr lang="en-US" baseline="0" dirty="0" smtClean="0"/>
              <a:t> </a:t>
            </a:r>
            <a:r>
              <a:rPr lang="en-US" baseline="0" dirty="0" err="1" smtClean="0"/>
              <a:t>stoffen</a:t>
            </a:r>
            <a:r>
              <a:rPr lang="en-US" baseline="0" dirty="0" smtClean="0"/>
              <a:t> </a:t>
            </a:r>
            <a:r>
              <a:rPr lang="en-US" baseline="0" dirty="0" err="1" smtClean="0"/>
              <a:t>om</a:t>
            </a:r>
            <a:r>
              <a:rPr lang="en-US" baseline="0" dirty="0" smtClean="0"/>
              <a:t> </a:t>
            </a:r>
            <a:r>
              <a:rPr lang="en-US" baseline="0" dirty="0" err="1" smtClean="0"/>
              <a:t>te</a:t>
            </a:r>
            <a:r>
              <a:rPr lang="en-US" baseline="0" dirty="0" smtClean="0"/>
              <a:t> </a:t>
            </a:r>
            <a:r>
              <a:rPr lang="en-US" baseline="0" dirty="0" err="1" smtClean="0"/>
              <a:t>bestuderen</a:t>
            </a:r>
            <a:r>
              <a:rPr lang="en-US" baseline="0" dirty="0" smtClean="0"/>
              <a:t>)  hoe </a:t>
            </a:r>
            <a:r>
              <a:rPr lang="en-US" baseline="0" dirty="0" err="1" smtClean="0"/>
              <a:t>gedragen</a:t>
            </a:r>
            <a:r>
              <a:rPr lang="en-US" baseline="0" dirty="0" smtClean="0"/>
              <a:t> </a:t>
            </a:r>
            <a:r>
              <a:rPr lang="en-US" baseline="0" dirty="0" err="1" smtClean="0"/>
              <a:t>elektronen</a:t>
            </a:r>
            <a:r>
              <a:rPr lang="en-US" baseline="0" dirty="0" smtClean="0"/>
              <a:t> in </a:t>
            </a:r>
            <a:r>
              <a:rPr lang="en-US" baseline="0" dirty="0" err="1" smtClean="0"/>
              <a:t>kristallen</a:t>
            </a:r>
            <a:r>
              <a:rPr lang="en-US" baseline="0" dirty="0" smtClean="0"/>
              <a:t> </a:t>
            </a:r>
            <a:r>
              <a:rPr lang="en-US" baseline="0" dirty="0" err="1" smtClean="0"/>
              <a:t>zich</a:t>
            </a:r>
            <a:r>
              <a:rPr lang="en-US" baseline="0" dirty="0" smtClean="0"/>
              <a:t>? </a:t>
            </a:r>
            <a:r>
              <a:rPr lang="en-US" baseline="0" dirty="0" err="1" smtClean="0"/>
              <a:t>Hieruit</a:t>
            </a:r>
            <a:r>
              <a:rPr lang="en-US" baseline="0" dirty="0" smtClean="0"/>
              <a:t> </a:t>
            </a:r>
            <a:r>
              <a:rPr lang="en-US" baseline="0" dirty="0" err="1" smtClean="0"/>
              <a:t>geleidingsgedrag</a:t>
            </a:r>
            <a:r>
              <a:rPr lang="en-US" baseline="0" dirty="0" smtClean="0"/>
              <a:t> en </a:t>
            </a:r>
            <a:r>
              <a:rPr lang="en-US" baseline="0" dirty="0" err="1" smtClean="0"/>
              <a:t>warmtecapaciteit</a:t>
            </a:r>
            <a:r>
              <a:rPr lang="en-US" baseline="0" dirty="0" smtClean="0"/>
              <a:t> </a:t>
            </a:r>
            <a:r>
              <a:rPr lang="en-US" baseline="0" dirty="0" err="1" smtClean="0"/>
              <a:t>te</a:t>
            </a:r>
            <a:r>
              <a:rPr lang="en-US" baseline="0" dirty="0" smtClean="0"/>
              <a:t> </a:t>
            </a:r>
            <a:r>
              <a:rPr lang="en-US" baseline="0" dirty="0" err="1" smtClean="0"/>
              <a:t>berekenen</a:t>
            </a:r>
            <a:r>
              <a:rPr lang="en-US" baseline="0" dirty="0" smtClean="0"/>
              <a:t>.</a:t>
            </a:r>
            <a:endParaRPr lang="en-US" dirty="0" smtClean="0"/>
          </a:p>
          <a:p>
            <a:endParaRPr lang="en-US" dirty="0"/>
          </a:p>
        </p:txBody>
      </p:sp>
      <p:sp>
        <p:nvSpPr>
          <p:cNvPr id="4" name="Slide Number Placeholder 3"/>
          <p:cNvSpPr>
            <a:spLocks noGrp="1"/>
          </p:cNvSpPr>
          <p:nvPr>
            <p:ph type="sldNum" sz="quarter" idx="10"/>
          </p:nvPr>
        </p:nvSpPr>
        <p:spPr/>
        <p:txBody>
          <a:bodyPr/>
          <a:lstStyle/>
          <a:p>
            <a:fld id="{48A5F122-85B6-4B10-858E-494F47006E3E}" type="slidenum">
              <a:rPr lang="nl-NL" smtClean="0"/>
              <a:pPr/>
              <a:t>45</a:t>
            </a:fld>
            <a:endParaRPr lang="nl-NL"/>
          </a:p>
        </p:txBody>
      </p:sp>
    </p:spTree>
    <p:extLst>
      <p:ext uri="{BB962C8B-B14F-4D97-AF65-F5344CB8AC3E}">
        <p14:creationId xmlns:p14="http://schemas.microsoft.com/office/powerpoint/2010/main" val="173385061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48A5F122-85B6-4B10-858E-494F47006E3E}" type="slidenum">
              <a:rPr lang="nl-NL" smtClean="0"/>
              <a:pPr/>
              <a:t>46</a:t>
            </a:fld>
            <a:endParaRPr lang="nl-NL"/>
          </a:p>
        </p:txBody>
      </p:sp>
    </p:spTree>
    <p:extLst>
      <p:ext uri="{BB962C8B-B14F-4D97-AF65-F5344CB8AC3E}">
        <p14:creationId xmlns:p14="http://schemas.microsoft.com/office/powerpoint/2010/main" val="35626320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0" fontAlgn="base" latinLnBrk="0" hangingPunct="0">
              <a:lnSpc>
                <a:spcPct val="100000"/>
              </a:lnSpc>
              <a:spcBef>
                <a:spcPct val="30000"/>
              </a:spcBef>
              <a:spcAft>
                <a:spcPct val="0"/>
              </a:spcAft>
              <a:buClrTx/>
              <a:buSzTx/>
              <a:buFontTx/>
              <a:buNone/>
              <a:tabLst/>
              <a:defRPr/>
            </a:pPr>
            <a:r>
              <a:rPr lang="nl-NL" sz="1200" dirty="0" smtClean="0">
                <a:solidFill>
                  <a:srgbClr val="7030A0"/>
                </a:solidFill>
              </a:rPr>
              <a:t>Om te meten moet je beide</a:t>
            </a:r>
            <a:r>
              <a:rPr lang="nl-NL" sz="1200" baseline="0" dirty="0" smtClean="0">
                <a:solidFill>
                  <a:srgbClr val="7030A0"/>
                </a:solidFill>
              </a:rPr>
              <a:t> punten verbinden. </a:t>
            </a:r>
          </a:p>
          <a:p>
            <a:pPr marL="0" marR="0" indent="0" algn="l" defTabSz="457200" rtl="0" eaLnBrk="0" fontAlgn="base" latinLnBrk="0" hangingPunct="0">
              <a:lnSpc>
                <a:spcPct val="100000"/>
              </a:lnSpc>
              <a:spcBef>
                <a:spcPct val="30000"/>
              </a:spcBef>
              <a:spcAft>
                <a:spcPct val="0"/>
              </a:spcAft>
              <a:buClrTx/>
              <a:buSzTx/>
              <a:buFontTx/>
              <a:buNone/>
              <a:tabLst/>
              <a:defRPr/>
            </a:pPr>
            <a:r>
              <a:rPr lang="nl-NL" sz="1200" dirty="0" smtClean="0">
                <a:solidFill>
                  <a:srgbClr val="7030A0"/>
                </a:solidFill>
              </a:rPr>
              <a:t>Ni draad met Ni </a:t>
            </a:r>
            <a:r>
              <a:rPr lang="nl-NL" sz="1200" dirty="0" smtClean="0">
                <a:solidFill>
                  <a:srgbClr val="7030A0"/>
                </a:solidFill>
                <a:sym typeface="Wingdings" panose="05000000000000000000" pitchFamily="2" charset="2"/>
              </a:rPr>
              <a:t>kortsluiten  potentiaalverschil 0V, want de</a:t>
            </a:r>
            <a:r>
              <a:rPr lang="nl-NL" sz="1200" baseline="0" dirty="0" smtClean="0">
                <a:solidFill>
                  <a:srgbClr val="7030A0"/>
                </a:solidFill>
                <a:sym typeface="Wingdings" panose="05000000000000000000" pitchFamily="2" charset="2"/>
              </a:rPr>
              <a:t> </a:t>
            </a:r>
            <a:r>
              <a:rPr lang="nl-NL" sz="1200" b="0" dirty="0" err="1" smtClean="0">
                <a:solidFill>
                  <a:srgbClr val="7030A0"/>
                </a:solidFill>
                <a:latin typeface="Symbol" panose="05050102010706020507" pitchFamily="18" charset="2"/>
              </a:rPr>
              <a:t>Delta</a:t>
            </a:r>
            <a:r>
              <a:rPr lang="nl-NL" sz="1200" b="0" dirty="0" err="1" smtClean="0">
                <a:solidFill>
                  <a:srgbClr val="7030A0"/>
                </a:solidFill>
              </a:rPr>
              <a:t>V</a:t>
            </a:r>
            <a:r>
              <a:rPr lang="nl-NL" sz="1200" b="0" dirty="0" smtClean="0">
                <a:solidFill>
                  <a:srgbClr val="7030A0"/>
                </a:solidFill>
              </a:rPr>
              <a:t> krijg je dan in</a:t>
            </a:r>
            <a:r>
              <a:rPr lang="nl-NL" sz="1200" b="0" baseline="0" dirty="0" smtClean="0">
                <a:solidFill>
                  <a:srgbClr val="7030A0"/>
                </a:solidFill>
              </a:rPr>
              <a:t> tegengestelde richting terug.</a:t>
            </a:r>
          </a:p>
          <a:p>
            <a:pPr marL="0" marR="0" indent="0" algn="l" defTabSz="457200" rtl="0" eaLnBrk="0" fontAlgn="base" latinLnBrk="0" hangingPunct="0">
              <a:lnSpc>
                <a:spcPct val="100000"/>
              </a:lnSpc>
              <a:spcBef>
                <a:spcPct val="30000"/>
              </a:spcBef>
              <a:spcAft>
                <a:spcPct val="0"/>
              </a:spcAft>
              <a:buClrTx/>
              <a:buSzTx/>
              <a:buFontTx/>
              <a:buNone/>
              <a:tabLst/>
              <a:defRPr/>
            </a:pPr>
            <a:r>
              <a:rPr lang="nl-NL" sz="1200" b="0" baseline="0" dirty="0" smtClean="0">
                <a:solidFill>
                  <a:srgbClr val="7030A0"/>
                </a:solidFill>
              </a:rPr>
              <a:t>Met koperdraad aansluiten op </a:t>
            </a:r>
            <a:r>
              <a:rPr lang="nl-NL" sz="1200" b="0" baseline="0" dirty="0" err="1" smtClean="0">
                <a:solidFill>
                  <a:srgbClr val="7030A0"/>
                </a:solidFill>
              </a:rPr>
              <a:t>Amperemeter</a:t>
            </a:r>
            <a:r>
              <a:rPr lang="nl-NL" sz="1200" b="0" baseline="0" dirty="0" smtClean="0">
                <a:solidFill>
                  <a:srgbClr val="7030A0"/>
                </a:solidFill>
              </a:rPr>
              <a:t> </a:t>
            </a:r>
            <a:r>
              <a:rPr lang="nl-NL" sz="1200" b="0" baseline="0" dirty="0" smtClean="0">
                <a:solidFill>
                  <a:srgbClr val="7030A0"/>
                </a:solidFill>
                <a:sym typeface="Wingdings" panose="05000000000000000000" pitchFamily="2" charset="2"/>
              </a:rPr>
              <a:t> zo maak je een ongedefinieerd thermokoppel.</a:t>
            </a:r>
          </a:p>
          <a:p>
            <a:pPr marL="0" marR="0" indent="0" algn="l" defTabSz="457200" rtl="0" eaLnBrk="0" fontAlgn="base" latinLnBrk="0" hangingPunct="0">
              <a:lnSpc>
                <a:spcPct val="100000"/>
              </a:lnSpc>
              <a:spcBef>
                <a:spcPct val="30000"/>
              </a:spcBef>
              <a:spcAft>
                <a:spcPct val="0"/>
              </a:spcAft>
              <a:buClrTx/>
              <a:buSzTx/>
              <a:buFontTx/>
              <a:buNone/>
              <a:tabLst/>
              <a:defRPr/>
            </a:pPr>
            <a:r>
              <a:rPr lang="nl-NL" sz="1200" b="0" baseline="0" dirty="0" smtClean="0">
                <a:solidFill>
                  <a:srgbClr val="7030A0"/>
                </a:solidFill>
                <a:sym typeface="Wingdings" panose="05000000000000000000" pitchFamily="2" charset="2"/>
              </a:rPr>
              <a:t>Nu: beide punten verbonden met zelfde materiaal, koude las is referentiepunt, hete las is de </a:t>
            </a:r>
            <a:r>
              <a:rPr lang="nl-NL" sz="1200" b="0" baseline="0" dirty="0" err="1" smtClean="0">
                <a:solidFill>
                  <a:srgbClr val="7030A0"/>
                </a:solidFill>
                <a:sym typeface="Wingdings" panose="05000000000000000000" pitchFamily="2" charset="2"/>
              </a:rPr>
              <a:t>meetprobe</a:t>
            </a:r>
            <a:r>
              <a:rPr lang="nl-NL" sz="1200" b="0" baseline="0" dirty="0" smtClean="0">
                <a:solidFill>
                  <a:srgbClr val="7030A0"/>
                </a:solidFill>
                <a:sym typeface="Wingdings" panose="05000000000000000000" pitchFamily="2" charset="2"/>
              </a:rPr>
              <a:t>.</a:t>
            </a:r>
          </a:p>
          <a:p>
            <a:pPr marL="0" marR="0" indent="0" algn="l" defTabSz="457200" rtl="0" eaLnBrk="0" fontAlgn="base" latinLnBrk="0" hangingPunct="0">
              <a:lnSpc>
                <a:spcPct val="100000"/>
              </a:lnSpc>
              <a:spcBef>
                <a:spcPct val="30000"/>
              </a:spcBef>
              <a:spcAft>
                <a:spcPct val="0"/>
              </a:spcAft>
              <a:buClrTx/>
              <a:buSzTx/>
              <a:buFontTx/>
              <a:buNone/>
              <a:tabLst/>
              <a:defRPr/>
            </a:pPr>
            <a:endParaRPr lang="nl-NL" sz="1200" b="0" baseline="0" dirty="0" smtClean="0">
              <a:solidFill>
                <a:srgbClr val="7030A0"/>
              </a:solidFill>
            </a:endParaRPr>
          </a:p>
          <a:p>
            <a:pPr marL="0" marR="0" indent="0" algn="l" defTabSz="457200" rtl="0" eaLnBrk="0" fontAlgn="base" latinLnBrk="0" hangingPunct="0">
              <a:lnSpc>
                <a:spcPct val="100000"/>
              </a:lnSpc>
              <a:spcBef>
                <a:spcPct val="30000"/>
              </a:spcBef>
              <a:spcAft>
                <a:spcPct val="0"/>
              </a:spcAft>
              <a:buClrTx/>
              <a:buSzTx/>
              <a:buFontTx/>
              <a:buNone/>
              <a:tabLst/>
              <a:defRPr/>
            </a:pPr>
            <a:r>
              <a:rPr lang="nl-NL" sz="1200" b="0" baseline="0" dirty="0" smtClean="0">
                <a:solidFill>
                  <a:srgbClr val="7030A0"/>
                </a:solidFill>
              </a:rPr>
              <a:t>(In datalogger: koude las aangesloten op massieve blok, hiervan de temperatuur met </a:t>
            </a:r>
            <a:r>
              <a:rPr lang="nl-NL" sz="1200" b="0" baseline="0" dirty="0" err="1" smtClean="0">
                <a:solidFill>
                  <a:srgbClr val="7030A0"/>
                </a:solidFill>
              </a:rPr>
              <a:t>thermoresistor</a:t>
            </a:r>
            <a:r>
              <a:rPr lang="nl-NL" sz="1200" b="0" baseline="0" dirty="0" smtClean="0">
                <a:solidFill>
                  <a:srgbClr val="7030A0"/>
                </a:solidFill>
              </a:rPr>
              <a:t> bepalen.)</a:t>
            </a:r>
            <a:endParaRPr lang="nl-NL" sz="1200" b="0" dirty="0" smtClean="0">
              <a:solidFill>
                <a:srgbClr val="7030A0"/>
              </a:solidFill>
            </a:endParaRPr>
          </a:p>
          <a:p>
            <a:r>
              <a:rPr lang="en-US" sz="1200" kern="1200" dirty="0" smtClean="0">
                <a:solidFill>
                  <a:schemeClr val="tx1"/>
                </a:solidFill>
                <a:latin typeface="Calibri" pitchFamily="-1" charset="0"/>
                <a:ea typeface="ＭＳ Ｐゴシック" pitchFamily="-1" charset="-128"/>
                <a:cs typeface="ＭＳ Ｐゴシック" pitchFamily="-1" charset="-128"/>
              </a:rPr>
              <a:t>a K type of thermocouple where the two metals are </a:t>
            </a:r>
          </a:p>
          <a:p>
            <a:r>
              <a:rPr lang="en-US" sz="1200" kern="1200" dirty="0" err="1" smtClean="0">
                <a:solidFill>
                  <a:schemeClr val="tx1"/>
                </a:solidFill>
                <a:latin typeface="Calibri" pitchFamily="-1" charset="0"/>
                <a:ea typeface="ＭＳ Ｐゴシック" pitchFamily="-1" charset="-128"/>
                <a:cs typeface="ＭＳ Ｐゴシック" pitchFamily="-1" charset="-128"/>
              </a:rPr>
              <a:t>Chromega</a:t>
            </a:r>
            <a:r>
              <a:rPr lang="en-US" sz="1200" kern="1200" dirty="0" smtClean="0">
                <a:solidFill>
                  <a:schemeClr val="tx1"/>
                </a:solidFill>
                <a:latin typeface="Calibri" pitchFamily="-1" charset="0"/>
                <a:ea typeface="ＭＳ Ｐゴシック" pitchFamily="-1" charset="-128"/>
                <a:cs typeface="ＭＳ Ｐゴシック" pitchFamily="-1" charset="-128"/>
              </a:rPr>
              <a:t> (yellow) and </a:t>
            </a:r>
            <a:r>
              <a:rPr lang="en-US" sz="1200" kern="1200" dirty="0" err="1" smtClean="0">
                <a:solidFill>
                  <a:schemeClr val="tx1"/>
                </a:solidFill>
                <a:latin typeface="Calibri" pitchFamily="-1" charset="0"/>
                <a:ea typeface="ＭＳ Ｐゴシック" pitchFamily="-1" charset="-128"/>
                <a:cs typeface="ＭＳ Ｐゴシック" pitchFamily="-1" charset="-128"/>
              </a:rPr>
              <a:t>Alomega</a:t>
            </a:r>
            <a:r>
              <a:rPr lang="en-US" sz="1200" kern="1200" dirty="0" smtClean="0">
                <a:solidFill>
                  <a:schemeClr val="tx1"/>
                </a:solidFill>
                <a:latin typeface="Calibri" pitchFamily="-1" charset="0"/>
                <a:ea typeface="ＭＳ Ｐゴシック" pitchFamily="-1" charset="-128"/>
                <a:cs typeface="ＭＳ Ｐゴシック" pitchFamily="-1" charset="-128"/>
              </a:rPr>
              <a:t> (red), for these two metals the </a:t>
            </a:r>
            <a:r>
              <a:rPr lang="en-US" sz="1200" kern="1200" dirty="0" err="1" smtClean="0">
                <a:solidFill>
                  <a:schemeClr val="tx1"/>
                </a:solidFill>
                <a:latin typeface="Calibri" pitchFamily="-1" charset="0"/>
                <a:ea typeface="ＭＳ Ｐゴシック" pitchFamily="-1" charset="-128"/>
                <a:cs typeface="ＭＳ Ｐゴシック" pitchFamily="-1" charset="-128"/>
              </a:rPr>
              <a:t>Seebeck</a:t>
            </a:r>
            <a:r>
              <a:rPr lang="en-US" sz="1200" kern="1200" dirty="0" smtClean="0">
                <a:solidFill>
                  <a:schemeClr val="tx1"/>
                </a:solidFill>
                <a:latin typeface="Calibri" pitchFamily="-1" charset="0"/>
                <a:ea typeface="ＭＳ Ｐゴシック" pitchFamily="-1" charset="-128"/>
                <a:cs typeface="ＭＳ Ｐゴシック" pitchFamily="-1" charset="-128"/>
              </a:rPr>
              <a:t> coefficient is </a:t>
            </a:r>
          </a:p>
          <a:p>
            <a:r>
              <a:rPr lang="en-US" sz="1200" kern="1200" dirty="0" smtClean="0">
                <a:solidFill>
                  <a:schemeClr val="tx1"/>
                </a:solidFill>
                <a:latin typeface="Calibri" pitchFamily="-1" charset="0"/>
                <a:ea typeface="ＭＳ Ｐゴシック" pitchFamily="-1" charset="-128"/>
                <a:cs typeface="ＭＳ Ｐゴシック" pitchFamily="-1" charset="-128"/>
              </a:rPr>
              <a:t>about 51uV/°C. </a:t>
            </a:r>
          </a:p>
          <a:p>
            <a:pPr marL="0" marR="0" indent="0" algn="l" defTabSz="457200" rtl="0" eaLnBrk="0" fontAlgn="base" latinLnBrk="0" hangingPunct="0">
              <a:lnSpc>
                <a:spcPct val="100000"/>
              </a:lnSpc>
              <a:spcBef>
                <a:spcPct val="30000"/>
              </a:spcBef>
              <a:spcAft>
                <a:spcPct val="0"/>
              </a:spcAft>
              <a:buClrTx/>
              <a:buSzTx/>
              <a:buFontTx/>
              <a:buNone/>
              <a:tabLst/>
              <a:defRPr/>
            </a:pPr>
            <a:endParaRPr lang="nl-NL" sz="1200" dirty="0" smtClean="0">
              <a:solidFill>
                <a:srgbClr val="7030A0"/>
              </a:solidFill>
            </a:endParaRPr>
          </a:p>
          <a:p>
            <a:endParaRPr lang="en-US" dirty="0"/>
          </a:p>
        </p:txBody>
      </p:sp>
      <p:sp>
        <p:nvSpPr>
          <p:cNvPr id="4" name="Slide Number Placeholder 3"/>
          <p:cNvSpPr>
            <a:spLocks noGrp="1"/>
          </p:cNvSpPr>
          <p:nvPr>
            <p:ph type="sldNum" sz="quarter" idx="10"/>
          </p:nvPr>
        </p:nvSpPr>
        <p:spPr/>
        <p:txBody>
          <a:bodyPr/>
          <a:lstStyle/>
          <a:p>
            <a:fld id="{48A5F122-85B6-4B10-858E-494F47006E3E}" type="slidenum">
              <a:rPr lang="nl-NL" smtClean="0"/>
              <a:pPr/>
              <a:t>47</a:t>
            </a:fld>
            <a:endParaRPr lang="nl-NL"/>
          </a:p>
        </p:txBody>
      </p:sp>
    </p:spTree>
    <p:extLst>
      <p:ext uri="{BB962C8B-B14F-4D97-AF65-F5344CB8AC3E}">
        <p14:creationId xmlns:p14="http://schemas.microsoft.com/office/powerpoint/2010/main" val="233560617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0" fontAlgn="base" latinLnBrk="0" hangingPunct="0">
              <a:lnSpc>
                <a:spcPct val="100000"/>
              </a:lnSpc>
              <a:spcBef>
                <a:spcPct val="30000"/>
              </a:spcBef>
              <a:spcAft>
                <a:spcPct val="0"/>
              </a:spcAft>
              <a:buClrTx/>
              <a:buSzTx/>
              <a:buFontTx/>
              <a:buNone/>
              <a:tabLst/>
              <a:defRPr/>
            </a:pPr>
            <a:r>
              <a:rPr lang="nl-NL" sz="1200" dirty="0" smtClean="0">
                <a:solidFill>
                  <a:srgbClr val="7030A0"/>
                </a:solidFill>
              </a:rPr>
              <a:t>Om te meten moet je beide</a:t>
            </a:r>
            <a:r>
              <a:rPr lang="nl-NL" sz="1200" baseline="0" dirty="0" smtClean="0">
                <a:solidFill>
                  <a:srgbClr val="7030A0"/>
                </a:solidFill>
              </a:rPr>
              <a:t> punten verbinden. </a:t>
            </a:r>
          </a:p>
          <a:p>
            <a:pPr marL="0" marR="0" indent="0" algn="l" defTabSz="457200" rtl="0" eaLnBrk="0" fontAlgn="base" latinLnBrk="0" hangingPunct="0">
              <a:lnSpc>
                <a:spcPct val="100000"/>
              </a:lnSpc>
              <a:spcBef>
                <a:spcPct val="30000"/>
              </a:spcBef>
              <a:spcAft>
                <a:spcPct val="0"/>
              </a:spcAft>
              <a:buClrTx/>
              <a:buSzTx/>
              <a:buFontTx/>
              <a:buNone/>
              <a:tabLst/>
              <a:defRPr/>
            </a:pPr>
            <a:r>
              <a:rPr lang="nl-NL" sz="1200" dirty="0" smtClean="0">
                <a:solidFill>
                  <a:srgbClr val="7030A0"/>
                </a:solidFill>
              </a:rPr>
              <a:t>Ni draad met Ni </a:t>
            </a:r>
            <a:r>
              <a:rPr lang="nl-NL" sz="1200" dirty="0" smtClean="0">
                <a:solidFill>
                  <a:srgbClr val="7030A0"/>
                </a:solidFill>
                <a:sym typeface="Wingdings" panose="05000000000000000000" pitchFamily="2" charset="2"/>
              </a:rPr>
              <a:t>kortsluiten  potentiaalverschil 0V, want de</a:t>
            </a:r>
            <a:r>
              <a:rPr lang="nl-NL" sz="1200" baseline="0" dirty="0" smtClean="0">
                <a:solidFill>
                  <a:srgbClr val="7030A0"/>
                </a:solidFill>
                <a:sym typeface="Wingdings" panose="05000000000000000000" pitchFamily="2" charset="2"/>
              </a:rPr>
              <a:t> </a:t>
            </a:r>
            <a:r>
              <a:rPr lang="nl-NL" sz="1200" b="0" dirty="0" err="1" smtClean="0">
                <a:solidFill>
                  <a:srgbClr val="7030A0"/>
                </a:solidFill>
                <a:latin typeface="Symbol" panose="05050102010706020507" pitchFamily="18" charset="2"/>
              </a:rPr>
              <a:t>Delta</a:t>
            </a:r>
            <a:r>
              <a:rPr lang="nl-NL" sz="1200" b="0" dirty="0" err="1" smtClean="0">
                <a:solidFill>
                  <a:srgbClr val="7030A0"/>
                </a:solidFill>
              </a:rPr>
              <a:t>V</a:t>
            </a:r>
            <a:r>
              <a:rPr lang="nl-NL" sz="1200" b="0" dirty="0" smtClean="0">
                <a:solidFill>
                  <a:srgbClr val="7030A0"/>
                </a:solidFill>
              </a:rPr>
              <a:t> krijg je dan in</a:t>
            </a:r>
            <a:r>
              <a:rPr lang="nl-NL" sz="1200" b="0" baseline="0" dirty="0" smtClean="0">
                <a:solidFill>
                  <a:srgbClr val="7030A0"/>
                </a:solidFill>
              </a:rPr>
              <a:t> tegengestelde richting terug.</a:t>
            </a:r>
          </a:p>
          <a:p>
            <a:pPr marL="0" marR="0" indent="0" algn="l" defTabSz="457200" rtl="0" eaLnBrk="0" fontAlgn="base" latinLnBrk="0" hangingPunct="0">
              <a:lnSpc>
                <a:spcPct val="100000"/>
              </a:lnSpc>
              <a:spcBef>
                <a:spcPct val="30000"/>
              </a:spcBef>
              <a:spcAft>
                <a:spcPct val="0"/>
              </a:spcAft>
              <a:buClrTx/>
              <a:buSzTx/>
              <a:buFontTx/>
              <a:buNone/>
              <a:tabLst/>
              <a:defRPr/>
            </a:pPr>
            <a:r>
              <a:rPr lang="nl-NL" sz="1200" b="0" baseline="0" dirty="0" smtClean="0">
                <a:solidFill>
                  <a:srgbClr val="7030A0"/>
                </a:solidFill>
              </a:rPr>
              <a:t>Met koperdraad aansluiten op </a:t>
            </a:r>
            <a:r>
              <a:rPr lang="nl-NL" sz="1200" b="0" baseline="0" dirty="0" err="1" smtClean="0">
                <a:solidFill>
                  <a:srgbClr val="7030A0"/>
                </a:solidFill>
              </a:rPr>
              <a:t>Amperemeter</a:t>
            </a:r>
            <a:r>
              <a:rPr lang="nl-NL" sz="1200" b="0" baseline="0" dirty="0" smtClean="0">
                <a:solidFill>
                  <a:srgbClr val="7030A0"/>
                </a:solidFill>
              </a:rPr>
              <a:t> </a:t>
            </a:r>
            <a:r>
              <a:rPr lang="nl-NL" sz="1200" b="0" baseline="0" dirty="0" smtClean="0">
                <a:solidFill>
                  <a:srgbClr val="7030A0"/>
                </a:solidFill>
                <a:sym typeface="Wingdings" panose="05000000000000000000" pitchFamily="2" charset="2"/>
              </a:rPr>
              <a:t> zo maak je een ongedefinieerd thermokoppel.</a:t>
            </a:r>
          </a:p>
          <a:p>
            <a:pPr marL="0" marR="0" indent="0" algn="l" defTabSz="457200" rtl="0" eaLnBrk="0" fontAlgn="base" latinLnBrk="0" hangingPunct="0">
              <a:lnSpc>
                <a:spcPct val="100000"/>
              </a:lnSpc>
              <a:spcBef>
                <a:spcPct val="30000"/>
              </a:spcBef>
              <a:spcAft>
                <a:spcPct val="0"/>
              </a:spcAft>
              <a:buClrTx/>
              <a:buSzTx/>
              <a:buFontTx/>
              <a:buNone/>
              <a:tabLst/>
              <a:defRPr/>
            </a:pPr>
            <a:r>
              <a:rPr lang="nl-NL" sz="1200" b="0" baseline="0" dirty="0" smtClean="0">
                <a:solidFill>
                  <a:srgbClr val="7030A0"/>
                </a:solidFill>
                <a:sym typeface="Wingdings" panose="05000000000000000000" pitchFamily="2" charset="2"/>
              </a:rPr>
              <a:t>Nu: beide punten verbonden met zelfde materiaal, koude las is referentiepunt, hete las is de </a:t>
            </a:r>
            <a:r>
              <a:rPr lang="nl-NL" sz="1200" b="0" baseline="0" dirty="0" err="1" smtClean="0">
                <a:solidFill>
                  <a:srgbClr val="7030A0"/>
                </a:solidFill>
                <a:sym typeface="Wingdings" panose="05000000000000000000" pitchFamily="2" charset="2"/>
              </a:rPr>
              <a:t>meetprobe</a:t>
            </a:r>
            <a:r>
              <a:rPr lang="nl-NL" sz="1200" b="0" baseline="0" dirty="0" smtClean="0">
                <a:solidFill>
                  <a:srgbClr val="7030A0"/>
                </a:solidFill>
                <a:sym typeface="Wingdings" panose="05000000000000000000" pitchFamily="2" charset="2"/>
              </a:rPr>
              <a:t>.</a:t>
            </a:r>
          </a:p>
          <a:p>
            <a:pPr marL="0" marR="0" indent="0" algn="l" defTabSz="457200" rtl="0" eaLnBrk="0" fontAlgn="base" latinLnBrk="0" hangingPunct="0">
              <a:lnSpc>
                <a:spcPct val="100000"/>
              </a:lnSpc>
              <a:spcBef>
                <a:spcPct val="30000"/>
              </a:spcBef>
              <a:spcAft>
                <a:spcPct val="0"/>
              </a:spcAft>
              <a:buClrTx/>
              <a:buSzTx/>
              <a:buFontTx/>
              <a:buNone/>
              <a:tabLst/>
              <a:defRPr/>
            </a:pPr>
            <a:endParaRPr lang="nl-NL" sz="1200" b="0" baseline="0" dirty="0" smtClean="0">
              <a:solidFill>
                <a:srgbClr val="7030A0"/>
              </a:solidFill>
            </a:endParaRPr>
          </a:p>
          <a:p>
            <a:pPr marL="0" marR="0" indent="0" algn="l" defTabSz="457200" rtl="0" eaLnBrk="0" fontAlgn="base" latinLnBrk="0" hangingPunct="0">
              <a:lnSpc>
                <a:spcPct val="100000"/>
              </a:lnSpc>
              <a:spcBef>
                <a:spcPct val="30000"/>
              </a:spcBef>
              <a:spcAft>
                <a:spcPct val="0"/>
              </a:spcAft>
              <a:buClrTx/>
              <a:buSzTx/>
              <a:buFontTx/>
              <a:buNone/>
              <a:tabLst/>
              <a:defRPr/>
            </a:pPr>
            <a:r>
              <a:rPr lang="nl-NL" sz="1200" b="0" baseline="0" dirty="0" smtClean="0">
                <a:solidFill>
                  <a:srgbClr val="7030A0"/>
                </a:solidFill>
              </a:rPr>
              <a:t>(In datalogger: koude las aangesloten op massieve blok, hiervan de temperatuur met </a:t>
            </a:r>
            <a:r>
              <a:rPr lang="nl-NL" sz="1200" b="0" baseline="0" dirty="0" err="1" smtClean="0">
                <a:solidFill>
                  <a:srgbClr val="7030A0"/>
                </a:solidFill>
              </a:rPr>
              <a:t>thermoresistor</a:t>
            </a:r>
            <a:r>
              <a:rPr lang="nl-NL" sz="1200" b="0" baseline="0" dirty="0" smtClean="0">
                <a:solidFill>
                  <a:srgbClr val="7030A0"/>
                </a:solidFill>
              </a:rPr>
              <a:t> bepalen.)</a:t>
            </a:r>
            <a:endParaRPr lang="nl-NL" sz="1200" b="0" dirty="0" smtClean="0">
              <a:solidFill>
                <a:srgbClr val="7030A0"/>
              </a:solidFill>
            </a:endParaRPr>
          </a:p>
          <a:p>
            <a:r>
              <a:rPr lang="en-US" sz="1200" kern="1200" dirty="0" smtClean="0">
                <a:solidFill>
                  <a:schemeClr val="tx1"/>
                </a:solidFill>
                <a:latin typeface="Calibri" pitchFamily="-1" charset="0"/>
                <a:ea typeface="ＭＳ Ｐゴシック" pitchFamily="-1" charset="-128"/>
                <a:cs typeface="ＭＳ Ｐゴシック" pitchFamily="-1" charset="-128"/>
              </a:rPr>
              <a:t>a K type of thermocouple where the two metals are </a:t>
            </a:r>
          </a:p>
          <a:p>
            <a:r>
              <a:rPr lang="en-US" sz="1200" kern="1200" dirty="0" err="1" smtClean="0">
                <a:solidFill>
                  <a:schemeClr val="tx1"/>
                </a:solidFill>
                <a:latin typeface="Calibri" pitchFamily="-1" charset="0"/>
                <a:ea typeface="ＭＳ Ｐゴシック" pitchFamily="-1" charset="-128"/>
                <a:cs typeface="ＭＳ Ｐゴシック" pitchFamily="-1" charset="-128"/>
              </a:rPr>
              <a:t>Chromega</a:t>
            </a:r>
            <a:r>
              <a:rPr lang="en-US" sz="1200" kern="1200" dirty="0" smtClean="0">
                <a:solidFill>
                  <a:schemeClr val="tx1"/>
                </a:solidFill>
                <a:latin typeface="Calibri" pitchFamily="-1" charset="0"/>
                <a:ea typeface="ＭＳ Ｐゴシック" pitchFamily="-1" charset="-128"/>
                <a:cs typeface="ＭＳ Ｐゴシック" pitchFamily="-1" charset="-128"/>
              </a:rPr>
              <a:t> (yellow) and </a:t>
            </a:r>
            <a:r>
              <a:rPr lang="en-US" sz="1200" kern="1200" dirty="0" err="1" smtClean="0">
                <a:solidFill>
                  <a:schemeClr val="tx1"/>
                </a:solidFill>
                <a:latin typeface="Calibri" pitchFamily="-1" charset="0"/>
                <a:ea typeface="ＭＳ Ｐゴシック" pitchFamily="-1" charset="-128"/>
                <a:cs typeface="ＭＳ Ｐゴシック" pitchFamily="-1" charset="-128"/>
              </a:rPr>
              <a:t>Alomega</a:t>
            </a:r>
            <a:r>
              <a:rPr lang="en-US" sz="1200" kern="1200" dirty="0" smtClean="0">
                <a:solidFill>
                  <a:schemeClr val="tx1"/>
                </a:solidFill>
                <a:latin typeface="Calibri" pitchFamily="-1" charset="0"/>
                <a:ea typeface="ＭＳ Ｐゴシック" pitchFamily="-1" charset="-128"/>
                <a:cs typeface="ＭＳ Ｐゴシック" pitchFamily="-1" charset="-128"/>
              </a:rPr>
              <a:t> (red), for these two metals the </a:t>
            </a:r>
            <a:r>
              <a:rPr lang="en-US" sz="1200" kern="1200" dirty="0" err="1" smtClean="0">
                <a:solidFill>
                  <a:schemeClr val="tx1"/>
                </a:solidFill>
                <a:latin typeface="Calibri" pitchFamily="-1" charset="0"/>
                <a:ea typeface="ＭＳ Ｐゴシック" pitchFamily="-1" charset="-128"/>
                <a:cs typeface="ＭＳ Ｐゴシック" pitchFamily="-1" charset="-128"/>
              </a:rPr>
              <a:t>Seebeck</a:t>
            </a:r>
            <a:r>
              <a:rPr lang="en-US" sz="1200" kern="1200" dirty="0" smtClean="0">
                <a:solidFill>
                  <a:schemeClr val="tx1"/>
                </a:solidFill>
                <a:latin typeface="Calibri" pitchFamily="-1" charset="0"/>
                <a:ea typeface="ＭＳ Ｐゴシック" pitchFamily="-1" charset="-128"/>
                <a:cs typeface="ＭＳ Ｐゴシック" pitchFamily="-1" charset="-128"/>
              </a:rPr>
              <a:t> coefficient is </a:t>
            </a:r>
          </a:p>
          <a:p>
            <a:r>
              <a:rPr lang="en-US" sz="1200" kern="1200" dirty="0" smtClean="0">
                <a:solidFill>
                  <a:schemeClr val="tx1"/>
                </a:solidFill>
                <a:latin typeface="Calibri" pitchFamily="-1" charset="0"/>
                <a:ea typeface="ＭＳ Ｐゴシック" pitchFamily="-1" charset="-128"/>
                <a:cs typeface="ＭＳ Ｐゴシック" pitchFamily="-1" charset="-128"/>
              </a:rPr>
              <a:t>about 51uV/°C. </a:t>
            </a:r>
          </a:p>
          <a:p>
            <a:pPr marL="0" marR="0" indent="0" algn="l" defTabSz="457200" rtl="0" eaLnBrk="0" fontAlgn="base" latinLnBrk="0" hangingPunct="0">
              <a:lnSpc>
                <a:spcPct val="100000"/>
              </a:lnSpc>
              <a:spcBef>
                <a:spcPct val="30000"/>
              </a:spcBef>
              <a:spcAft>
                <a:spcPct val="0"/>
              </a:spcAft>
              <a:buClrTx/>
              <a:buSzTx/>
              <a:buFontTx/>
              <a:buNone/>
              <a:tabLst/>
              <a:defRPr/>
            </a:pPr>
            <a:endParaRPr lang="nl-NL" sz="1200" dirty="0" smtClean="0">
              <a:solidFill>
                <a:srgbClr val="7030A0"/>
              </a:solidFill>
            </a:endParaRPr>
          </a:p>
          <a:p>
            <a:endParaRPr lang="en-US" dirty="0"/>
          </a:p>
        </p:txBody>
      </p:sp>
      <p:sp>
        <p:nvSpPr>
          <p:cNvPr id="4" name="Slide Number Placeholder 3"/>
          <p:cNvSpPr>
            <a:spLocks noGrp="1"/>
          </p:cNvSpPr>
          <p:nvPr>
            <p:ph type="sldNum" sz="quarter" idx="10"/>
          </p:nvPr>
        </p:nvSpPr>
        <p:spPr/>
        <p:txBody>
          <a:bodyPr/>
          <a:lstStyle/>
          <a:p>
            <a:fld id="{48A5F122-85B6-4B10-858E-494F47006E3E}" type="slidenum">
              <a:rPr lang="nl-NL" smtClean="0"/>
              <a:pPr/>
              <a:t>48</a:t>
            </a:fld>
            <a:endParaRPr lang="nl-NL"/>
          </a:p>
        </p:txBody>
      </p:sp>
    </p:spTree>
    <p:extLst>
      <p:ext uri="{BB962C8B-B14F-4D97-AF65-F5344CB8AC3E}">
        <p14:creationId xmlns:p14="http://schemas.microsoft.com/office/powerpoint/2010/main" val="39274041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10"/>
          </p:nvPr>
        </p:nvSpPr>
        <p:spPr/>
        <p:txBody>
          <a:bodyPr/>
          <a:lstStyle/>
          <a:p>
            <a:fld id="{48A5F122-85B6-4B10-858E-494F47006E3E}" type="slidenum">
              <a:rPr lang="nl-NL" smtClean="0"/>
              <a:pPr/>
              <a:t>6</a:t>
            </a:fld>
            <a:endParaRPr lang="nl-NL"/>
          </a:p>
        </p:txBody>
      </p:sp>
    </p:spTree>
    <p:extLst>
      <p:ext uri="{BB962C8B-B14F-4D97-AF65-F5344CB8AC3E}">
        <p14:creationId xmlns:p14="http://schemas.microsoft.com/office/powerpoint/2010/main" val="26479595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5000" lnSpcReduction="20000"/>
          </a:bodyPr>
          <a:lstStyle/>
          <a:p>
            <a:r>
              <a:rPr lang="en-US" dirty="0" smtClean="0"/>
              <a:t>0,1 part per billion </a:t>
            </a:r>
            <a:r>
              <a:rPr lang="en-US" dirty="0" err="1" smtClean="0"/>
              <a:t>zuiverheid</a:t>
            </a:r>
            <a:r>
              <a:rPr lang="en-US" dirty="0" smtClean="0"/>
              <a:t>:</a:t>
            </a:r>
            <a:r>
              <a:rPr lang="en-US" baseline="0" dirty="0" smtClean="0"/>
              <a:t> </a:t>
            </a:r>
            <a:r>
              <a:rPr lang="en-US" baseline="0" dirty="0" err="1" smtClean="0"/>
              <a:t>één</a:t>
            </a:r>
            <a:r>
              <a:rPr lang="en-US" baseline="0" dirty="0" smtClean="0"/>
              <a:t> op de 10miljard </a:t>
            </a:r>
            <a:r>
              <a:rPr lang="en-US" baseline="0" dirty="0" err="1" smtClean="0"/>
              <a:t>atomen</a:t>
            </a:r>
            <a:r>
              <a:rPr lang="en-US" baseline="0" dirty="0" smtClean="0"/>
              <a:t> is </a:t>
            </a:r>
            <a:r>
              <a:rPr lang="en-US" baseline="0" dirty="0" err="1" smtClean="0"/>
              <a:t>geen</a:t>
            </a:r>
            <a:r>
              <a:rPr lang="en-US" baseline="0" dirty="0" smtClean="0"/>
              <a:t> </a:t>
            </a:r>
            <a:r>
              <a:rPr lang="en-US" baseline="0" dirty="0" err="1" smtClean="0"/>
              <a:t>silicium</a:t>
            </a:r>
            <a:r>
              <a:rPr lang="en-US" baseline="0" dirty="0" smtClean="0"/>
              <a:t> (</a:t>
            </a:r>
            <a:r>
              <a:rPr lang="en-US" dirty="0" err="1" smtClean="0"/>
              <a:t>onzuiverheid</a:t>
            </a:r>
            <a:r>
              <a:rPr lang="en-US" dirty="0" smtClean="0"/>
              <a:t>).  </a:t>
            </a:r>
            <a:r>
              <a:rPr lang="it-IT" dirty="0" err="1" smtClean="0">
                <a:effectLst/>
              </a:rPr>
              <a:t>Polycrystalline</a:t>
            </a:r>
            <a:r>
              <a:rPr lang="it-IT" dirty="0" smtClean="0">
                <a:effectLst/>
              </a:rPr>
              <a:t> solar grade </a:t>
            </a:r>
            <a:r>
              <a:rPr lang="it-IT" dirty="0" err="1" smtClean="0">
                <a:effectLst/>
              </a:rPr>
              <a:t>silicon</a:t>
            </a:r>
            <a:r>
              <a:rPr lang="it-IT" dirty="0" smtClean="0">
                <a:effectLst/>
              </a:rPr>
              <a:t> (</a:t>
            </a:r>
            <a:r>
              <a:rPr lang="it-IT" dirty="0" err="1" smtClean="0">
                <a:effectLst/>
              </a:rPr>
              <a:t>SoG</a:t>
            </a:r>
            <a:r>
              <a:rPr lang="it-IT" dirty="0" smtClean="0">
                <a:effectLst/>
              </a:rPr>
              <a:t>-Si) </a:t>
            </a:r>
            <a:r>
              <a:rPr lang="it-IT" dirty="0" err="1" smtClean="0">
                <a:effectLst/>
              </a:rPr>
              <a:t>is</a:t>
            </a:r>
            <a:r>
              <a:rPr lang="it-IT" dirty="0" smtClean="0">
                <a:effectLst/>
              </a:rPr>
              <a:t> </a:t>
            </a:r>
            <a:r>
              <a:rPr lang="it-IT" dirty="0" err="1" smtClean="0">
                <a:effectLst/>
              </a:rPr>
              <a:t>generally</a:t>
            </a:r>
            <a:r>
              <a:rPr lang="it-IT" dirty="0" smtClean="0">
                <a:effectLst/>
              </a:rPr>
              <a:t> </a:t>
            </a:r>
            <a:r>
              <a:rPr lang="it-IT" dirty="0" err="1" smtClean="0">
                <a:effectLst/>
              </a:rPr>
              <a:t>less</a:t>
            </a:r>
            <a:r>
              <a:rPr lang="it-IT" dirty="0" smtClean="0">
                <a:effectLst/>
              </a:rPr>
              <a:t> pure</a:t>
            </a:r>
            <a:endParaRPr lang="en-US" baseline="0" dirty="0" smtClean="0"/>
          </a:p>
          <a:p>
            <a:endParaRPr lang="en-US" dirty="0" smtClean="0"/>
          </a:p>
          <a:p>
            <a:r>
              <a:rPr lang="en-US" dirty="0" smtClean="0">
                <a:effectLst/>
              </a:rPr>
              <a:t>Silicon, like carbon and germanium, crystallizes in a </a:t>
            </a:r>
            <a:r>
              <a:rPr lang="en-US" dirty="0" smtClean="0">
                <a:effectLst/>
                <a:hlinkClick r:id="rId3" tooltip="Diamond cubic"/>
              </a:rPr>
              <a:t>diamond cubic</a:t>
            </a:r>
            <a:r>
              <a:rPr lang="en-US" dirty="0" smtClean="0">
                <a:effectLst/>
              </a:rPr>
              <a:t> </a:t>
            </a:r>
            <a:r>
              <a:rPr lang="en-US" dirty="0" smtClean="0">
                <a:effectLst/>
                <a:hlinkClick r:id="rId4" tooltip="Crystal structure"/>
              </a:rPr>
              <a:t>crystal structure</a:t>
            </a:r>
            <a:r>
              <a:rPr lang="en-US" dirty="0" smtClean="0">
                <a:effectLst/>
              </a:rPr>
              <a:t> with a lattice spacing of 0.5430710 nm (5.430710 </a:t>
            </a:r>
            <a:r>
              <a:rPr lang="en-US" dirty="0" smtClean="0">
                <a:effectLst/>
                <a:hlinkClick r:id="rId5" tooltip="Ångström"/>
              </a:rPr>
              <a:t>Å</a:t>
            </a:r>
            <a:r>
              <a:rPr lang="en-US" dirty="0" smtClean="0">
                <a:effectLst/>
              </a:rPr>
              <a:t>).</a:t>
            </a:r>
            <a:r>
              <a:rPr lang="en-US" b="0" i="0" baseline="30000" dirty="0" smtClean="0">
                <a:effectLst/>
                <a:hlinkClick r:id="rId6"/>
              </a:rPr>
              <a:t>[12]</a:t>
            </a:r>
            <a:endParaRPr lang="en-US" dirty="0" smtClean="0"/>
          </a:p>
          <a:p>
            <a:r>
              <a:rPr lang="en-US" dirty="0" smtClean="0"/>
              <a:t>https://en.wikipedia.org/wiki/Diamond_cubic#/media/File:Visualisation_diamond_cubic.svg    (https://en.wikipedia.org/wiki/Diamond_cubic)</a:t>
            </a:r>
          </a:p>
          <a:p>
            <a:endParaRPr lang="en-US" dirty="0" smtClean="0"/>
          </a:p>
          <a:p>
            <a:r>
              <a:rPr lang="en-US" dirty="0" err="1" smtClean="0"/>
              <a:t>Kunsmatige</a:t>
            </a:r>
            <a:r>
              <a:rPr lang="en-US" baseline="0" dirty="0" smtClean="0"/>
              <a:t> </a:t>
            </a:r>
            <a:r>
              <a:rPr lang="en-US" baseline="0" dirty="0" err="1" smtClean="0"/>
              <a:t>diamantstructuur</a:t>
            </a:r>
            <a:r>
              <a:rPr lang="en-US" baseline="0" dirty="0" smtClean="0"/>
              <a:t> </a:t>
            </a:r>
            <a:r>
              <a:rPr lang="en-US" baseline="0" dirty="0" err="1" smtClean="0"/>
              <a:t>ge-etst</a:t>
            </a:r>
            <a:r>
              <a:rPr lang="en-US" baseline="0" dirty="0" smtClean="0"/>
              <a:t> in </a:t>
            </a:r>
            <a:r>
              <a:rPr lang="en-US" baseline="0" dirty="0" err="1" smtClean="0"/>
              <a:t>silicium</a:t>
            </a:r>
            <a:r>
              <a:rPr lang="en-US" baseline="0" dirty="0" smtClean="0"/>
              <a:t> (</a:t>
            </a:r>
            <a:r>
              <a:rPr lang="en-US" baseline="0" dirty="0" err="1" smtClean="0"/>
              <a:t>fotonisch</a:t>
            </a:r>
            <a:r>
              <a:rPr lang="en-US" baseline="0" dirty="0" smtClean="0"/>
              <a:t> </a:t>
            </a:r>
            <a:r>
              <a:rPr lang="en-US" baseline="0" dirty="0" err="1" smtClean="0"/>
              <a:t>kristal</a:t>
            </a:r>
            <a:r>
              <a:rPr lang="en-US" baseline="0" dirty="0" smtClean="0"/>
              <a:t>): http://www.stw.nl/nl/content/kunstmatige-diamantstructuur-kristallijn-silicium-blijkt-halfgeleider-voor-licht</a:t>
            </a:r>
          </a:p>
          <a:p>
            <a:endParaRPr lang="en-US" baseline="0" dirty="0" smtClean="0"/>
          </a:p>
          <a:p>
            <a:r>
              <a:rPr lang="en-US" i="1" dirty="0" err="1" smtClean="0"/>
              <a:t>Kwarts</a:t>
            </a:r>
            <a:r>
              <a:rPr lang="en-US" dirty="0" smtClean="0"/>
              <a:t> </a:t>
            </a:r>
            <a:r>
              <a:rPr lang="en-US" dirty="0" err="1" smtClean="0"/>
              <a:t>heeft</a:t>
            </a:r>
            <a:r>
              <a:rPr lang="en-US" dirty="0" smtClean="0"/>
              <a:t> twee </a:t>
            </a:r>
            <a:r>
              <a:rPr lang="en-US" dirty="0" err="1" smtClean="0"/>
              <a:t>modificaties</a:t>
            </a:r>
            <a:r>
              <a:rPr lang="en-US" dirty="0" smtClean="0"/>
              <a:t>: α-</a:t>
            </a:r>
            <a:r>
              <a:rPr lang="en-US" i="1" dirty="0" err="1" smtClean="0"/>
              <a:t>kwarts</a:t>
            </a:r>
            <a:r>
              <a:rPr lang="en-US" dirty="0" smtClean="0"/>
              <a:t> is </a:t>
            </a:r>
            <a:r>
              <a:rPr lang="en-US" dirty="0" err="1" smtClean="0"/>
              <a:t>trigonaal</a:t>
            </a:r>
            <a:r>
              <a:rPr lang="en-US" dirty="0" smtClean="0"/>
              <a:t>, β-</a:t>
            </a:r>
            <a:r>
              <a:rPr lang="en-US" i="1" dirty="0" err="1" smtClean="0"/>
              <a:t>kwarts</a:t>
            </a:r>
            <a:r>
              <a:rPr lang="en-US" dirty="0" smtClean="0"/>
              <a:t> (</a:t>
            </a:r>
            <a:r>
              <a:rPr lang="en-US" dirty="0" err="1" smtClean="0"/>
              <a:t>een</a:t>
            </a:r>
            <a:r>
              <a:rPr lang="en-US" dirty="0" smtClean="0"/>
              <a:t> </a:t>
            </a:r>
            <a:r>
              <a:rPr lang="en-US" dirty="0" err="1" smtClean="0"/>
              <a:t>hogere-temperatuurvorm</a:t>
            </a:r>
            <a:r>
              <a:rPr lang="en-US" dirty="0" smtClean="0"/>
              <a:t>) is </a:t>
            </a:r>
            <a:r>
              <a:rPr lang="en-US" i="1" dirty="0" err="1" smtClean="0"/>
              <a:t>hexagonaal</a:t>
            </a:r>
            <a:r>
              <a:rPr lang="en-US" dirty="0" smtClean="0"/>
              <a:t>. </a:t>
            </a:r>
          </a:p>
          <a:p>
            <a:endParaRPr lang="en-US" dirty="0" smtClean="0"/>
          </a:p>
          <a:p>
            <a:r>
              <a:rPr lang="nl-NL" dirty="0" err="1" smtClean="0"/>
              <a:t>Wafers</a:t>
            </a:r>
            <a:r>
              <a:rPr lang="nl-NL" dirty="0" smtClean="0"/>
              <a:t> worden in meerdere groottes gemaakt, van 1 inch (25,4 mm) tot 11,8 inch (300 mm) en met diktes in de orde van 0,5 mm. Normaliter worden </a:t>
            </a:r>
            <a:r>
              <a:rPr lang="nl-NL" dirty="0" err="1" smtClean="0"/>
              <a:t>wafers</a:t>
            </a:r>
            <a:r>
              <a:rPr lang="nl-NL" dirty="0" smtClean="0"/>
              <a:t> met een </a:t>
            </a:r>
            <a:r>
              <a:rPr lang="nl-NL" dirty="0" smtClean="0">
                <a:hlinkClick r:id="rId7" tooltip="Diamant"/>
              </a:rPr>
              <a:t>diamant</a:t>
            </a:r>
            <a:r>
              <a:rPr lang="nl-NL" dirty="0" smtClean="0">
                <a:hlinkClick r:id="rId8" tooltip="Zaag"/>
              </a:rPr>
              <a:t>zaag</a:t>
            </a:r>
            <a:r>
              <a:rPr lang="nl-NL" dirty="0" smtClean="0"/>
              <a:t> of </a:t>
            </a:r>
            <a:r>
              <a:rPr lang="nl-NL" dirty="0" smtClean="0">
                <a:hlinkClick r:id="rId9" tooltip="Diamantdraad (de pagina bestaat niet)"/>
              </a:rPr>
              <a:t>diamantdraad</a:t>
            </a:r>
            <a:r>
              <a:rPr lang="nl-NL" dirty="0" smtClean="0"/>
              <a:t> van een halfgeleider </a:t>
            </a:r>
            <a:r>
              <a:rPr lang="nl-NL" dirty="0" err="1" smtClean="0">
                <a:hlinkClick r:id="rId10" tooltip="Boule (kristal)"/>
              </a:rPr>
              <a:t>boule</a:t>
            </a:r>
            <a:r>
              <a:rPr lang="nl-NL" dirty="0" smtClean="0"/>
              <a:t> gesneden en daarna aan een of beide kanten </a:t>
            </a:r>
            <a:r>
              <a:rPr lang="nl-NL" dirty="0" smtClean="0">
                <a:hlinkClick r:id="rId11" tooltip="Polijsten (bewerking)"/>
              </a:rPr>
              <a:t>gepolijst</a:t>
            </a:r>
            <a:r>
              <a:rPr lang="nl-NL" dirty="0" smtClean="0"/>
              <a:t>.</a:t>
            </a:r>
          </a:p>
          <a:p>
            <a:endParaRPr lang="nl-NL" dirty="0" smtClean="0"/>
          </a:p>
          <a:p>
            <a:pPr rtl="0"/>
            <a:r>
              <a:rPr lang="nl-NL" b="1" dirty="0" smtClean="0"/>
              <a:t>Zonesmelten</a:t>
            </a:r>
            <a:r>
              <a:rPr lang="nl-NL" dirty="0" smtClean="0"/>
              <a:t> is een techniek om grote en zuivere </a:t>
            </a:r>
            <a:r>
              <a:rPr lang="nl-NL" dirty="0" err="1" smtClean="0">
                <a:hlinkClick r:id="rId12" tooltip="Eenkristal"/>
              </a:rPr>
              <a:t>eenkristallen</a:t>
            </a:r>
            <a:r>
              <a:rPr lang="nl-NL" dirty="0" smtClean="0"/>
              <a:t> van </a:t>
            </a:r>
            <a:r>
              <a:rPr lang="nl-NL" dirty="0" smtClean="0">
                <a:hlinkClick r:id="rId13" tooltip="Halfgeleider (elektronica)"/>
              </a:rPr>
              <a:t>halfgeleidermaterialen</a:t>
            </a:r>
            <a:r>
              <a:rPr lang="nl-NL" dirty="0" smtClean="0"/>
              <a:t>, zoals </a:t>
            </a:r>
            <a:r>
              <a:rPr lang="nl-NL" dirty="0" smtClean="0">
                <a:hlinkClick r:id="rId14" tooltip="Silicium"/>
              </a:rPr>
              <a:t>silicium</a:t>
            </a:r>
            <a:r>
              <a:rPr lang="nl-NL" dirty="0" smtClean="0"/>
              <a:t> en </a:t>
            </a:r>
            <a:r>
              <a:rPr lang="nl-NL" dirty="0" smtClean="0">
                <a:hlinkClick r:id="rId15" tooltip="Germanium"/>
              </a:rPr>
              <a:t>germanium</a:t>
            </a:r>
            <a:r>
              <a:rPr lang="nl-NL" dirty="0" smtClean="0"/>
              <a:t>, te maken.</a:t>
            </a:r>
          </a:p>
          <a:p>
            <a:pPr rtl="0"/>
            <a:r>
              <a:rPr lang="nl-NL" dirty="0" smtClean="0"/>
              <a:t>Een cilindrische staaf van het te verwerken materiaal wordt langzaam door een inductiespoel gevoerd, waarbij het gedeelte binnen de spoel partieel opsmelt. Dit wordt in een inerte omgeving (</a:t>
            </a:r>
            <a:r>
              <a:rPr lang="nl-NL" dirty="0" smtClean="0">
                <a:hlinkClick r:id="rId16" tooltip="Argon"/>
              </a:rPr>
              <a:t>argon</a:t>
            </a:r>
            <a:r>
              <a:rPr lang="nl-NL" dirty="0" smtClean="0"/>
              <a:t> bij lage druk) uitgevoerd. Ook kunnen in de gasfase </a:t>
            </a:r>
            <a:r>
              <a:rPr lang="nl-NL" dirty="0" smtClean="0">
                <a:hlinkClick r:id="rId17" tooltip="Doteren"/>
              </a:rPr>
              <a:t>doteringsstoffen</a:t>
            </a:r>
            <a:r>
              <a:rPr lang="nl-NL" dirty="0" smtClean="0"/>
              <a:t> aangebracht worden om het materiaaltype (n- of p-type) en de </a:t>
            </a:r>
            <a:r>
              <a:rPr lang="nl-NL" dirty="0" smtClean="0">
                <a:hlinkClick r:id="rId18" tooltip="Elektrische geleidbaarheid"/>
              </a:rPr>
              <a:t>geleidbaarheid</a:t>
            </a:r>
            <a:r>
              <a:rPr lang="nl-NL" dirty="0" smtClean="0"/>
              <a:t> te bepalen.</a:t>
            </a:r>
          </a:p>
          <a:p>
            <a:pPr rtl="0"/>
            <a:r>
              <a:rPr lang="nl-NL" dirty="0" smtClean="0"/>
              <a:t>Aan de kant, waar de smelt de spoel verlaat, zal het materiaal volgens het al bestaande </a:t>
            </a:r>
            <a:r>
              <a:rPr lang="nl-NL" dirty="0" smtClean="0">
                <a:hlinkClick r:id="rId19" tooltip="Kristalstructuur"/>
              </a:rPr>
              <a:t>kristalrooster</a:t>
            </a:r>
            <a:r>
              <a:rPr lang="nl-NL" dirty="0" smtClean="0"/>
              <a:t> weer aangroeien. Hiervoor wordt aan het begin van de staaf vaak een </a:t>
            </a:r>
            <a:r>
              <a:rPr lang="nl-NL" dirty="0" err="1" smtClean="0">
                <a:hlinkClick r:id="rId20" tooltip="Entkristal"/>
              </a:rPr>
              <a:t>entkristal</a:t>
            </a:r>
            <a:r>
              <a:rPr lang="nl-NL" dirty="0" smtClean="0"/>
              <a:t> aangebracht. Dit bepaalt de uiteindelijke kristaloriëntatie. Omdat de verontreinigingen de neiging hebben in het vloeibare gedeelte te blijven zal de concentratie van verontreinigingen naar achteren geduwd worden. Na een aantal herhalingen kan het verontreinigde gedeelte afgezaagd worden en blijft een zuiver kristal over.</a:t>
            </a:r>
          </a:p>
          <a:p>
            <a:endParaRPr lang="en-US" dirty="0" smtClean="0"/>
          </a:p>
          <a:p>
            <a:r>
              <a:rPr lang="nl-NL" dirty="0" smtClean="0"/>
              <a:t>Correcte oriëntatie van de </a:t>
            </a:r>
            <a:r>
              <a:rPr lang="nl-NL" dirty="0" err="1" smtClean="0"/>
              <a:t>wafer</a:t>
            </a:r>
            <a:r>
              <a:rPr lang="nl-NL" dirty="0" smtClean="0"/>
              <a:t> is belangrijk omdat veel van de structurele en elektronische eigenschappen van het </a:t>
            </a:r>
            <a:r>
              <a:rPr lang="nl-NL" dirty="0" smtClean="0">
                <a:hlinkClick r:id="rId12" tooltip="Eenkristal"/>
              </a:rPr>
              <a:t>eenkristal</a:t>
            </a:r>
            <a:r>
              <a:rPr lang="nl-NL" dirty="0" smtClean="0"/>
              <a:t> in hoge mate </a:t>
            </a:r>
            <a:r>
              <a:rPr lang="nl-NL" dirty="0" smtClean="0">
                <a:hlinkClick r:id="rId21" tooltip="Anisotroop"/>
              </a:rPr>
              <a:t>anisotroop</a:t>
            </a:r>
            <a:r>
              <a:rPr lang="nl-NL" dirty="0" smtClean="0"/>
              <a:t> zijn. De </a:t>
            </a:r>
            <a:r>
              <a:rPr lang="nl-NL" dirty="0" err="1" smtClean="0"/>
              <a:t>wafer</a:t>
            </a:r>
            <a:r>
              <a:rPr lang="nl-NL" dirty="0" smtClean="0"/>
              <a:t> kan bijvoorbeeld meestal maar in een paar goed-gedefinieerde richtingen worden </a:t>
            </a:r>
            <a:r>
              <a:rPr lang="nl-NL" dirty="0" smtClean="0">
                <a:hlinkClick r:id="rId22" tooltip="Splijting (kristal)"/>
              </a:rPr>
              <a:t>gespleten</a:t>
            </a:r>
            <a:r>
              <a:rPr lang="nl-NL" dirty="0" smtClean="0"/>
              <a:t>. De </a:t>
            </a:r>
            <a:r>
              <a:rPr lang="nl-NL" dirty="0" err="1" smtClean="0"/>
              <a:t>wafer</a:t>
            </a:r>
            <a:r>
              <a:rPr lang="nl-NL" dirty="0" smtClean="0"/>
              <a:t> langs splijtvlakken positioneren zorgt ervoor dat die gemakkelijk in individuele chips ("</a:t>
            </a:r>
            <a:r>
              <a:rPr lang="nl-NL" dirty="0" err="1" smtClean="0">
                <a:hlinkClick r:id="rId23" tooltip="Die (geïntegreerd circuit) (de pagina bestaat niet)"/>
              </a:rPr>
              <a:t>die</a:t>
            </a:r>
            <a:r>
              <a:rPr lang="nl-NL" dirty="0" err="1" smtClean="0"/>
              <a:t>'s</a:t>
            </a:r>
            <a:r>
              <a:rPr lang="nl-NL" dirty="0" smtClean="0"/>
              <a:t>"; Engels "</a:t>
            </a:r>
            <a:r>
              <a:rPr lang="nl-NL" dirty="0" err="1" smtClean="0"/>
              <a:t>dice</a:t>
            </a:r>
            <a:r>
              <a:rPr lang="nl-NL" dirty="0" smtClean="0"/>
              <a:t>") gesneden kan worden. (</a:t>
            </a:r>
            <a:r>
              <a:rPr lang="nl-NL" dirty="0" err="1" smtClean="0"/>
              <a:t>cleaving</a:t>
            </a:r>
            <a:r>
              <a:rPr lang="nl-NL" dirty="0" smtClean="0"/>
              <a:t>)</a:t>
            </a:r>
          </a:p>
          <a:p>
            <a:endParaRPr lang="en-US" dirty="0" smtClean="0"/>
          </a:p>
          <a:p>
            <a:r>
              <a:rPr lang="en-US" dirty="0" smtClean="0"/>
              <a:t>Single crystal ingots are called boules. </a:t>
            </a:r>
            <a:r>
              <a:rPr lang="en-US" dirty="0" err="1" smtClean="0"/>
              <a:t>Een</a:t>
            </a:r>
            <a:r>
              <a:rPr lang="en-US" dirty="0" smtClean="0"/>
              <a:t> </a:t>
            </a:r>
            <a:r>
              <a:rPr lang="nl-NL" b="1" dirty="0" err="1" smtClean="0"/>
              <a:t>lingot</a:t>
            </a:r>
            <a:r>
              <a:rPr lang="nl-NL" dirty="0" smtClean="0"/>
              <a:t>, </a:t>
            </a:r>
            <a:r>
              <a:rPr lang="nl-NL" b="1" dirty="0" err="1" smtClean="0"/>
              <a:t>ingot</a:t>
            </a:r>
            <a:r>
              <a:rPr lang="nl-NL" dirty="0" smtClean="0"/>
              <a:t> of </a:t>
            </a:r>
            <a:r>
              <a:rPr lang="nl-NL" b="1" dirty="0" smtClean="0"/>
              <a:t>gieteling</a:t>
            </a:r>
            <a:r>
              <a:rPr lang="nl-NL" dirty="0" smtClean="0"/>
              <a:t> is een </a:t>
            </a:r>
            <a:r>
              <a:rPr lang="nl-NL" dirty="0" smtClean="0">
                <a:hlinkClick r:id="rId24" tooltip="Halffabricaat"/>
              </a:rPr>
              <a:t>halffabricaat</a:t>
            </a:r>
            <a:r>
              <a:rPr lang="nl-NL" dirty="0" smtClean="0"/>
              <a:t>, een standaardhoeveelheid metaal, gegoten in een standaardvorm zoals een staaf of een blok, om verder verwerkt te worden.</a:t>
            </a:r>
          </a:p>
          <a:p>
            <a:endParaRPr lang="nl-NL" dirty="0" smtClean="0"/>
          </a:p>
          <a:p>
            <a:r>
              <a:rPr lang="en-US" dirty="0" smtClean="0"/>
              <a:t>http://www.weizmann.ac.il/chemphys/bouchbinder/ri.html</a:t>
            </a:r>
          </a:p>
          <a:p>
            <a:r>
              <a:rPr lang="en-US" dirty="0" smtClean="0"/>
              <a:t>Visualization of the composition of a computer simulated amorphous silicon in terms of solid-like (blue) and liquid-like (green) atomic environments, courtesy of M. </a:t>
            </a:r>
            <a:r>
              <a:rPr lang="en-US" dirty="0" err="1" smtClean="0"/>
              <a:t>Demkowicz</a:t>
            </a:r>
            <a:r>
              <a:rPr lang="en-US" dirty="0" smtClean="0"/>
              <a:t> (see also Phil. Mag. 86, 4153 (2006)). A theoretical analysis of the deformation of this simulated amorphous silicon is presented in Phys. Rev. E 75, 036107 (2007). </a:t>
            </a:r>
            <a:endParaRPr lang="en-US" dirty="0"/>
          </a:p>
        </p:txBody>
      </p:sp>
      <p:sp>
        <p:nvSpPr>
          <p:cNvPr id="4" name="Slide Number Placeholder 3"/>
          <p:cNvSpPr>
            <a:spLocks noGrp="1"/>
          </p:cNvSpPr>
          <p:nvPr>
            <p:ph type="sldNum" sz="quarter" idx="10"/>
          </p:nvPr>
        </p:nvSpPr>
        <p:spPr/>
        <p:txBody>
          <a:bodyPr/>
          <a:lstStyle/>
          <a:p>
            <a:fld id="{48A5F122-85B6-4B10-858E-494F47006E3E}" type="slidenum">
              <a:rPr lang="nl-NL" smtClean="0"/>
              <a:pPr/>
              <a:t>7</a:t>
            </a:fld>
            <a:endParaRPr lang="nl-NL"/>
          </a:p>
        </p:txBody>
      </p:sp>
    </p:spTree>
    <p:extLst>
      <p:ext uri="{BB962C8B-B14F-4D97-AF65-F5344CB8AC3E}">
        <p14:creationId xmlns:p14="http://schemas.microsoft.com/office/powerpoint/2010/main" val="6730956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0" fontAlgn="base" latinLnBrk="0" hangingPunct="0">
              <a:lnSpc>
                <a:spcPct val="100000"/>
              </a:lnSpc>
              <a:spcBef>
                <a:spcPct val="30000"/>
              </a:spcBef>
              <a:spcAft>
                <a:spcPct val="0"/>
              </a:spcAft>
              <a:buClrTx/>
              <a:buSzTx/>
              <a:buFontTx/>
              <a:buNone/>
              <a:tabLst/>
              <a:defRPr/>
            </a:pPr>
            <a:r>
              <a:rPr lang="en-US" b="1" dirty="0" err="1" smtClean="0"/>
              <a:t>Kleinste</a:t>
            </a:r>
            <a:r>
              <a:rPr lang="en-US" b="1" dirty="0" smtClean="0"/>
              <a:t> </a:t>
            </a:r>
            <a:r>
              <a:rPr lang="en-US" b="1" dirty="0" err="1" smtClean="0"/>
              <a:t>eenheidscel</a:t>
            </a:r>
            <a:r>
              <a:rPr lang="en-US" b="1" dirty="0" smtClean="0"/>
              <a:t> is steeds </a:t>
            </a:r>
            <a:r>
              <a:rPr lang="en-US" b="1" dirty="0" err="1" smtClean="0"/>
              <a:t>een</a:t>
            </a:r>
            <a:r>
              <a:rPr lang="en-US" b="1" dirty="0" smtClean="0"/>
              <a:t>: </a:t>
            </a:r>
            <a:r>
              <a:rPr lang="en-US" b="1" dirty="0" err="1" smtClean="0"/>
              <a:t>driehoek</a:t>
            </a:r>
            <a:r>
              <a:rPr lang="en-US" b="1" dirty="0" smtClean="0"/>
              <a:t>:</a:t>
            </a:r>
          </a:p>
          <a:p>
            <a:pPr marL="0" marR="0" indent="0" algn="l" defTabSz="457200" rtl="0" eaLnBrk="0" fontAlgn="base" latinLnBrk="0" hangingPunct="0">
              <a:lnSpc>
                <a:spcPct val="100000"/>
              </a:lnSpc>
              <a:spcBef>
                <a:spcPct val="30000"/>
              </a:spcBef>
              <a:spcAft>
                <a:spcPct val="0"/>
              </a:spcAft>
              <a:buClrTx/>
              <a:buSzTx/>
              <a:buFontTx/>
              <a:buNone/>
              <a:tabLst/>
              <a:defRPr/>
            </a:pPr>
            <a:r>
              <a:rPr lang="en-US" b="1" dirty="0" smtClean="0"/>
              <a:t>- </a:t>
            </a:r>
            <a:r>
              <a:rPr lang="en-US" b="1" dirty="0" err="1" smtClean="0"/>
              <a:t>ongelijkzijdig</a:t>
            </a:r>
            <a:r>
              <a:rPr lang="en-US" b="1" dirty="0" smtClean="0"/>
              <a:t>: parallelogram</a:t>
            </a:r>
          </a:p>
          <a:p>
            <a:pPr marL="0" marR="0" indent="0" algn="l" defTabSz="457200" rtl="0" eaLnBrk="0" fontAlgn="base" latinLnBrk="0" hangingPunct="0">
              <a:lnSpc>
                <a:spcPct val="100000"/>
              </a:lnSpc>
              <a:spcBef>
                <a:spcPct val="30000"/>
              </a:spcBef>
              <a:spcAft>
                <a:spcPct val="0"/>
              </a:spcAft>
              <a:buClrTx/>
              <a:buSzTx/>
              <a:buFontTx/>
              <a:buNone/>
              <a:tabLst/>
              <a:defRPr/>
            </a:pPr>
            <a:r>
              <a:rPr lang="en-US" b="1" dirty="0" smtClean="0"/>
              <a:t>- </a:t>
            </a:r>
            <a:r>
              <a:rPr lang="en-US" b="1" dirty="0" err="1" smtClean="0"/>
              <a:t>gelijkbenig</a:t>
            </a:r>
            <a:r>
              <a:rPr lang="en-US" b="1" dirty="0" smtClean="0"/>
              <a:t>: </a:t>
            </a:r>
            <a:r>
              <a:rPr lang="en-US" b="1" dirty="0" err="1" smtClean="0"/>
              <a:t>rhombisch</a:t>
            </a:r>
            <a:endParaRPr lang="en-US" b="1" dirty="0" smtClean="0"/>
          </a:p>
          <a:p>
            <a:pPr marL="0" marR="0" indent="0" algn="l" defTabSz="457200" rtl="0" eaLnBrk="0" fontAlgn="base" latinLnBrk="0" hangingPunct="0">
              <a:lnSpc>
                <a:spcPct val="100000"/>
              </a:lnSpc>
              <a:spcBef>
                <a:spcPct val="30000"/>
              </a:spcBef>
              <a:spcAft>
                <a:spcPct val="0"/>
              </a:spcAft>
              <a:buClrTx/>
              <a:buSzTx/>
              <a:buFontTx/>
              <a:buNone/>
              <a:tabLst/>
              <a:defRPr/>
            </a:pPr>
            <a:r>
              <a:rPr lang="en-US" b="1" dirty="0" smtClean="0"/>
              <a:t>- </a:t>
            </a:r>
            <a:r>
              <a:rPr lang="en-US" b="1" dirty="0" err="1" smtClean="0"/>
              <a:t>gelijkzijdig</a:t>
            </a:r>
            <a:r>
              <a:rPr lang="en-US" b="1" dirty="0" smtClean="0"/>
              <a:t>: </a:t>
            </a:r>
            <a:r>
              <a:rPr lang="en-US" b="1" dirty="0" err="1" smtClean="0"/>
              <a:t>hexagonaal</a:t>
            </a:r>
            <a:endParaRPr lang="en-US" b="1" dirty="0" smtClean="0"/>
          </a:p>
          <a:p>
            <a:pPr marL="0" marR="0" indent="0" algn="l" defTabSz="457200" rtl="0" eaLnBrk="0" fontAlgn="base" latinLnBrk="0" hangingPunct="0">
              <a:lnSpc>
                <a:spcPct val="100000"/>
              </a:lnSpc>
              <a:spcBef>
                <a:spcPct val="30000"/>
              </a:spcBef>
              <a:spcAft>
                <a:spcPct val="0"/>
              </a:spcAft>
              <a:buClrTx/>
              <a:buSzTx/>
              <a:buFontTx/>
              <a:buNone/>
              <a:tabLst/>
              <a:defRPr/>
            </a:pPr>
            <a:r>
              <a:rPr lang="en-US" b="1" dirty="0" smtClean="0"/>
              <a:t>- </a:t>
            </a:r>
            <a:r>
              <a:rPr lang="en-US" b="1" dirty="0" err="1" smtClean="0"/>
              <a:t>rechthoekig</a:t>
            </a:r>
            <a:r>
              <a:rPr lang="en-US" b="1" dirty="0" smtClean="0"/>
              <a:t> </a:t>
            </a:r>
          </a:p>
          <a:p>
            <a:pPr marL="0" marR="0" indent="0" algn="l" defTabSz="457200" rtl="0" eaLnBrk="0" fontAlgn="base" latinLnBrk="0" hangingPunct="0">
              <a:lnSpc>
                <a:spcPct val="100000"/>
              </a:lnSpc>
              <a:spcBef>
                <a:spcPct val="30000"/>
              </a:spcBef>
              <a:spcAft>
                <a:spcPct val="0"/>
              </a:spcAft>
              <a:buClrTx/>
              <a:buSzTx/>
              <a:buFontTx/>
              <a:buNone/>
              <a:tabLst/>
              <a:defRPr/>
            </a:pPr>
            <a:r>
              <a:rPr lang="en-US" b="1" dirty="0" smtClean="0"/>
              <a:t>- </a:t>
            </a:r>
            <a:r>
              <a:rPr lang="en-US" b="1" dirty="0" err="1" smtClean="0"/>
              <a:t>rechthoekig</a:t>
            </a:r>
            <a:r>
              <a:rPr lang="en-US" b="1" dirty="0" smtClean="0"/>
              <a:t> &amp; </a:t>
            </a:r>
            <a:r>
              <a:rPr lang="en-US" b="1" dirty="0" err="1" smtClean="0"/>
              <a:t>gelijkzijdig</a:t>
            </a:r>
            <a:r>
              <a:rPr lang="en-US" b="1" dirty="0" smtClean="0"/>
              <a:t>: </a:t>
            </a:r>
            <a:r>
              <a:rPr lang="en-US" b="1" dirty="0" err="1" smtClean="0"/>
              <a:t>vierkant</a:t>
            </a:r>
            <a:r>
              <a:rPr lang="en-US" b="1" dirty="0" smtClean="0"/>
              <a:t> </a:t>
            </a:r>
          </a:p>
          <a:p>
            <a:pPr marL="0" marR="0" indent="0" algn="l" defTabSz="457200" rtl="0" eaLnBrk="0" fontAlgn="base" latinLnBrk="0" hangingPunct="0">
              <a:lnSpc>
                <a:spcPct val="100000"/>
              </a:lnSpc>
              <a:spcBef>
                <a:spcPct val="30000"/>
              </a:spcBef>
              <a:spcAft>
                <a:spcPct val="0"/>
              </a:spcAft>
              <a:buClrTx/>
              <a:buSzTx/>
              <a:buFontTx/>
              <a:buNone/>
              <a:tabLst/>
              <a:defRPr/>
            </a:pPr>
            <a:endParaRPr lang="en-US" b="1" dirty="0" smtClean="0"/>
          </a:p>
          <a:p>
            <a:pPr marL="0" marR="0" indent="0" algn="l" defTabSz="457200" rtl="0" eaLnBrk="0" fontAlgn="base" latinLnBrk="0" hangingPunct="0">
              <a:lnSpc>
                <a:spcPct val="100000"/>
              </a:lnSpc>
              <a:spcBef>
                <a:spcPct val="30000"/>
              </a:spcBef>
              <a:spcAft>
                <a:spcPct val="0"/>
              </a:spcAft>
              <a:buClrTx/>
              <a:buSzTx/>
              <a:buFontTx/>
              <a:buNone/>
              <a:tabLst/>
              <a:defRPr/>
            </a:pPr>
            <a:r>
              <a:rPr lang="en-US" b="1" dirty="0" err="1" smtClean="0"/>
              <a:t>Primitieve</a:t>
            </a:r>
            <a:r>
              <a:rPr lang="en-US" b="1" dirty="0" smtClean="0"/>
              <a:t> </a:t>
            </a:r>
            <a:r>
              <a:rPr lang="en-US" b="1" dirty="0" err="1" smtClean="0"/>
              <a:t>eenheidscel</a:t>
            </a:r>
            <a:r>
              <a:rPr lang="en-US" b="1" baseline="0" dirty="0" smtClean="0"/>
              <a:t> is </a:t>
            </a:r>
            <a:r>
              <a:rPr lang="en-US" b="1" baseline="0" dirty="0" err="1" smtClean="0"/>
              <a:t>niet</a:t>
            </a:r>
            <a:r>
              <a:rPr lang="en-US" b="1" baseline="0" dirty="0" smtClean="0"/>
              <a:t> </a:t>
            </a:r>
            <a:r>
              <a:rPr lang="en-US" b="1" baseline="0" dirty="0" err="1" smtClean="0"/>
              <a:t>gelijk</a:t>
            </a:r>
            <a:r>
              <a:rPr lang="en-US" b="1" baseline="0" dirty="0" smtClean="0"/>
              <a:t> </a:t>
            </a:r>
            <a:r>
              <a:rPr lang="en-US" b="1" baseline="0" dirty="0" err="1" smtClean="0"/>
              <a:t>aan</a:t>
            </a:r>
            <a:r>
              <a:rPr lang="en-US" b="1" baseline="0" dirty="0" smtClean="0"/>
              <a:t> het </a:t>
            </a:r>
            <a:r>
              <a:rPr lang="en-US" b="1" baseline="0" dirty="0" err="1" smtClean="0"/>
              <a:t>spiegelbeeld</a:t>
            </a:r>
            <a:r>
              <a:rPr lang="en-US" b="1" baseline="0" dirty="0" smtClean="0"/>
              <a:t>, (</a:t>
            </a:r>
            <a:r>
              <a:rPr lang="en-US" b="1" baseline="0" dirty="0" err="1" smtClean="0"/>
              <a:t>vb</a:t>
            </a:r>
            <a:r>
              <a:rPr lang="en-US" b="1" baseline="0" dirty="0" smtClean="0"/>
              <a:t> parallelogram)</a:t>
            </a:r>
          </a:p>
          <a:p>
            <a:pPr marL="0" marR="0" indent="0" algn="l" defTabSz="457200" rtl="0" eaLnBrk="0" fontAlgn="base" latinLnBrk="0" hangingPunct="0">
              <a:lnSpc>
                <a:spcPct val="100000"/>
              </a:lnSpc>
              <a:spcBef>
                <a:spcPct val="30000"/>
              </a:spcBef>
              <a:spcAft>
                <a:spcPct val="0"/>
              </a:spcAft>
              <a:buClrTx/>
              <a:buSzTx/>
              <a:buFontTx/>
              <a:buNone/>
              <a:tabLst/>
              <a:defRPr/>
            </a:pPr>
            <a:r>
              <a:rPr lang="en-US" b="1" baseline="0" dirty="0" err="1" smtClean="0"/>
              <a:t>niet-primitieve</a:t>
            </a:r>
            <a:r>
              <a:rPr lang="en-US" b="1" baseline="0" dirty="0" smtClean="0"/>
              <a:t> </a:t>
            </a:r>
            <a:r>
              <a:rPr lang="en-US" b="1" baseline="0" dirty="0" err="1" smtClean="0"/>
              <a:t>wel</a:t>
            </a:r>
            <a:r>
              <a:rPr lang="en-US" b="1" baseline="0" dirty="0" smtClean="0"/>
              <a:t>  (</a:t>
            </a:r>
            <a:r>
              <a:rPr lang="en-US" b="1" baseline="0" dirty="0" err="1" smtClean="0"/>
              <a:t>vb</a:t>
            </a:r>
            <a:r>
              <a:rPr lang="en-US" b="1" baseline="0" dirty="0" smtClean="0"/>
              <a:t> </a:t>
            </a:r>
            <a:r>
              <a:rPr lang="en-US" b="1" baseline="0" dirty="0" err="1" smtClean="0"/>
              <a:t>gecentreerde</a:t>
            </a:r>
            <a:r>
              <a:rPr lang="en-US" b="1" baseline="0" dirty="0" smtClean="0"/>
              <a:t> </a:t>
            </a:r>
            <a:r>
              <a:rPr lang="en-US" b="1" baseline="0" dirty="0" err="1" smtClean="0"/>
              <a:t>rechthoek</a:t>
            </a:r>
            <a:r>
              <a:rPr lang="en-US" b="1" baseline="0" dirty="0" smtClean="0"/>
              <a:t>) </a:t>
            </a:r>
          </a:p>
          <a:p>
            <a:pPr marL="0" marR="0" indent="0" algn="l" defTabSz="457200" rtl="0" eaLnBrk="0" fontAlgn="base" latinLnBrk="0" hangingPunct="0">
              <a:lnSpc>
                <a:spcPct val="100000"/>
              </a:lnSpc>
              <a:spcBef>
                <a:spcPct val="30000"/>
              </a:spcBef>
              <a:spcAft>
                <a:spcPct val="0"/>
              </a:spcAft>
              <a:buClrTx/>
              <a:buSzTx/>
              <a:buFontTx/>
              <a:buNone/>
              <a:tabLst/>
              <a:defRPr/>
            </a:pPr>
            <a:r>
              <a:rPr lang="en-US" b="1" dirty="0" smtClean="0"/>
              <a:t>http://bama.ua.edu/~mweaver/courses/MTE481/7_MTE481-CRYSTAL_GEOMETRY.pdf</a:t>
            </a:r>
          </a:p>
        </p:txBody>
      </p:sp>
      <p:sp>
        <p:nvSpPr>
          <p:cNvPr id="4" name="Slide Number Placeholder 3"/>
          <p:cNvSpPr>
            <a:spLocks noGrp="1"/>
          </p:cNvSpPr>
          <p:nvPr>
            <p:ph type="sldNum" sz="quarter" idx="10"/>
          </p:nvPr>
        </p:nvSpPr>
        <p:spPr/>
        <p:txBody>
          <a:bodyPr/>
          <a:lstStyle/>
          <a:p>
            <a:fld id="{48A5F122-85B6-4B10-858E-494F47006E3E}" type="slidenum">
              <a:rPr lang="nl-NL" smtClean="0"/>
              <a:pPr/>
              <a:t>8</a:t>
            </a:fld>
            <a:endParaRPr lang="nl-NL"/>
          </a:p>
        </p:txBody>
      </p:sp>
    </p:spTree>
    <p:extLst>
      <p:ext uri="{BB962C8B-B14F-4D97-AF65-F5344CB8AC3E}">
        <p14:creationId xmlns:p14="http://schemas.microsoft.com/office/powerpoint/2010/main" val="15950227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0" fontAlgn="base" latinLnBrk="0" hangingPunct="0">
              <a:lnSpc>
                <a:spcPct val="100000"/>
              </a:lnSpc>
              <a:spcBef>
                <a:spcPct val="30000"/>
              </a:spcBef>
              <a:spcAft>
                <a:spcPct val="0"/>
              </a:spcAft>
              <a:buClrTx/>
              <a:buSzTx/>
              <a:buFontTx/>
              <a:buNone/>
              <a:tabLst/>
              <a:defRPr/>
            </a:pPr>
            <a:r>
              <a:rPr lang="en-US" b="1" dirty="0" err="1" smtClean="0"/>
              <a:t>Primitief</a:t>
            </a:r>
            <a:r>
              <a:rPr lang="en-US" b="1" dirty="0" smtClean="0"/>
              <a:t> </a:t>
            </a:r>
            <a:r>
              <a:rPr lang="en-US" b="1" dirty="0" err="1" smtClean="0"/>
              <a:t>kubisch</a:t>
            </a:r>
            <a:endParaRPr lang="en-US" b="1" dirty="0" smtClean="0"/>
          </a:p>
          <a:p>
            <a:r>
              <a:rPr lang="en-US" dirty="0" smtClean="0">
                <a:hlinkClick r:id="rId3" tooltip="Kubisch vlakgecentreerd"/>
              </a:rPr>
              <a:t>Kubisch vlakgecentreerd</a:t>
            </a:r>
            <a:endParaRPr lang="en-US" dirty="0" smtClean="0"/>
          </a:p>
          <a:p>
            <a:r>
              <a:rPr lang="en-US" dirty="0" smtClean="0">
                <a:hlinkClick r:id="rId4" tooltip="Kubisch ruimtelijk gecentreerd"/>
              </a:rPr>
              <a:t>Kubisch ruimtelijk gecentreerd</a:t>
            </a:r>
            <a:r>
              <a:rPr lang="en-US" dirty="0" smtClean="0"/>
              <a:t>  / </a:t>
            </a:r>
            <a:r>
              <a:rPr lang="nl-NL" sz="1200" kern="1200" dirty="0" smtClean="0">
                <a:solidFill>
                  <a:schemeClr val="tx1"/>
                </a:solidFill>
                <a:latin typeface="Calibri" pitchFamily="-1" charset="0"/>
                <a:ea typeface="ＭＳ Ｐゴシック" pitchFamily="-1" charset="-128"/>
                <a:cs typeface="ＭＳ Ｐゴシック" pitchFamily="-1" charset="-128"/>
              </a:rPr>
              <a:t>lichaamsgecentreerde </a:t>
            </a:r>
            <a:r>
              <a:rPr lang="nl-NL" sz="1200" kern="1200" dirty="0" err="1" smtClean="0">
                <a:solidFill>
                  <a:schemeClr val="tx1"/>
                </a:solidFill>
                <a:latin typeface="Calibri" pitchFamily="-1" charset="0"/>
                <a:ea typeface="ＭＳ Ｐゴシック" pitchFamily="-1" charset="-128"/>
                <a:cs typeface="ＭＳ Ｐゴシック" pitchFamily="-1" charset="-128"/>
              </a:rPr>
              <a:t>kubische</a:t>
            </a:r>
            <a:r>
              <a:rPr lang="nl-NL" sz="1200" kern="1200" dirty="0" smtClean="0">
                <a:solidFill>
                  <a:schemeClr val="tx1"/>
                </a:solidFill>
                <a:latin typeface="Calibri" pitchFamily="-1" charset="0"/>
                <a:ea typeface="ＭＳ Ｐゴシック" pitchFamily="-1" charset="-128"/>
                <a:cs typeface="ＭＳ Ｐゴシック" pitchFamily="-1" charset="-128"/>
              </a:rPr>
              <a:t> structuur</a:t>
            </a:r>
            <a:r>
              <a:rPr lang="nl-NL" dirty="0" smtClean="0"/>
              <a:t> </a:t>
            </a:r>
            <a:endParaRPr lang="en-US" dirty="0" smtClean="0"/>
          </a:p>
          <a:p>
            <a:r>
              <a:rPr lang="en-US" dirty="0" smtClean="0">
                <a:hlinkClick r:id="rId5" tooltip="Hexagonaal dichtste stapeling"/>
              </a:rPr>
              <a:t>hexagonaal dichtste stapeling</a:t>
            </a:r>
            <a:endParaRPr lang="en-US" dirty="0" smtClean="0"/>
          </a:p>
          <a:p>
            <a:pPr marL="0" marR="0" indent="0" algn="l" defTabSz="457200" rtl="0" eaLnBrk="0" fontAlgn="base" latinLnBrk="0" hangingPunct="0">
              <a:lnSpc>
                <a:spcPct val="100000"/>
              </a:lnSpc>
              <a:spcBef>
                <a:spcPct val="30000"/>
              </a:spcBef>
              <a:spcAft>
                <a:spcPct val="0"/>
              </a:spcAft>
              <a:buClrTx/>
              <a:buSzTx/>
              <a:buFontTx/>
              <a:buNone/>
              <a:tabLst/>
              <a:defRPr/>
            </a:pPr>
            <a:r>
              <a:rPr lang="en-US" b="1" dirty="0" err="1" smtClean="0"/>
              <a:t>Tetragonaal</a:t>
            </a:r>
            <a:r>
              <a:rPr lang="en-US" b="1" dirty="0" smtClean="0"/>
              <a:t>: </a:t>
            </a:r>
            <a:r>
              <a:rPr lang="en-US" b="1" dirty="0" err="1" smtClean="0"/>
              <a:t>vierkant</a:t>
            </a:r>
            <a:r>
              <a:rPr lang="en-US" b="1" baseline="0" dirty="0" smtClean="0"/>
              <a:t> </a:t>
            </a:r>
            <a:r>
              <a:rPr lang="en-US" b="1" baseline="0" dirty="0" err="1" smtClean="0"/>
              <a:t>als</a:t>
            </a:r>
            <a:r>
              <a:rPr lang="en-US" b="1" baseline="0" dirty="0" smtClean="0"/>
              <a:t> basis</a:t>
            </a:r>
          </a:p>
          <a:p>
            <a:pPr marL="0" marR="0" indent="0" algn="l" defTabSz="457200" rtl="0" eaLnBrk="0" fontAlgn="base" latinLnBrk="0" hangingPunct="0">
              <a:lnSpc>
                <a:spcPct val="100000"/>
              </a:lnSpc>
              <a:spcBef>
                <a:spcPct val="30000"/>
              </a:spcBef>
              <a:spcAft>
                <a:spcPct val="0"/>
              </a:spcAft>
              <a:buClrTx/>
              <a:buSzTx/>
              <a:buFontTx/>
              <a:buNone/>
              <a:tabLst/>
              <a:defRPr/>
            </a:pPr>
            <a:r>
              <a:rPr lang="en-US" b="1" dirty="0" err="1" smtClean="0"/>
              <a:t>Orthorhombisch</a:t>
            </a:r>
            <a:r>
              <a:rPr lang="en-US" b="1" dirty="0" smtClean="0"/>
              <a:t>: </a:t>
            </a:r>
            <a:r>
              <a:rPr lang="en-US" b="1" dirty="0" err="1" smtClean="0"/>
              <a:t>ruit</a:t>
            </a:r>
            <a:r>
              <a:rPr lang="en-US" b="1" baseline="0" dirty="0" smtClean="0"/>
              <a:t> </a:t>
            </a:r>
            <a:r>
              <a:rPr lang="en-US" b="1" baseline="0" dirty="0" err="1" smtClean="0"/>
              <a:t>als</a:t>
            </a:r>
            <a:r>
              <a:rPr lang="en-US" b="1" baseline="0" dirty="0" smtClean="0"/>
              <a:t> basis, 2e </a:t>
            </a:r>
            <a:r>
              <a:rPr lang="en-US" b="1" baseline="0" dirty="0" err="1" smtClean="0"/>
              <a:t>vlak</a:t>
            </a:r>
            <a:r>
              <a:rPr lang="en-US" b="1" baseline="0" dirty="0" smtClean="0"/>
              <a:t> </a:t>
            </a:r>
            <a:r>
              <a:rPr lang="en-US" b="1" baseline="0" dirty="0" err="1" smtClean="0"/>
              <a:t>loodrecht</a:t>
            </a:r>
            <a:r>
              <a:rPr lang="en-US" b="1" baseline="0" dirty="0" smtClean="0"/>
              <a:t> </a:t>
            </a:r>
            <a:r>
              <a:rPr lang="en-US" b="1" baseline="0" dirty="0" err="1" smtClean="0"/>
              <a:t>boven</a:t>
            </a:r>
            <a:r>
              <a:rPr lang="en-US" b="1" baseline="0" dirty="0" smtClean="0"/>
              <a:t> 1e</a:t>
            </a:r>
            <a:endParaRPr lang="en-US" b="1" dirty="0" smtClean="0"/>
          </a:p>
        </p:txBody>
      </p:sp>
      <p:sp>
        <p:nvSpPr>
          <p:cNvPr id="4" name="Slide Number Placeholder 3"/>
          <p:cNvSpPr>
            <a:spLocks noGrp="1"/>
          </p:cNvSpPr>
          <p:nvPr>
            <p:ph type="sldNum" sz="quarter" idx="10"/>
          </p:nvPr>
        </p:nvSpPr>
        <p:spPr/>
        <p:txBody>
          <a:bodyPr/>
          <a:lstStyle/>
          <a:p>
            <a:fld id="{48A5F122-85B6-4B10-858E-494F47006E3E}" type="slidenum">
              <a:rPr lang="nl-NL" smtClean="0"/>
              <a:pPr/>
              <a:t>9</a:t>
            </a:fld>
            <a:endParaRPr lang="nl-NL"/>
          </a:p>
        </p:txBody>
      </p:sp>
    </p:spTree>
    <p:extLst>
      <p:ext uri="{BB962C8B-B14F-4D97-AF65-F5344CB8AC3E}">
        <p14:creationId xmlns:p14="http://schemas.microsoft.com/office/powerpoint/2010/main" val="2300034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0" fontAlgn="base" latinLnBrk="0" hangingPunct="0">
              <a:lnSpc>
                <a:spcPct val="100000"/>
              </a:lnSpc>
              <a:spcBef>
                <a:spcPct val="30000"/>
              </a:spcBef>
              <a:spcAft>
                <a:spcPct val="0"/>
              </a:spcAft>
              <a:buClrTx/>
              <a:buSzTx/>
              <a:buFontTx/>
              <a:buNone/>
              <a:tabLst/>
              <a:defRPr/>
            </a:pPr>
            <a:r>
              <a:rPr lang="en-US" b="1" dirty="0" err="1" smtClean="0"/>
              <a:t>Primitief</a:t>
            </a:r>
            <a:r>
              <a:rPr lang="en-US" b="1" dirty="0" smtClean="0"/>
              <a:t> </a:t>
            </a:r>
            <a:r>
              <a:rPr lang="en-US" b="1" dirty="0" err="1" smtClean="0"/>
              <a:t>kubisch</a:t>
            </a:r>
            <a:endParaRPr lang="en-US" b="1" dirty="0" smtClean="0"/>
          </a:p>
          <a:p>
            <a:r>
              <a:rPr lang="en-US" dirty="0" smtClean="0">
                <a:hlinkClick r:id="rId3" tooltip="Kubisch vlakgecentreerd"/>
              </a:rPr>
              <a:t>Kubisch vlakgecentreerd</a:t>
            </a:r>
            <a:endParaRPr lang="en-US" dirty="0" smtClean="0"/>
          </a:p>
          <a:p>
            <a:r>
              <a:rPr lang="en-US" dirty="0" smtClean="0">
                <a:hlinkClick r:id="rId4" tooltip="Kubisch ruimtelijk gecentreerd"/>
              </a:rPr>
              <a:t>Kubisch ruimtelijk gecentreerd</a:t>
            </a:r>
            <a:r>
              <a:rPr lang="en-US" dirty="0" smtClean="0"/>
              <a:t>  / </a:t>
            </a:r>
            <a:r>
              <a:rPr lang="nl-NL" sz="1200" kern="1200" dirty="0" smtClean="0">
                <a:solidFill>
                  <a:schemeClr val="tx1"/>
                </a:solidFill>
                <a:latin typeface="Calibri" pitchFamily="-1" charset="0"/>
                <a:ea typeface="ＭＳ Ｐゴシック" pitchFamily="-1" charset="-128"/>
                <a:cs typeface="ＭＳ Ｐゴシック" pitchFamily="-1" charset="-128"/>
              </a:rPr>
              <a:t>lichaamsgecentreerde </a:t>
            </a:r>
            <a:r>
              <a:rPr lang="nl-NL" sz="1200" kern="1200" dirty="0" err="1" smtClean="0">
                <a:solidFill>
                  <a:schemeClr val="tx1"/>
                </a:solidFill>
                <a:latin typeface="Calibri" pitchFamily="-1" charset="0"/>
                <a:ea typeface="ＭＳ Ｐゴシック" pitchFamily="-1" charset="-128"/>
                <a:cs typeface="ＭＳ Ｐゴシック" pitchFamily="-1" charset="-128"/>
              </a:rPr>
              <a:t>kubische</a:t>
            </a:r>
            <a:r>
              <a:rPr lang="nl-NL" sz="1200" kern="1200" dirty="0" smtClean="0">
                <a:solidFill>
                  <a:schemeClr val="tx1"/>
                </a:solidFill>
                <a:latin typeface="Calibri" pitchFamily="-1" charset="0"/>
                <a:ea typeface="ＭＳ Ｐゴシック" pitchFamily="-1" charset="-128"/>
                <a:cs typeface="ＭＳ Ｐゴシック" pitchFamily="-1" charset="-128"/>
              </a:rPr>
              <a:t> structuur</a:t>
            </a:r>
            <a:r>
              <a:rPr lang="nl-NL" dirty="0" smtClean="0"/>
              <a:t> </a:t>
            </a:r>
            <a:endParaRPr lang="en-US" dirty="0" smtClean="0"/>
          </a:p>
          <a:p>
            <a:r>
              <a:rPr lang="en-US" dirty="0" smtClean="0">
                <a:hlinkClick r:id="rId5" tooltip="Hexagonaal dichtste stapeling"/>
              </a:rPr>
              <a:t>hexagonaal dichtste stapeling</a:t>
            </a:r>
            <a:endParaRPr lang="en-US" dirty="0" smtClean="0"/>
          </a:p>
          <a:p>
            <a:pPr marL="0" marR="0" indent="0" algn="l" defTabSz="457200" rtl="0" eaLnBrk="0" fontAlgn="base" latinLnBrk="0" hangingPunct="0">
              <a:lnSpc>
                <a:spcPct val="100000"/>
              </a:lnSpc>
              <a:spcBef>
                <a:spcPct val="30000"/>
              </a:spcBef>
              <a:spcAft>
                <a:spcPct val="0"/>
              </a:spcAft>
              <a:buClrTx/>
              <a:buSzTx/>
              <a:buFontTx/>
              <a:buNone/>
              <a:tabLst/>
              <a:defRPr/>
            </a:pPr>
            <a:endParaRPr lang="en-US" b="1" dirty="0" smtClean="0"/>
          </a:p>
        </p:txBody>
      </p:sp>
      <p:sp>
        <p:nvSpPr>
          <p:cNvPr id="4" name="Slide Number Placeholder 3"/>
          <p:cNvSpPr>
            <a:spLocks noGrp="1"/>
          </p:cNvSpPr>
          <p:nvPr>
            <p:ph type="sldNum" sz="quarter" idx="10"/>
          </p:nvPr>
        </p:nvSpPr>
        <p:spPr/>
        <p:txBody>
          <a:bodyPr/>
          <a:lstStyle/>
          <a:p>
            <a:fld id="{48A5F122-85B6-4B10-858E-494F47006E3E}" type="slidenum">
              <a:rPr lang="nl-NL" smtClean="0"/>
              <a:pPr/>
              <a:t>10</a:t>
            </a:fld>
            <a:endParaRPr lang="nl-NL"/>
          </a:p>
        </p:txBody>
      </p:sp>
    </p:spTree>
    <p:extLst>
      <p:ext uri="{BB962C8B-B14F-4D97-AF65-F5344CB8AC3E}">
        <p14:creationId xmlns:p14="http://schemas.microsoft.com/office/powerpoint/2010/main" val="25956705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x-none"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x-none" smtClean="0"/>
              <a:t>Click to edit Master subtitle style</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0C559895-FADE-4862-A8DC-454FFB9CCE07}" type="slidenum">
              <a:rPr lang="en-US"/>
              <a:pPr/>
              <a:t>‹nr.›</a:t>
            </a:fld>
            <a:endParaRPr lang="en-US"/>
          </a:p>
        </p:txBody>
      </p:sp>
    </p:spTree>
    <p:extLst>
      <p:ext uri="{BB962C8B-B14F-4D97-AF65-F5344CB8AC3E}">
        <p14:creationId xmlns:p14="http://schemas.microsoft.com/office/powerpoint/2010/main" val="28702684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5F55823E-5A2F-4821-966F-09084FBAF469}" type="slidenum">
              <a:rPr lang="en-US"/>
              <a:pPr/>
              <a:t>‹nr.›</a:t>
            </a:fld>
            <a:endParaRPr lang="en-US"/>
          </a:p>
        </p:txBody>
      </p:sp>
    </p:spTree>
    <p:extLst>
      <p:ext uri="{BB962C8B-B14F-4D97-AF65-F5344CB8AC3E}">
        <p14:creationId xmlns:p14="http://schemas.microsoft.com/office/powerpoint/2010/main" val="5329756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x-none" smtClean="0"/>
              <a:t>Click to edit Master title style</a:t>
            </a:r>
            <a:endParaRPr lang="en-US"/>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65C65A00-BC66-4E0A-9AB1-996FBE72397B}" type="slidenum">
              <a:rPr lang="en-US"/>
              <a:pPr/>
              <a:t>‹nr.›</a:t>
            </a:fld>
            <a:endParaRPr lang="en-US"/>
          </a:p>
        </p:txBody>
      </p:sp>
    </p:spTree>
    <p:extLst>
      <p:ext uri="{BB962C8B-B14F-4D97-AF65-F5344CB8AC3E}">
        <p14:creationId xmlns:p14="http://schemas.microsoft.com/office/powerpoint/2010/main" val="21217261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GB"/>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GB"/>
          </a:p>
        </p:txBody>
      </p:sp>
    </p:spTree>
    <p:extLst>
      <p:ext uri="{BB962C8B-B14F-4D97-AF65-F5344CB8AC3E}">
        <p14:creationId xmlns:p14="http://schemas.microsoft.com/office/powerpoint/2010/main" val="56489052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Tree>
    <p:extLst>
      <p:ext uri="{BB962C8B-B14F-4D97-AF65-F5344CB8AC3E}">
        <p14:creationId xmlns:p14="http://schemas.microsoft.com/office/powerpoint/2010/main" val="301940761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253870500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Tree>
    <p:extLst>
      <p:ext uri="{BB962C8B-B14F-4D97-AF65-F5344CB8AC3E}">
        <p14:creationId xmlns:p14="http://schemas.microsoft.com/office/powerpoint/2010/main" val="347737259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Tree>
    <p:extLst>
      <p:ext uri="{BB962C8B-B14F-4D97-AF65-F5344CB8AC3E}">
        <p14:creationId xmlns:p14="http://schemas.microsoft.com/office/powerpoint/2010/main" val="336154358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Tree>
    <p:extLst>
      <p:ext uri="{BB962C8B-B14F-4D97-AF65-F5344CB8AC3E}">
        <p14:creationId xmlns:p14="http://schemas.microsoft.com/office/powerpoint/2010/main" val="268496839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421728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27358059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smtClean="0"/>
              <a:t>Click to edit Master title style</a:t>
            </a:r>
            <a:endParaRPr lang="en-US"/>
          </a:p>
        </p:txBody>
      </p:sp>
      <p:sp>
        <p:nvSpPr>
          <p:cNvPr id="3" name="Content Placeholder 2"/>
          <p:cNvSpPr>
            <a:spLocks noGrp="1"/>
          </p:cNvSpPr>
          <p:nvPr>
            <p:ph idx="1"/>
          </p:nvPr>
        </p:nvSpPr>
        <p:spPr/>
        <p:txBody>
          <a:body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B7E4D233-B41F-4148-9621-D5F4A721EFC8}" type="slidenum">
              <a:rPr lang="en-US"/>
              <a:pPr/>
              <a:t>‹nr.›</a:t>
            </a:fld>
            <a:endParaRPr lang="en-US"/>
          </a:p>
        </p:txBody>
      </p:sp>
    </p:spTree>
    <p:extLst>
      <p:ext uri="{BB962C8B-B14F-4D97-AF65-F5344CB8AC3E}">
        <p14:creationId xmlns:p14="http://schemas.microsoft.com/office/powerpoint/2010/main" val="179814496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44951662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Tree>
    <p:extLst>
      <p:ext uri="{BB962C8B-B14F-4D97-AF65-F5344CB8AC3E}">
        <p14:creationId xmlns:p14="http://schemas.microsoft.com/office/powerpoint/2010/main" val="98500768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0"/>
            <a:ext cx="2057400" cy="6126163"/>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457200" y="0"/>
            <a:ext cx="6019800" cy="612616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Tree>
    <p:extLst>
      <p:ext uri="{BB962C8B-B14F-4D97-AF65-F5344CB8AC3E}">
        <p14:creationId xmlns:p14="http://schemas.microsoft.com/office/powerpoint/2010/main" val="26794856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x-none"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x-none"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FC3DC2E4-F20B-4D38-BFEC-3BF13E1EDD86}" type="slidenum">
              <a:rPr lang="en-US"/>
              <a:pPr/>
              <a:t>‹nr.›</a:t>
            </a:fld>
            <a:endParaRPr lang="en-US"/>
          </a:p>
        </p:txBody>
      </p:sp>
    </p:spTree>
    <p:extLst>
      <p:ext uri="{BB962C8B-B14F-4D97-AF65-F5344CB8AC3E}">
        <p14:creationId xmlns:p14="http://schemas.microsoft.com/office/powerpoint/2010/main" val="23742371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smtClean="0"/>
              <a:t>Click to edit Master title style</a:t>
            </a:r>
            <a:endParaRPr lang="en-US"/>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5DE20E15-D94F-46D2-BF28-A727C52A5488}" type="slidenum">
              <a:rPr lang="en-US"/>
              <a:pPr/>
              <a:t>‹nr.›</a:t>
            </a:fld>
            <a:endParaRPr lang="en-US"/>
          </a:p>
        </p:txBody>
      </p:sp>
    </p:spTree>
    <p:extLst>
      <p:ext uri="{BB962C8B-B14F-4D97-AF65-F5344CB8AC3E}">
        <p14:creationId xmlns:p14="http://schemas.microsoft.com/office/powerpoint/2010/main" val="7872854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x-none"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x-none"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x-none"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fld id="{49D9F657-7A4C-4784-B6BD-E4F31E67A35B}" type="slidenum">
              <a:rPr lang="en-US"/>
              <a:pPr/>
              <a:t>‹nr.›</a:t>
            </a:fld>
            <a:endParaRPr lang="en-US"/>
          </a:p>
        </p:txBody>
      </p:sp>
    </p:spTree>
    <p:extLst>
      <p:ext uri="{BB962C8B-B14F-4D97-AF65-F5344CB8AC3E}">
        <p14:creationId xmlns:p14="http://schemas.microsoft.com/office/powerpoint/2010/main" val="31510757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fld id="{3F55A5A1-3BE9-449E-AE27-E281C2074398}" type="slidenum">
              <a:rPr lang="en-US"/>
              <a:pPr/>
              <a:t>‹nr.›</a:t>
            </a:fld>
            <a:endParaRPr lang="en-US"/>
          </a:p>
        </p:txBody>
      </p:sp>
    </p:spTree>
    <p:extLst>
      <p:ext uri="{BB962C8B-B14F-4D97-AF65-F5344CB8AC3E}">
        <p14:creationId xmlns:p14="http://schemas.microsoft.com/office/powerpoint/2010/main" val="11169934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fld id="{DBBC3BA0-3D22-4D2E-8DF3-F72A5F9F20E9}" type="slidenum">
              <a:rPr lang="en-US"/>
              <a:pPr/>
              <a:t>‹nr.›</a:t>
            </a:fld>
            <a:endParaRPr lang="en-US"/>
          </a:p>
        </p:txBody>
      </p:sp>
    </p:spTree>
    <p:extLst>
      <p:ext uri="{BB962C8B-B14F-4D97-AF65-F5344CB8AC3E}">
        <p14:creationId xmlns:p14="http://schemas.microsoft.com/office/powerpoint/2010/main" val="27630268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x-none"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x-none"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1429A4D2-0831-416D-BD7E-C5AC8D93F67C}" type="slidenum">
              <a:rPr lang="en-US"/>
              <a:pPr/>
              <a:t>‹nr.›</a:t>
            </a:fld>
            <a:endParaRPr lang="en-US"/>
          </a:p>
        </p:txBody>
      </p:sp>
    </p:spTree>
    <p:extLst>
      <p:ext uri="{BB962C8B-B14F-4D97-AF65-F5344CB8AC3E}">
        <p14:creationId xmlns:p14="http://schemas.microsoft.com/office/powerpoint/2010/main" val="27684893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x-none"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x-none"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413DB848-D580-4699-9EA3-1CB671B4E348}" type="slidenum">
              <a:rPr lang="en-US"/>
              <a:pPr/>
              <a:t>‹nr.›</a:t>
            </a:fld>
            <a:endParaRPr lang="en-US"/>
          </a:p>
        </p:txBody>
      </p:sp>
    </p:spTree>
    <p:extLst>
      <p:ext uri="{BB962C8B-B14F-4D97-AF65-F5344CB8AC3E}">
        <p14:creationId xmlns:p14="http://schemas.microsoft.com/office/powerpoint/2010/main" val="1737496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400">
                <a:latin typeface="Times New Roman" pitchFamily="-1" charset="0"/>
                <a:ea typeface="+mn-ea"/>
                <a:cs typeface="+mn-cs"/>
              </a:defRPr>
            </a:lvl1pPr>
          </a:lstStyle>
          <a:p>
            <a:pPr>
              <a:defRPr/>
            </a:pPr>
            <a:endParaRPr lang="en-US"/>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Times New Roman" pitchFamily="-1" charset="0"/>
                <a:ea typeface="+mn-ea"/>
                <a:cs typeface="+mn-cs"/>
              </a:defRPr>
            </a:lvl1pPr>
          </a:lstStyle>
          <a:p>
            <a:pPr>
              <a:defRPr/>
            </a:pPr>
            <a:endParaRPr lang="en-US"/>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Times New Roman" pitchFamily="18" charset="0"/>
              </a:defRPr>
            </a:lvl1pPr>
          </a:lstStyle>
          <a:p>
            <a:fld id="{71BB459E-FB1C-4F93-998B-5A726229F3B5}" type="slidenum">
              <a:rPr lang="en-US"/>
              <a:pPr/>
              <a:t>‹nr.›</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eaLnBrk="0" fontAlgn="base" hangingPunct="0">
        <a:spcBef>
          <a:spcPct val="0"/>
        </a:spcBef>
        <a:spcAft>
          <a:spcPct val="0"/>
        </a:spcAft>
        <a:defRPr sz="2400">
          <a:solidFill>
            <a:schemeClr val="tx2"/>
          </a:solidFill>
          <a:latin typeface="+mj-lt"/>
          <a:ea typeface="ＭＳ Ｐゴシック" pitchFamily="-1" charset="-128"/>
          <a:cs typeface="ＭＳ Ｐゴシック" pitchFamily="-1" charset="-128"/>
        </a:defRPr>
      </a:lvl1pPr>
      <a:lvl2pPr algn="ctr" rtl="0" eaLnBrk="0" fontAlgn="base" hangingPunct="0">
        <a:spcBef>
          <a:spcPct val="0"/>
        </a:spcBef>
        <a:spcAft>
          <a:spcPct val="0"/>
        </a:spcAft>
        <a:defRPr sz="2400">
          <a:solidFill>
            <a:schemeClr val="tx2"/>
          </a:solidFill>
          <a:latin typeface="Arial" pitchFamily="-1" charset="0"/>
          <a:ea typeface="ＭＳ Ｐゴシック" pitchFamily="-1" charset="-128"/>
          <a:cs typeface="ＭＳ Ｐゴシック" pitchFamily="-1" charset="-128"/>
        </a:defRPr>
      </a:lvl2pPr>
      <a:lvl3pPr algn="ctr" rtl="0" eaLnBrk="0" fontAlgn="base" hangingPunct="0">
        <a:spcBef>
          <a:spcPct val="0"/>
        </a:spcBef>
        <a:spcAft>
          <a:spcPct val="0"/>
        </a:spcAft>
        <a:defRPr sz="2400">
          <a:solidFill>
            <a:schemeClr val="tx2"/>
          </a:solidFill>
          <a:latin typeface="Arial" pitchFamily="-1" charset="0"/>
          <a:ea typeface="ＭＳ Ｐゴシック" pitchFamily="-1" charset="-128"/>
          <a:cs typeface="ＭＳ Ｐゴシック" pitchFamily="-1" charset="-128"/>
        </a:defRPr>
      </a:lvl3pPr>
      <a:lvl4pPr algn="ctr" rtl="0" eaLnBrk="0" fontAlgn="base" hangingPunct="0">
        <a:spcBef>
          <a:spcPct val="0"/>
        </a:spcBef>
        <a:spcAft>
          <a:spcPct val="0"/>
        </a:spcAft>
        <a:defRPr sz="2400">
          <a:solidFill>
            <a:schemeClr val="tx2"/>
          </a:solidFill>
          <a:latin typeface="Arial" pitchFamily="-1" charset="0"/>
          <a:ea typeface="ＭＳ Ｐゴシック" pitchFamily="-1" charset="-128"/>
          <a:cs typeface="ＭＳ Ｐゴシック" pitchFamily="-1" charset="-128"/>
        </a:defRPr>
      </a:lvl4pPr>
      <a:lvl5pPr algn="ctr" rtl="0" eaLnBrk="0" fontAlgn="base" hangingPunct="0">
        <a:spcBef>
          <a:spcPct val="0"/>
        </a:spcBef>
        <a:spcAft>
          <a:spcPct val="0"/>
        </a:spcAft>
        <a:defRPr sz="2400">
          <a:solidFill>
            <a:schemeClr val="tx2"/>
          </a:solidFill>
          <a:latin typeface="Arial" pitchFamily="-1" charset="0"/>
          <a:ea typeface="ＭＳ Ｐゴシック" pitchFamily="-1" charset="-128"/>
          <a:cs typeface="ＭＳ Ｐゴシック" pitchFamily="-1" charset="-128"/>
        </a:defRPr>
      </a:lvl5pPr>
      <a:lvl6pPr marL="457200" algn="ctr" rtl="0" eaLnBrk="0" fontAlgn="base" hangingPunct="0">
        <a:spcBef>
          <a:spcPct val="0"/>
        </a:spcBef>
        <a:spcAft>
          <a:spcPct val="0"/>
        </a:spcAft>
        <a:defRPr sz="2400">
          <a:solidFill>
            <a:schemeClr val="tx2"/>
          </a:solidFill>
          <a:latin typeface="Arial" pitchFamily="-1" charset="0"/>
        </a:defRPr>
      </a:lvl6pPr>
      <a:lvl7pPr marL="914400" algn="ctr" rtl="0" eaLnBrk="0" fontAlgn="base" hangingPunct="0">
        <a:spcBef>
          <a:spcPct val="0"/>
        </a:spcBef>
        <a:spcAft>
          <a:spcPct val="0"/>
        </a:spcAft>
        <a:defRPr sz="2400">
          <a:solidFill>
            <a:schemeClr val="tx2"/>
          </a:solidFill>
          <a:latin typeface="Arial" pitchFamily="-1" charset="0"/>
        </a:defRPr>
      </a:lvl7pPr>
      <a:lvl8pPr marL="1371600" algn="ctr" rtl="0" eaLnBrk="0" fontAlgn="base" hangingPunct="0">
        <a:spcBef>
          <a:spcPct val="0"/>
        </a:spcBef>
        <a:spcAft>
          <a:spcPct val="0"/>
        </a:spcAft>
        <a:defRPr sz="2400">
          <a:solidFill>
            <a:schemeClr val="tx2"/>
          </a:solidFill>
          <a:latin typeface="Arial" pitchFamily="-1" charset="0"/>
        </a:defRPr>
      </a:lvl8pPr>
      <a:lvl9pPr marL="1828800" algn="ctr" rtl="0" eaLnBrk="0" fontAlgn="base" hangingPunct="0">
        <a:spcBef>
          <a:spcPct val="0"/>
        </a:spcBef>
        <a:spcAft>
          <a:spcPct val="0"/>
        </a:spcAft>
        <a:defRPr sz="2400">
          <a:solidFill>
            <a:schemeClr val="tx2"/>
          </a:solidFill>
          <a:latin typeface="Arial" pitchFamily="-1" charset="0"/>
        </a:defRPr>
      </a:lvl9pPr>
    </p:titleStyle>
    <p:bodyStyle>
      <a:lvl1pPr marL="342900" indent="-342900" algn="l" rtl="0" eaLnBrk="0" fontAlgn="base" hangingPunct="0">
        <a:spcBef>
          <a:spcPct val="20000"/>
        </a:spcBef>
        <a:spcAft>
          <a:spcPct val="0"/>
        </a:spcAft>
        <a:buChar char="•"/>
        <a:defRPr sz="2200">
          <a:solidFill>
            <a:schemeClr val="tx1"/>
          </a:solidFill>
          <a:latin typeface="+mn-lt"/>
          <a:ea typeface="ＭＳ Ｐゴシック" pitchFamily="-1" charset="-128"/>
          <a:cs typeface="ＭＳ Ｐゴシック" pitchFamily="-1" charset="-128"/>
        </a:defRPr>
      </a:lvl1pPr>
      <a:lvl2pPr marL="742950" indent="-285750" algn="l" rtl="0" eaLnBrk="0" fontAlgn="base" hangingPunct="0">
        <a:spcBef>
          <a:spcPct val="20000"/>
        </a:spcBef>
        <a:spcAft>
          <a:spcPct val="0"/>
        </a:spcAft>
        <a:buChar char="–"/>
        <a:defRPr sz="2000">
          <a:solidFill>
            <a:schemeClr val="tx1"/>
          </a:solidFill>
          <a:latin typeface="+mn-lt"/>
          <a:ea typeface="ＭＳ Ｐゴシック" pitchFamily="-1" charset="-128"/>
        </a:defRPr>
      </a:lvl2pPr>
      <a:lvl3pPr marL="1143000" indent="-228600" algn="l" rtl="0" eaLnBrk="0" fontAlgn="base" hangingPunct="0">
        <a:spcBef>
          <a:spcPct val="20000"/>
        </a:spcBef>
        <a:spcAft>
          <a:spcPct val="0"/>
        </a:spcAft>
        <a:buChar char="•"/>
        <a:defRPr sz="2400">
          <a:solidFill>
            <a:schemeClr val="tx1"/>
          </a:solidFill>
          <a:latin typeface="Times New Roman" pitchFamily="-1" charset="0"/>
          <a:ea typeface="ＭＳ Ｐゴシック" pitchFamily="-1" charset="-128"/>
        </a:defRPr>
      </a:lvl3pPr>
      <a:lvl4pPr marL="1600200" indent="-228600" algn="l" rtl="0" eaLnBrk="0" fontAlgn="base" hangingPunct="0">
        <a:spcBef>
          <a:spcPct val="20000"/>
        </a:spcBef>
        <a:spcAft>
          <a:spcPct val="0"/>
        </a:spcAft>
        <a:buChar char="–"/>
        <a:defRPr sz="2000">
          <a:solidFill>
            <a:schemeClr val="tx1"/>
          </a:solidFill>
          <a:latin typeface="Times New Roman" pitchFamily="-1" charset="0"/>
          <a:ea typeface="ＭＳ Ｐゴシック" pitchFamily="-1" charset="-128"/>
        </a:defRPr>
      </a:lvl4pPr>
      <a:lvl5pPr marL="2057400" indent="-228600" algn="l" rtl="0" eaLnBrk="0" fontAlgn="base" hangingPunct="0">
        <a:spcBef>
          <a:spcPct val="20000"/>
        </a:spcBef>
        <a:spcAft>
          <a:spcPct val="0"/>
        </a:spcAft>
        <a:buChar char="»"/>
        <a:defRPr sz="2000">
          <a:solidFill>
            <a:schemeClr val="tx1"/>
          </a:solidFill>
          <a:latin typeface="Times New Roman" pitchFamily="-1" charset="0"/>
          <a:ea typeface="ＭＳ Ｐゴシック" pitchFamily="-1" charset="-128"/>
        </a:defRPr>
      </a:lvl5pPr>
      <a:lvl6pPr marL="2514600" indent="-228600" algn="l" rtl="0" eaLnBrk="0" fontAlgn="base" hangingPunct="0">
        <a:spcBef>
          <a:spcPct val="20000"/>
        </a:spcBef>
        <a:spcAft>
          <a:spcPct val="0"/>
        </a:spcAft>
        <a:buChar char="»"/>
        <a:defRPr sz="2000">
          <a:solidFill>
            <a:schemeClr val="tx1"/>
          </a:solidFill>
          <a:latin typeface="Times New Roman" pitchFamily="-1" charset="0"/>
          <a:ea typeface="ＭＳ Ｐゴシック" pitchFamily="-1" charset="-128"/>
        </a:defRPr>
      </a:lvl6pPr>
      <a:lvl7pPr marL="2971800" indent="-228600" algn="l" rtl="0" eaLnBrk="0" fontAlgn="base" hangingPunct="0">
        <a:spcBef>
          <a:spcPct val="20000"/>
        </a:spcBef>
        <a:spcAft>
          <a:spcPct val="0"/>
        </a:spcAft>
        <a:buChar char="»"/>
        <a:defRPr sz="2000">
          <a:solidFill>
            <a:schemeClr val="tx1"/>
          </a:solidFill>
          <a:latin typeface="Times New Roman" pitchFamily="-1" charset="0"/>
          <a:ea typeface="ＭＳ Ｐゴシック" pitchFamily="-1" charset="-128"/>
        </a:defRPr>
      </a:lvl7pPr>
      <a:lvl8pPr marL="3429000" indent="-228600" algn="l" rtl="0" eaLnBrk="0" fontAlgn="base" hangingPunct="0">
        <a:spcBef>
          <a:spcPct val="20000"/>
        </a:spcBef>
        <a:spcAft>
          <a:spcPct val="0"/>
        </a:spcAft>
        <a:buChar char="»"/>
        <a:defRPr sz="2000">
          <a:solidFill>
            <a:schemeClr val="tx1"/>
          </a:solidFill>
          <a:latin typeface="Times New Roman" pitchFamily="-1" charset="0"/>
          <a:ea typeface="ＭＳ Ｐゴシック" pitchFamily="-1" charset="-128"/>
        </a:defRPr>
      </a:lvl8pPr>
      <a:lvl9pPr marL="3886200" indent="-228600" algn="l" rtl="0" eaLnBrk="0" fontAlgn="base" hangingPunct="0">
        <a:spcBef>
          <a:spcPct val="20000"/>
        </a:spcBef>
        <a:spcAft>
          <a:spcPct val="0"/>
        </a:spcAft>
        <a:buChar char="»"/>
        <a:defRPr sz="2000">
          <a:solidFill>
            <a:schemeClr val="tx1"/>
          </a:solidFill>
          <a:latin typeface="Times New Roman" pitchFamily="-1" charset="0"/>
          <a:ea typeface="ＭＳ Ｐゴシック" pitchFamily="-1"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0"/>
            <a:ext cx="8229600" cy="676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Tree>
    <p:extLst>
      <p:ext uri="{BB962C8B-B14F-4D97-AF65-F5344CB8AC3E}">
        <p14:creationId xmlns:p14="http://schemas.microsoft.com/office/powerpoint/2010/main" val="2820974629"/>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ctr" rtl="0" fontAlgn="base">
        <a:spcBef>
          <a:spcPct val="0"/>
        </a:spcBef>
        <a:spcAft>
          <a:spcPct val="0"/>
        </a:spcAft>
        <a:defRPr sz="3600" b="1">
          <a:solidFill>
            <a:schemeClr val="accent2"/>
          </a:solidFill>
          <a:latin typeface="+mj-lt"/>
          <a:ea typeface="+mj-ea"/>
          <a:cs typeface="+mj-cs"/>
        </a:defRPr>
      </a:lvl1pPr>
      <a:lvl2pPr algn="ctr" rtl="0" fontAlgn="base">
        <a:spcBef>
          <a:spcPct val="0"/>
        </a:spcBef>
        <a:spcAft>
          <a:spcPct val="0"/>
        </a:spcAft>
        <a:defRPr sz="3600" b="1">
          <a:solidFill>
            <a:schemeClr val="accent2"/>
          </a:solidFill>
          <a:latin typeface="Arial" charset="0"/>
        </a:defRPr>
      </a:lvl2pPr>
      <a:lvl3pPr algn="ctr" rtl="0" fontAlgn="base">
        <a:spcBef>
          <a:spcPct val="0"/>
        </a:spcBef>
        <a:spcAft>
          <a:spcPct val="0"/>
        </a:spcAft>
        <a:defRPr sz="3600" b="1">
          <a:solidFill>
            <a:schemeClr val="accent2"/>
          </a:solidFill>
          <a:latin typeface="Arial" charset="0"/>
        </a:defRPr>
      </a:lvl3pPr>
      <a:lvl4pPr algn="ctr" rtl="0" fontAlgn="base">
        <a:spcBef>
          <a:spcPct val="0"/>
        </a:spcBef>
        <a:spcAft>
          <a:spcPct val="0"/>
        </a:spcAft>
        <a:defRPr sz="3600" b="1">
          <a:solidFill>
            <a:schemeClr val="accent2"/>
          </a:solidFill>
          <a:latin typeface="Arial" charset="0"/>
        </a:defRPr>
      </a:lvl4pPr>
      <a:lvl5pPr algn="ctr" rtl="0" fontAlgn="base">
        <a:spcBef>
          <a:spcPct val="0"/>
        </a:spcBef>
        <a:spcAft>
          <a:spcPct val="0"/>
        </a:spcAft>
        <a:defRPr sz="3600" b="1">
          <a:solidFill>
            <a:schemeClr val="accent2"/>
          </a:solidFill>
          <a:latin typeface="Arial" charset="0"/>
        </a:defRPr>
      </a:lvl5pPr>
      <a:lvl6pPr marL="457200" algn="ctr" rtl="0" fontAlgn="base">
        <a:spcBef>
          <a:spcPct val="0"/>
        </a:spcBef>
        <a:spcAft>
          <a:spcPct val="0"/>
        </a:spcAft>
        <a:defRPr sz="3600" b="1">
          <a:solidFill>
            <a:schemeClr val="accent2"/>
          </a:solidFill>
          <a:latin typeface="Arial" charset="0"/>
        </a:defRPr>
      </a:lvl6pPr>
      <a:lvl7pPr marL="914400" algn="ctr" rtl="0" fontAlgn="base">
        <a:spcBef>
          <a:spcPct val="0"/>
        </a:spcBef>
        <a:spcAft>
          <a:spcPct val="0"/>
        </a:spcAft>
        <a:defRPr sz="3600" b="1">
          <a:solidFill>
            <a:schemeClr val="accent2"/>
          </a:solidFill>
          <a:latin typeface="Arial" charset="0"/>
        </a:defRPr>
      </a:lvl7pPr>
      <a:lvl8pPr marL="1371600" algn="ctr" rtl="0" fontAlgn="base">
        <a:spcBef>
          <a:spcPct val="0"/>
        </a:spcBef>
        <a:spcAft>
          <a:spcPct val="0"/>
        </a:spcAft>
        <a:defRPr sz="3600" b="1">
          <a:solidFill>
            <a:schemeClr val="accent2"/>
          </a:solidFill>
          <a:latin typeface="Arial" charset="0"/>
        </a:defRPr>
      </a:lvl8pPr>
      <a:lvl9pPr marL="1828800" algn="ctr" rtl="0" fontAlgn="base">
        <a:spcBef>
          <a:spcPct val="0"/>
        </a:spcBef>
        <a:spcAft>
          <a:spcPct val="0"/>
        </a:spcAft>
        <a:defRPr sz="3600" b="1">
          <a:solidFill>
            <a:schemeClr val="accent2"/>
          </a:solidFill>
          <a:latin typeface="Arial" charset="0"/>
        </a:defRPr>
      </a:lvl9pPr>
    </p:titleStyle>
    <p:bodyStyle>
      <a:lvl1pPr marL="342900" indent="-342900" algn="l" rtl="0" fontAlgn="base">
        <a:spcBef>
          <a:spcPct val="20000"/>
        </a:spcBef>
        <a:spcAft>
          <a:spcPct val="0"/>
        </a:spcAft>
        <a:defRPr sz="2800">
          <a:solidFill>
            <a:schemeClr val="accent2"/>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defRPr>
      </a:lvl2pPr>
      <a:lvl3pPr marL="1143000" indent="-228600" algn="l" rtl="0" fontAlgn="base">
        <a:spcBef>
          <a:spcPct val="20000"/>
        </a:spcBef>
        <a:spcAft>
          <a:spcPct val="0"/>
        </a:spcAft>
        <a:buChar char="•"/>
        <a:defRPr sz="2400">
          <a:solidFill>
            <a:schemeClr val="tx1"/>
          </a:solidFill>
          <a:latin typeface="+mn-lt"/>
        </a:defRPr>
      </a:lvl3pPr>
      <a:lvl4pPr marL="1600200" indent="-228600" algn="l" rtl="0" fontAlgn="base">
        <a:spcBef>
          <a:spcPct val="20000"/>
        </a:spcBef>
        <a:spcAft>
          <a:spcPct val="0"/>
        </a:spcAft>
        <a:buChar char="–"/>
        <a:defRPr sz="2000">
          <a:solidFill>
            <a:schemeClr val="tx1"/>
          </a:solidFill>
          <a:latin typeface="+mn-lt"/>
        </a:defRPr>
      </a:lvl4pPr>
      <a:lvl5pPr marL="2057400" indent="-228600" algn="l" rtl="0" fontAlgn="base">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18.xml"/><Relationship Id="rId5" Type="http://schemas.openxmlformats.org/officeDocument/2006/relationships/image" Target="../media/image29.png"/><Relationship Id="rId4" Type="http://schemas.openxmlformats.org/officeDocument/2006/relationships/image" Target="../media/image28.png"/></Relationships>
</file>

<file path=ppt/slides/_rels/slide11.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0.xml"/><Relationship Id="rId1" Type="http://schemas.openxmlformats.org/officeDocument/2006/relationships/slideLayout" Target="../slideLayouts/slideLayout17.xml"/><Relationship Id="rId5" Type="http://schemas.openxmlformats.org/officeDocument/2006/relationships/image" Target="../media/image32.jpeg"/><Relationship Id="rId4" Type="http://schemas.openxmlformats.org/officeDocument/2006/relationships/image" Target="../media/image31.jpeg"/></Relationships>
</file>

<file path=ppt/slides/_rels/slide12.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11.xml"/><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2.xml"/><Relationship Id="rId1" Type="http://schemas.openxmlformats.org/officeDocument/2006/relationships/slideLayout" Target="../slideLayouts/slideLayout18.xml"/><Relationship Id="rId6" Type="http://schemas.openxmlformats.org/officeDocument/2006/relationships/hyperlink" Target="https://www.quora.com/What-is-the-coordination-number-of-aluminium" TargetMode="External"/><Relationship Id="rId5" Type="http://schemas.openxmlformats.org/officeDocument/2006/relationships/image" Target="../media/image36.jpg"/><Relationship Id="rId4" Type="http://schemas.openxmlformats.org/officeDocument/2006/relationships/image" Target="../media/image35.png"/></Relationships>
</file>

<file path=ppt/slides/_rels/slide1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3.xml"/><Relationship Id="rId1" Type="http://schemas.openxmlformats.org/officeDocument/2006/relationships/slideLayout" Target="../slideLayouts/slideLayout18.xml"/><Relationship Id="rId5" Type="http://schemas.openxmlformats.org/officeDocument/2006/relationships/image" Target="../media/image37.png"/><Relationship Id="rId4" Type="http://schemas.openxmlformats.org/officeDocument/2006/relationships/image" Target="../media/image35.png"/></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4.xml"/><Relationship Id="rId1" Type="http://schemas.openxmlformats.org/officeDocument/2006/relationships/slideLayout" Target="../slideLayouts/slideLayout18.xml"/><Relationship Id="rId5" Type="http://schemas.openxmlformats.org/officeDocument/2006/relationships/image" Target="../media/image39.jpeg"/><Relationship Id="rId4" Type="http://schemas.openxmlformats.org/officeDocument/2006/relationships/image" Target="../media/image38.png"/></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5.xml"/><Relationship Id="rId1" Type="http://schemas.openxmlformats.org/officeDocument/2006/relationships/slideLayout" Target="../slideLayouts/slideLayout18.xml"/><Relationship Id="rId5" Type="http://schemas.openxmlformats.org/officeDocument/2006/relationships/image" Target="../media/image39.jpeg"/><Relationship Id="rId4" Type="http://schemas.openxmlformats.org/officeDocument/2006/relationships/image" Target="../media/image38.png"/></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6.xml"/><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18.xml"/><Relationship Id="rId5" Type="http://schemas.openxmlformats.org/officeDocument/2006/relationships/image" Target="../media/image37.png"/><Relationship Id="rId4" Type="http://schemas.openxmlformats.org/officeDocument/2006/relationships/image" Target="../media/image35.png"/></Relationships>
</file>

<file path=ppt/slides/_rels/slide19.xml.rels><?xml version="1.0" encoding="UTF-8" standalone="yes"?>
<Relationships xmlns="http://schemas.openxmlformats.org/package/2006/relationships"><Relationship Id="rId3" Type="http://schemas.openxmlformats.org/officeDocument/2006/relationships/hyperlink" Target="http://users.aber.ac.uk/ruw/teach/334/structypes.php" TargetMode="External"/><Relationship Id="rId2" Type="http://schemas.openxmlformats.org/officeDocument/2006/relationships/notesSlide" Target="../notesSlides/notesSlide18.xml"/><Relationship Id="rId1" Type="http://schemas.openxmlformats.org/officeDocument/2006/relationships/slideLayout" Target="../slideLayouts/slideLayout18.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hyperlink" Target="http://chemwiki.ucdavis.edu/Physical_Chemistry/Physical_Properties_of_Matter/Phases_of_Matter/Solids/Crystal_Lattice/Closest_Pack_Structures"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9.xml"/><Relationship Id="rId1" Type="http://schemas.openxmlformats.org/officeDocument/2006/relationships/slideLayout" Target="../slideLayouts/slideLayout18.xml"/><Relationship Id="rId6" Type="http://schemas.openxmlformats.org/officeDocument/2006/relationships/image" Target="../media/image43.png"/><Relationship Id="rId5" Type="http://schemas.openxmlformats.org/officeDocument/2006/relationships/hyperlink" Target="http://www.google.nl/url?sa=i&amp;rct=j&amp;q=&amp;esrc=s&amp;frm=1&amp;source=images&amp;cd=&amp;cad=rja&amp;uact=8&amp;docid=rPU4d_3dh63v8M&amp;tbnid=vM2N5bqbyPtCSM:&amp;ved=0CAUQjRw&amp;url=http://link.aps.org/doi/10.1103/PhysRevLett.108.148302&amp;ei=IhJ2U4OMFsfbPLelgKAE&amp;bvm=bv.66699033,d.ZWU&amp;psig=AFQjCNGYkpIsF0ZMaNnamMDSyJ2pq9DZSQ&amp;ust=1400333103284495" TargetMode="External"/><Relationship Id="rId4" Type="http://schemas.openxmlformats.org/officeDocument/2006/relationships/hyperlink" Target="http://alecjacobson.com/graphics/hw10b/"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0.xml"/><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3" Type="http://schemas.openxmlformats.org/officeDocument/2006/relationships/hyperlink" Target="https://www.youtube.com/watch?v=lLFEqKl3sm4" TargetMode="External"/><Relationship Id="rId2" Type="http://schemas.openxmlformats.org/officeDocument/2006/relationships/notesSlide" Target="../notesSlides/notesSlide21.xml"/><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2.xml"/><Relationship Id="rId1" Type="http://schemas.openxmlformats.org/officeDocument/2006/relationships/slideLayout" Target="../slideLayouts/slideLayout18.xml"/><Relationship Id="rId6" Type="http://schemas.openxmlformats.org/officeDocument/2006/relationships/image" Target="../media/image17.jpg"/><Relationship Id="rId5" Type="http://schemas.openxmlformats.org/officeDocument/2006/relationships/image" Target="../media/image16.jpg"/><Relationship Id="rId4" Type="http://schemas.openxmlformats.org/officeDocument/2006/relationships/hyperlink" Target="http://en.wikipedia.org/wiki/Crystal_structure"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3.xml"/><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24.xml"/><Relationship Id="rId1" Type="http://schemas.openxmlformats.org/officeDocument/2006/relationships/slideLayout" Target="../slideLayouts/slideLayout17.xml"/><Relationship Id="rId5" Type="http://schemas.openxmlformats.org/officeDocument/2006/relationships/hyperlink" Target="http://wps.prenhall.com/wps/media/objects/3311/3391416/blb1107.html" TargetMode="External"/><Relationship Id="rId4" Type="http://schemas.openxmlformats.org/officeDocument/2006/relationships/image" Target="../media/image48.png"/></Relationships>
</file>

<file path=ppt/slides/_rels/slide26.xml.rels><?xml version="1.0" encoding="UTF-8" standalone="yes"?>
<Relationships xmlns="http://schemas.openxmlformats.org/package/2006/relationships"><Relationship Id="rId3" Type="http://schemas.openxmlformats.org/officeDocument/2006/relationships/image" Target="../media/image49.gif"/><Relationship Id="rId2" Type="http://schemas.openxmlformats.org/officeDocument/2006/relationships/notesSlide" Target="../notesSlides/notesSlide25.xml"/><Relationship Id="rId1" Type="http://schemas.openxmlformats.org/officeDocument/2006/relationships/slideLayout" Target="../slideLayouts/slideLayout18.xml"/><Relationship Id="rId4" Type="http://schemas.openxmlformats.org/officeDocument/2006/relationships/image" Target="../media/image50.png"/></Relationships>
</file>

<file path=ppt/slides/_rels/slide27.xml.rels><?xml version="1.0" encoding="UTF-8" standalone="yes"?>
<Relationships xmlns="http://schemas.openxmlformats.org/package/2006/relationships"><Relationship Id="rId3" Type="http://schemas.openxmlformats.org/officeDocument/2006/relationships/hyperlink" Target="http://www.physics.smu.edu/scalise/P5337fa11/notes/ch06/chapter6.pdf" TargetMode="External"/><Relationship Id="rId2" Type="http://schemas.openxmlformats.org/officeDocument/2006/relationships/notesSlide" Target="../notesSlides/notesSlide26.xml"/><Relationship Id="rId1" Type="http://schemas.openxmlformats.org/officeDocument/2006/relationships/slideLayout" Target="../slideLayouts/slideLayout18.xml"/><Relationship Id="rId4" Type="http://schemas.openxmlformats.org/officeDocument/2006/relationships/image" Target="../media/image51.png"/></Relationships>
</file>

<file path=ppt/slides/_rels/slide28.xml.rels><?xml version="1.0" encoding="UTF-8" standalone="yes"?>
<Relationships xmlns="http://schemas.openxmlformats.org/package/2006/relationships"><Relationship Id="rId3" Type="http://schemas.openxmlformats.org/officeDocument/2006/relationships/hyperlink" Target="http://www.physics.smu.edu/scalise/P5337fa11/notes/ch06/chapter6.pdf" TargetMode="External"/><Relationship Id="rId2" Type="http://schemas.openxmlformats.org/officeDocument/2006/relationships/notesSlide" Target="../notesSlides/notesSlide27.xml"/><Relationship Id="rId1" Type="http://schemas.openxmlformats.org/officeDocument/2006/relationships/slideLayout" Target="../slideLayouts/slideLayout18.xml"/><Relationship Id="rId4" Type="http://schemas.openxmlformats.org/officeDocument/2006/relationships/image" Target="../media/image51.png"/></Relationships>
</file>

<file path=ppt/slides/_rels/slide29.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2.wmf"/><Relationship Id="rId1" Type="http://schemas.openxmlformats.org/officeDocument/2006/relationships/slideLayout" Target="../slideLayouts/slideLayout18.xml"/><Relationship Id="rId4" Type="http://schemas.openxmlformats.org/officeDocument/2006/relationships/image" Target="../media/image54.png"/></Relationships>
</file>

<file path=ppt/slides/_rels/slide3.xml.rels><?xml version="1.0" encoding="UTF-8" standalone="yes"?>
<Relationships xmlns="http://schemas.openxmlformats.org/package/2006/relationships"><Relationship Id="rId3" Type="http://schemas.openxmlformats.org/officeDocument/2006/relationships/hyperlink" Target="http://mini.physics.sunysb.edu/~marivi/TEACHING-OLD/PHY313/doku.php?id=lectures:7" TargetMode="External"/><Relationship Id="rId2" Type="http://schemas.openxmlformats.org/officeDocument/2006/relationships/notesSlide" Target="../notesSlides/notesSlide2.xml"/><Relationship Id="rId1" Type="http://schemas.openxmlformats.org/officeDocument/2006/relationships/slideLayout" Target="../slideLayouts/slideLayout18.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hyperlink" Target="https://www.youtube.com/watch?v=lLFEqKl3sm4"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8.xml"/><Relationship Id="rId1" Type="http://schemas.openxmlformats.org/officeDocument/2006/relationships/slideLayout" Target="../slideLayouts/slideLayout18.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hyperlink" Target="http://cnx.org/content/m13458/latest/"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9.xml"/><Relationship Id="rId1" Type="http://schemas.openxmlformats.org/officeDocument/2006/relationships/slideLayout" Target="../slideLayouts/slideLayout18.xml"/><Relationship Id="rId6" Type="http://schemas.openxmlformats.org/officeDocument/2006/relationships/image" Target="../media/image59.gif"/><Relationship Id="rId5" Type="http://schemas.openxmlformats.org/officeDocument/2006/relationships/hyperlink" Target="http://hyperphysics.phy-astr.gsu.edu/hbase/quantum/eedens.html#c1" TargetMode="External"/><Relationship Id="rId4" Type="http://schemas.openxmlformats.org/officeDocument/2006/relationships/image" Target="../media/image54.png"/></Relationships>
</file>

<file path=ppt/slides/_rels/slide3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hyperlink" Target="http://www-inst.eecs.berkeley.edu/~ee143/sp06/lectures/Semiconductor_tutorial.pdf" TargetMode="External"/><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3" Type="http://schemas.openxmlformats.org/officeDocument/2006/relationships/image" Target="../media/image62.png"/><Relationship Id="rId7" Type="http://schemas.openxmlformats.org/officeDocument/2006/relationships/image" Target="../media/image64.jpeg"/><Relationship Id="rId2" Type="http://schemas.openxmlformats.org/officeDocument/2006/relationships/slideLayout" Target="../slideLayouts/slideLayout18.xml"/><Relationship Id="rId1" Type="http://schemas.openxmlformats.org/officeDocument/2006/relationships/vmlDrawing" Target="../drawings/vmlDrawing1.vml"/><Relationship Id="rId6" Type="http://schemas.openxmlformats.org/officeDocument/2006/relationships/image" Target="../media/image61.wmf"/><Relationship Id="rId5" Type="http://schemas.openxmlformats.org/officeDocument/2006/relationships/oleObject" Target="../embeddings/oleObject1.bin"/><Relationship Id="rId4" Type="http://schemas.openxmlformats.org/officeDocument/2006/relationships/image" Target="../media/image63.wmf"/></Relationships>
</file>

<file path=ppt/slides/_rels/slide34.xml.rels><?xml version="1.0" encoding="UTF-8" standalone="yes"?>
<Relationships xmlns="http://schemas.openxmlformats.org/package/2006/relationships"><Relationship Id="rId8" Type="http://schemas.openxmlformats.org/officeDocument/2006/relationships/image" Target="../media/image65.wmf"/><Relationship Id="rId3" Type="http://schemas.openxmlformats.org/officeDocument/2006/relationships/notesSlide" Target="../notesSlides/notesSlide30.xml"/><Relationship Id="rId7" Type="http://schemas.openxmlformats.org/officeDocument/2006/relationships/oleObject" Target="../embeddings/oleObject2.bin"/><Relationship Id="rId2" Type="http://schemas.openxmlformats.org/officeDocument/2006/relationships/slideLayout" Target="../slideLayouts/slideLayout17.xml"/><Relationship Id="rId1" Type="http://schemas.openxmlformats.org/officeDocument/2006/relationships/vmlDrawing" Target="../drawings/vmlDrawing2.vml"/><Relationship Id="rId6" Type="http://schemas.openxmlformats.org/officeDocument/2006/relationships/image" Target="../media/image62.png"/><Relationship Id="rId5" Type="http://schemas.openxmlformats.org/officeDocument/2006/relationships/image" Target="../media/image67.png"/><Relationship Id="rId4" Type="http://schemas.openxmlformats.org/officeDocument/2006/relationships/image" Target="../media/image66.png"/></Relationships>
</file>

<file path=ppt/slides/_rels/slide35.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64.jpeg"/><Relationship Id="rId7" Type="http://schemas.openxmlformats.org/officeDocument/2006/relationships/image" Target="../media/image69.wmf"/><Relationship Id="rId2" Type="http://schemas.openxmlformats.org/officeDocument/2006/relationships/slideLayout" Target="../slideLayouts/slideLayout18.xml"/><Relationship Id="rId1" Type="http://schemas.openxmlformats.org/officeDocument/2006/relationships/vmlDrawing" Target="../drawings/vmlDrawing3.vml"/><Relationship Id="rId6" Type="http://schemas.openxmlformats.org/officeDocument/2006/relationships/oleObject" Target="../embeddings/oleObject4.bin"/><Relationship Id="rId11" Type="http://schemas.openxmlformats.org/officeDocument/2006/relationships/image" Target="../media/image70.wmf"/><Relationship Id="rId5" Type="http://schemas.openxmlformats.org/officeDocument/2006/relationships/image" Target="../media/image68.wmf"/><Relationship Id="rId10" Type="http://schemas.openxmlformats.org/officeDocument/2006/relationships/oleObject" Target="../embeddings/oleObject5.bin"/><Relationship Id="rId4" Type="http://schemas.openxmlformats.org/officeDocument/2006/relationships/oleObject" Target="../embeddings/oleObject3.bin"/><Relationship Id="rId9" Type="http://schemas.openxmlformats.org/officeDocument/2006/relationships/image" Target="../media/image63.wmf"/></Relationships>
</file>

<file path=ppt/slides/_rels/slide3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1.xml"/><Relationship Id="rId1" Type="http://schemas.openxmlformats.org/officeDocument/2006/relationships/slideLayout" Target="../slideLayouts/slideLayout18.xml"/></Relationships>
</file>

<file path=ppt/slides/_rels/slide3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2.xml"/><Relationship Id="rId1" Type="http://schemas.openxmlformats.org/officeDocument/2006/relationships/slideLayout" Target="../slideLayouts/slideLayout18.xml"/><Relationship Id="rId4" Type="http://schemas.openxmlformats.org/officeDocument/2006/relationships/image" Target="../media/image72.png"/></Relationships>
</file>

<file path=ppt/slides/_rels/slide38.xml.rels><?xml version="1.0" encoding="UTF-8" standalone="yes"?>
<Relationships xmlns="http://schemas.openxmlformats.org/package/2006/relationships"><Relationship Id="rId8" Type="http://schemas.openxmlformats.org/officeDocument/2006/relationships/image" Target="../media/image76.jpeg"/><Relationship Id="rId3" Type="http://schemas.openxmlformats.org/officeDocument/2006/relationships/image" Target="../media/image73.png"/><Relationship Id="rId7" Type="http://schemas.openxmlformats.org/officeDocument/2006/relationships/hyperlink" Target="http://www.slideshare.net/KamalKhan822/solids-conductors-insulators-semiconductors" TargetMode="External"/><Relationship Id="rId2" Type="http://schemas.openxmlformats.org/officeDocument/2006/relationships/notesSlide" Target="../notesSlides/notesSlide33.xml"/><Relationship Id="rId1" Type="http://schemas.openxmlformats.org/officeDocument/2006/relationships/slideLayout" Target="../slideLayouts/slideLayout17.xml"/><Relationship Id="rId6" Type="http://schemas.openxmlformats.org/officeDocument/2006/relationships/hyperlink" Target="http://chemwiki.ucdavis.edu/Textbook_Maps/Theoretical_Chemistry_Textbook_Maps/Simon's_%22Advanced_Theoretical_Chemistry%22/2:_Model_Problems_That_Form_Important_Starting_Points/2.2_Bands_of_Orbitals_in_Solids" TargetMode="External"/><Relationship Id="rId5" Type="http://schemas.openxmlformats.org/officeDocument/2006/relationships/image" Target="../media/image75.png"/><Relationship Id="rId10" Type="http://schemas.openxmlformats.org/officeDocument/2006/relationships/image" Target="../media/image77.png"/><Relationship Id="rId4" Type="http://schemas.openxmlformats.org/officeDocument/2006/relationships/image" Target="../media/image74.png"/><Relationship Id="rId9" Type="http://schemas.openxmlformats.org/officeDocument/2006/relationships/hyperlink" Target="http://semesters.in/category/b-tech-1semchemistry/" TargetMode="External"/></Relationships>
</file>

<file path=ppt/slides/_rels/slide39.xml.rels><?xml version="1.0" encoding="UTF-8" standalone="yes"?>
<Relationships xmlns="http://schemas.openxmlformats.org/package/2006/relationships"><Relationship Id="rId3" Type="http://schemas.openxmlformats.org/officeDocument/2006/relationships/hyperlink" Target="http://www.learner.org/courses/physics/visual/visual.html?shortname=bands" TargetMode="External"/><Relationship Id="rId2" Type="http://schemas.openxmlformats.org/officeDocument/2006/relationships/notesSlide" Target="../notesSlides/notesSlide34.xml"/><Relationship Id="rId1" Type="http://schemas.openxmlformats.org/officeDocument/2006/relationships/slideLayout" Target="../slideLayouts/slideLayout18.xml"/><Relationship Id="rId4" Type="http://schemas.openxmlformats.org/officeDocument/2006/relationships/image" Target="../media/image78.jpe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40.xml.rels><?xml version="1.0" encoding="UTF-8" standalone="yes"?>
<Relationships xmlns="http://schemas.openxmlformats.org/package/2006/relationships"><Relationship Id="rId3" Type="http://schemas.openxmlformats.org/officeDocument/2006/relationships/hyperlink" Target="http://www.learner.org/courses/physics/visual/visual.html?shortname=bands" TargetMode="External"/><Relationship Id="rId2" Type="http://schemas.openxmlformats.org/officeDocument/2006/relationships/notesSlide" Target="../notesSlides/notesSlide35.xml"/><Relationship Id="rId1" Type="http://schemas.openxmlformats.org/officeDocument/2006/relationships/slideLayout" Target="../slideLayouts/slideLayout18.xml"/><Relationship Id="rId4" Type="http://schemas.openxmlformats.org/officeDocument/2006/relationships/image" Target="../media/image78.jpeg"/></Relationships>
</file>

<file path=ppt/slides/_rels/slide41.xml.rels><?xml version="1.0" encoding="UTF-8" standalone="yes"?>
<Relationships xmlns="http://schemas.openxmlformats.org/package/2006/relationships"><Relationship Id="rId8" Type="http://schemas.openxmlformats.org/officeDocument/2006/relationships/oleObject" Target="../embeddings/oleObject6.bin"/><Relationship Id="rId3" Type="http://schemas.openxmlformats.org/officeDocument/2006/relationships/notesSlide" Target="../notesSlides/notesSlide36.xml"/><Relationship Id="rId7" Type="http://schemas.openxmlformats.org/officeDocument/2006/relationships/image" Target="../media/image83.png"/><Relationship Id="rId2" Type="http://schemas.openxmlformats.org/officeDocument/2006/relationships/slideLayout" Target="../slideLayouts/slideLayout18.xml"/><Relationship Id="rId1" Type="http://schemas.openxmlformats.org/officeDocument/2006/relationships/vmlDrawing" Target="../drawings/vmlDrawing4.vml"/><Relationship Id="rId6" Type="http://schemas.openxmlformats.org/officeDocument/2006/relationships/image" Target="../media/image82.jpeg"/><Relationship Id="rId5" Type="http://schemas.openxmlformats.org/officeDocument/2006/relationships/image" Target="../media/image81.png"/><Relationship Id="rId4" Type="http://schemas.openxmlformats.org/officeDocument/2006/relationships/image" Target="../media/image80.png"/><Relationship Id="rId9" Type="http://schemas.openxmlformats.org/officeDocument/2006/relationships/image" Target="../media/image79.wmf"/></Relationships>
</file>

<file path=ppt/slides/_rels/slide42.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notesSlide" Target="../notesSlides/notesSlide37.xml"/><Relationship Id="rId7" Type="http://schemas.openxmlformats.org/officeDocument/2006/relationships/image" Target="../media/image79.wmf"/><Relationship Id="rId2" Type="http://schemas.openxmlformats.org/officeDocument/2006/relationships/slideLayout" Target="../slideLayouts/slideLayout18.xml"/><Relationship Id="rId1" Type="http://schemas.openxmlformats.org/officeDocument/2006/relationships/vmlDrawing" Target="../drawings/vmlDrawing5.vml"/><Relationship Id="rId6" Type="http://schemas.openxmlformats.org/officeDocument/2006/relationships/oleObject" Target="../embeddings/oleObject7.bin"/><Relationship Id="rId5" Type="http://schemas.openxmlformats.org/officeDocument/2006/relationships/image" Target="../media/image83.png"/><Relationship Id="rId4" Type="http://schemas.openxmlformats.org/officeDocument/2006/relationships/image" Target="../media/image82.jpeg"/><Relationship Id="rId9" Type="http://schemas.openxmlformats.org/officeDocument/2006/relationships/image" Target="../media/image81.png"/></Relationships>
</file>

<file path=ppt/slides/_rels/slide43.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notesSlide" Target="../notesSlides/notesSlide38.xml"/><Relationship Id="rId1" Type="http://schemas.openxmlformats.org/officeDocument/2006/relationships/slideLayout" Target="../slideLayouts/slideLayout18.xml"/><Relationship Id="rId5" Type="http://schemas.openxmlformats.org/officeDocument/2006/relationships/image" Target="../media/image84.gif"/><Relationship Id="rId4" Type="http://schemas.openxmlformats.org/officeDocument/2006/relationships/hyperlink" Target="http://www.google.nl/url?sa=i&amp;rct=j&amp;q=&amp;esrc=s&amp;frm=1&amp;source=images&amp;cd=&amp;cad=rja&amp;uact=8&amp;docid=VW6-7ha353AbRM&amp;tbnid=Dz46QYRTDki-ZM:&amp;ved=0CAUQjRw&amp;url=http://www.linux-host.org/energy/srbat1.htm&amp;ei=eMiNU--mC87ZPYuMgegJ&amp;bvm=bv.68191837,d.ZWU&amp;psig=AFQjCNHLdwyabTrHrST_2kQ4lJIWzMPhbg&amp;ust=1401887216581894" TargetMode="External"/></Relationships>
</file>

<file path=ppt/slides/_rels/slide44.xml.rels><?xml version="1.0" encoding="UTF-8" standalone="yes"?>
<Relationships xmlns="http://schemas.openxmlformats.org/package/2006/relationships"><Relationship Id="rId3" Type="http://schemas.openxmlformats.org/officeDocument/2006/relationships/image" Target="../media/image85.gif"/><Relationship Id="rId2" Type="http://schemas.openxmlformats.org/officeDocument/2006/relationships/notesSlide" Target="../notesSlides/notesSlide39.xml"/><Relationship Id="rId1" Type="http://schemas.openxmlformats.org/officeDocument/2006/relationships/slideLayout" Target="../slideLayouts/slideLayout18.xml"/></Relationships>
</file>

<file path=ppt/slides/_rels/slide45.xml.rels><?xml version="1.0" encoding="UTF-8" standalone="yes"?>
<Relationships xmlns="http://schemas.openxmlformats.org/package/2006/relationships"><Relationship Id="rId8" Type="http://schemas.openxmlformats.org/officeDocument/2006/relationships/image" Target="../media/image86.wmf"/><Relationship Id="rId3" Type="http://schemas.openxmlformats.org/officeDocument/2006/relationships/notesSlide" Target="../notesSlides/notesSlide40.xml"/><Relationship Id="rId7" Type="http://schemas.openxmlformats.org/officeDocument/2006/relationships/oleObject" Target="../embeddings/oleObject8.bin"/><Relationship Id="rId2" Type="http://schemas.openxmlformats.org/officeDocument/2006/relationships/slideLayout" Target="../slideLayouts/slideLayout18.xml"/><Relationship Id="rId1" Type="http://schemas.openxmlformats.org/officeDocument/2006/relationships/vmlDrawing" Target="../drawings/vmlDrawing6.vml"/><Relationship Id="rId6" Type="http://schemas.openxmlformats.org/officeDocument/2006/relationships/image" Target="../media/image56.png"/><Relationship Id="rId5" Type="http://schemas.openxmlformats.org/officeDocument/2006/relationships/image" Target="../media/image55.png"/><Relationship Id="rId10" Type="http://schemas.openxmlformats.org/officeDocument/2006/relationships/image" Target="../media/image87.gif"/><Relationship Id="rId4" Type="http://schemas.openxmlformats.org/officeDocument/2006/relationships/hyperlink" Target="http://cnx.org/content/m13458/latest/" TargetMode="External"/><Relationship Id="rId9" Type="http://schemas.openxmlformats.org/officeDocument/2006/relationships/image" Target="../media/image57.png"/></Relationships>
</file>

<file path=ppt/slides/_rels/slide46.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41.xml"/><Relationship Id="rId1" Type="http://schemas.openxmlformats.org/officeDocument/2006/relationships/slideLayout" Target="../slideLayouts/slideLayout18.xml"/><Relationship Id="rId4" Type="http://schemas.openxmlformats.org/officeDocument/2006/relationships/hyperlink" Target="http://mme.iitm.ac.in/swamnthn/sites/default/files/MM5017/Lec9.pdf" TargetMode="External"/></Relationships>
</file>

<file path=ppt/slides/_rels/slide47.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42.xml"/><Relationship Id="rId1" Type="http://schemas.openxmlformats.org/officeDocument/2006/relationships/slideLayout" Target="../slideLayouts/slideLayout18.xml"/><Relationship Id="rId5" Type="http://schemas.openxmlformats.org/officeDocument/2006/relationships/hyperlink" Target="http://mme.iitm.ac.in/swamnthn/sites/default/files/MM5017/Lec9.pdf" TargetMode="External"/><Relationship Id="rId4" Type="http://schemas.openxmlformats.org/officeDocument/2006/relationships/image" Target="../media/image88.png"/></Relationships>
</file>

<file path=ppt/slides/_rels/slide4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43.xml"/><Relationship Id="rId1" Type="http://schemas.openxmlformats.org/officeDocument/2006/relationships/slideLayout" Target="../slideLayouts/slideLayout18.xml"/><Relationship Id="rId4" Type="http://schemas.openxmlformats.org/officeDocument/2006/relationships/hyperlink" Target="https://nanohub.org/courses/TEAS/01a/asset/1861"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8.xml"/><Relationship Id="rId6" Type="http://schemas.openxmlformats.org/officeDocument/2006/relationships/image" Target="../media/image8.png"/><Relationship Id="rId5" Type="http://schemas.openxmlformats.org/officeDocument/2006/relationships/image" Target="../media/image7.jpeg"/><Relationship Id="rId4" Type="http://schemas.openxmlformats.org/officeDocument/2006/relationships/image" Target="../media/image6.jpeg"/></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5.xml"/><Relationship Id="rId1" Type="http://schemas.openxmlformats.org/officeDocument/2006/relationships/slideLayout" Target="../slideLayouts/slideLayout18.xml"/><Relationship Id="rId6" Type="http://schemas.openxmlformats.org/officeDocument/2006/relationships/image" Target="../media/image8.png"/><Relationship Id="rId5" Type="http://schemas.openxmlformats.org/officeDocument/2006/relationships/image" Target="../media/image7.jpeg"/><Relationship Id="rId4" Type="http://schemas.openxmlformats.org/officeDocument/2006/relationships/image" Target="../media/image6.jpeg"/></Relationships>
</file>

<file path=ppt/slides/_rels/slide7.xml.rels><?xml version="1.0" encoding="UTF-8" standalone="yes"?>
<Relationships xmlns="http://schemas.openxmlformats.org/package/2006/relationships"><Relationship Id="rId8" Type="http://schemas.openxmlformats.org/officeDocument/2006/relationships/image" Target="../media/image16.jp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18.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 Id="rId9" Type="http://schemas.openxmlformats.org/officeDocument/2006/relationships/image" Target="../media/image17.jpg"/></Relationships>
</file>

<file path=ppt/slides/_rels/slide8.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18.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 Id="rId9" Type="http://schemas.openxmlformats.org/officeDocument/2006/relationships/image" Target="../media/image24.png"/></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18.xml"/><Relationship Id="rId6" Type="http://schemas.openxmlformats.org/officeDocument/2006/relationships/hyperlink" Target="http://sherlockdiv4.weebly.com/the-6-main-characteristics.html" TargetMode="External"/><Relationship Id="rId5" Type="http://schemas.openxmlformats.org/officeDocument/2006/relationships/image" Target="../media/image26.png"/><Relationship Id="rId4" Type="http://schemas.openxmlformats.org/officeDocument/2006/relationships/hyperlink" Target="http://www.gemsociety.org/article/crystal/"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ctrTitle"/>
          </p:nvPr>
        </p:nvSpPr>
        <p:spPr>
          <a:xfrm>
            <a:off x="685800" y="3810000"/>
            <a:ext cx="7772400" cy="1143000"/>
          </a:xfrm>
        </p:spPr>
        <p:txBody>
          <a:bodyPr/>
          <a:lstStyle/>
          <a:p>
            <a:r>
              <a:rPr lang="en-US" sz="4800" dirty="0" err="1" smtClean="0">
                <a:solidFill>
                  <a:srgbClr val="6666FF"/>
                </a:solidFill>
              </a:rPr>
              <a:t>Vastestoffysica</a:t>
            </a:r>
            <a:r>
              <a:rPr lang="en-US" sz="4800" dirty="0" smtClean="0">
                <a:solidFill>
                  <a:srgbClr val="6666FF"/>
                </a:solidFill>
              </a:rPr>
              <a:t> IV</a:t>
            </a:r>
            <a:endParaRPr lang="nl-NL" sz="2000" dirty="0" smtClean="0"/>
          </a:p>
        </p:txBody>
      </p:sp>
      <p:sp>
        <p:nvSpPr>
          <p:cNvPr id="15363" name="Rectangle 3"/>
          <p:cNvSpPr>
            <a:spLocks noGrp="1" noChangeArrowheads="1"/>
          </p:cNvSpPr>
          <p:nvPr>
            <p:ph type="subTitle" idx="1"/>
          </p:nvPr>
        </p:nvSpPr>
        <p:spPr>
          <a:xfrm>
            <a:off x="1411288" y="5157192"/>
            <a:ext cx="6400800" cy="1752600"/>
          </a:xfrm>
        </p:spPr>
        <p:txBody>
          <a:bodyPr/>
          <a:lstStyle/>
          <a:p>
            <a:r>
              <a:rPr lang="nl-NL" dirty="0" smtClean="0">
                <a:cs typeface="Times New Roman" pitchFamily="18" charset="0"/>
              </a:rPr>
              <a:t>Saskia Blom </a:t>
            </a:r>
          </a:p>
          <a:p>
            <a:r>
              <a:rPr lang="nl-NL" dirty="0" smtClean="0">
                <a:cs typeface="Times New Roman" pitchFamily="18" charset="0"/>
              </a:rPr>
              <a:t>(s.blom@fontys.nl) </a:t>
            </a:r>
          </a:p>
        </p:txBody>
      </p:sp>
      <p:pic>
        <p:nvPicPr>
          <p:cNvPr id="7" name="Picture 6"/>
          <p:cNvPicPr>
            <a:picLocks noChangeAspect="1"/>
          </p:cNvPicPr>
          <p:nvPr/>
        </p:nvPicPr>
        <p:blipFill>
          <a:blip r:embed="rId3"/>
          <a:stretch>
            <a:fillRect/>
          </a:stretch>
        </p:blipFill>
        <p:spPr>
          <a:xfrm>
            <a:off x="2171700" y="218574"/>
            <a:ext cx="4838700" cy="3820026"/>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3"/>
          <p:cNvSpPr>
            <a:spLocks noChangeArrowheads="1"/>
          </p:cNvSpPr>
          <p:nvPr/>
        </p:nvSpPr>
        <p:spPr bwMode="auto">
          <a:xfrm>
            <a:off x="568325" y="71438"/>
            <a:ext cx="8029575" cy="609600"/>
          </a:xfrm>
          <a:prstGeom prst="rect">
            <a:avLst/>
          </a:prstGeom>
          <a:noFill/>
          <a:ln w="9525">
            <a:noFill/>
            <a:miter lim="800000"/>
            <a:headEnd/>
            <a:tailEnd/>
          </a:ln>
        </p:spPr>
        <p:txBody>
          <a:bodyPr anchor="ctr">
            <a:prstTxWarp prst="textNoShape">
              <a:avLst/>
            </a:prstTxWarp>
          </a:bodyPr>
          <a:lstStyle/>
          <a:p>
            <a:pPr algn="l"/>
            <a:r>
              <a:rPr lang="x-none" sz="2500" dirty="0" smtClean="0">
                <a:solidFill>
                  <a:schemeClr val="tx2"/>
                </a:solidFill>
              </a:rPr>
              <a:t>7 kristalsystemen;             14 roosterstructuren</a:t>
            </a:r>
            <a:r>
              <a:rPr lang="en-US" sz="2500" dirty="0" smtClean="0">
                <a:solidFill>
                  <a:schemeClr val="tx2"/>
                </a:solidFill>
              </a:rPr>
              <a:t>: </a:t>
            </a:r>
            <a:endParaRPr lang="nl-NL" sz="2500" dirty="0">
              <a:solidFill>
                <a:schemeClr val="tx2"/>
              </a:solidFill>
            </a:endParaRPr>
          </a:p>
        </p:txBody>
      </p:sp>
      <p:sp>
        <p:nvSpPr>
          <p:cNvPr id="20484" name="Line 4"/>
          <p:cNvSpPr>
            <a:spLocks noChangeShapeType="1"/>
          </p:cNvSpPr>
          <p:nvPr/>
        </p:nvSpPr>
        <p:spPr bwMode="auto">
          <a:xfrm>
            <a:off x="576263" y="609600"/>
            <a:ext cx="7945437" cy="0"/>
          </a:xfrm>
          <a:prstGeom prst="line">
            <a:avLst/>
          </a:prstGeom>
          <a:noFill/>
          <a:ln w="25400">
            <a:solidFill>
              <a:schemeClr val="accent2"/>
            </a:solidFill>
            <a:round/>
            <a:headEnd/>
            <a:tailEnd/>
          </a:ln>
        </p:spPr>
        <p:txBody>
          <a:bodyPr wrap="none" anchor="ctr">
            <a:prstTxWarp prst="textNoShape">
              <a:avLst/>
            </a:prstTxWarp>
          </a:bodyPr>
          <a:lstStyle/>
          <a:p>
            <a:endParaRPr lang="en-US"/>
          </a:p>
        </p:txBody>
      </p:sp>
      <p:pic>
        <p:nvPicPr>
          <p:cNvPr id="6" name="Picture 5"/>
          <p:cNvPicPr>
            <a:picLocks noChangeAspect="1"/>
          </p:cNvPicPr>
          <p:nvPr/>
        </p:nvPicPr>
        <p:blipFill>
          <a:blip r:embed="rId3"/>
          <a:stretch>
            <a:fillRect/>
          </a:stretch>
        </p:blipFill>
        <p:spPr>
          <a:xfrm>
            <a:off x="4114800" y="775919"/>
            <a:ext cx="3276600" cy="5954674"/>
          </a:xfrm>
          <a:prstGeom prst="rect">
            <a:avLst/>
          </a:prstGeom>
        </p:spPr>
      </p:pic>
      <p:sp>
        <p:nvSpPr>
          <p:cNvPr id="9" name="Rectangle 8"/>
          <p:cNvSpPr/>
          <p:nvPr/>
        </p:nvSpPr>
        <p:spPr>
          <a:xfrm>
            <a:off x="609600" y="1059893"/>
            <a:ext cx="4572000" cy="5201424"/>
          </a:xfrm>
          <a:prstGeom prst="rect">
            <a:avLst/>
          </a:prstGeom>
        </p:spPr>
        <p:txBody>
          <a:bodyPr>
            <a:spAutoFit/>
          </a:bodyPr>
          <a:lstStyle/>
          <a:p>
            <a:pPr algn="l"/>
            <a:r>
              <a:rPr lang="en-US" sz="1800" dirty="0" smtClean="0"/>
              <a:t>	</a:t>
            </a:r>
            <a:r>
              <a:rPr lang="en-US" sz="1800" dirty="0" err="1" smtClean="0"/>
              <a:t>kubisch</a:t>
            </a:r>
            <a:endParaRPr lang="en-US" sz="1800" dirty="0" smtClean="0"/>
          </a:p>
          <a:p>
            <a:pPr algn="l"/>
            <a:endParaRPr lang="en-US" sz="1800" dirty="0" smtClean="0"/>
          </a:p>
          <a:p>
            <a:pPr algn="l"/>
            <a:r>
              <a:rPr lang="en-US" sz="1800" dirty="0" smtClean="0"/>
              <a:t>	</a:t>
            </a:r>
          </a:p>
          <a:p>
            <a:pPr algn="l"/>
            <a:endParaRPr lang="en-US" sz="1800" dirty="0" smtClean="0"/>
          </a:p>
          <a:p>
            <a:pPr algn="l"/>
            <a:r>
              <a:rPr lang="en-US" sz="1800" dirty="0" smtClean="0"/>
              <a:t>             </a:t>
            </a:r>
            <a:r>
              <a:rPr lang="en-US" sz="1800" dirty="0" err="1" smtClean="0"/>
              <a:t>tetragonaal</a:t>
            </a:r>
            <a:endParaRPr lang="en-US" sz="1800" dirty="0" smtClean="0"/>
          </a:p>
          <a:p>
            <a:pPr algn="l"/>
            <a:endParaRPr lang="en-US" sz="800" dirty="0" smtClean="0"/>
          </a:p>
          <a:p>
            <a:pPr algn="l"/>
            <a:endParaRPr lang="en-US" sz="1800" dirty="0" smtClean="0"/>
          </a:p>
          <a:p>
            <a:pPr algn="l"/>
            <a:endParaRPr lang="en-US" sz="1800" dirty="0" smtClean="0"/>
          </a:p>
          <a:p>
            <a:pPr algn="l"/>
            <a:r>
              <a:rPr lang="en-US" sz="1800" dirty="0" smtClean="0"/>
              <a:t>             </a:t>
            </a:r>
          </a:p>
          <a:p>
            <a:pPr algn="l"/>
            <a:r>
              <a:rPr lang="en-US" sz="1800" dirty="0" smtClean="0"/>
              <a:t>           </a:t>
            </a:r>
            <a:r>
              <a:rPr lang="en-US" sz="1800" dirty="0" err="1" smtClean="0"/>
              <a:t>orthorombisch</a:t>
            </a:r>
            <a:endParaRPr lang="en-US" sz="1800" dirty="0" smtClean="0"/>
          </a:p>
          <a:p>
            <a:pPr algn="l"/>
            <a:r>
              <a:rPr lang="en-US" sz="1800" dirty="0" smtClean="0"/>
              <a:t>                </a:t>
            </a:r>
          </a:p>
          <a:p>
            <a:pPr algn="l"/>
            <a:r>
              <a:rPr lang="en-US" sz="1800" dirty="0" smtClean="0"/>
              <a:t>          </a:t>
            </a:r>
          </a:p>
          <a:p>
            <a:pPr algn="l"/>
            <a:endParaRPr lang="en-US" sz="1800" dirty="0" smtClean="0"/>
          </a:p>
          <a:p>
            <a:pPr algn="l"/>
            <a:r>
              <a:rPr lang="en-US" sz="1800" dirty="0" smtClean="0"/>
              <a:t>              </a:t>
            </a:r>
          </a:p>
          <a:p>
            <a:pPr algn="l"/>
            <a:r>
              <a:rPr lang="en-US" sz="1800" dirty="0" err="1" smtClean="0"/>
              <a:t>rombisch</a:t>
            </a:r>
            <a:r>
              <a:rPr lang="en-US" sz="1800" dirty="0" smtClean="0"/>
              <a:t>	</a:t>
            </a:r>
            <a:r>
              <a:rPr lang="en-US" sz="1800" dirty="0" err="1" smtClean="0"/>
              <a:t>hexagonaal</a:t>
            </a:r>
            <a:endParaRPr lang="en-US" sz="1800" dirty="0" smtClean="0"/>
          </a:p>
          <a:p>
            <a:pPr algn="l"/>
            <a:r>
              <a:rPr lang="en-US" sz="1800" dirty="0" smtClean="0"/>
              <a:t>                             </a:t>
            </a:r>
          </a:p>
          <a:p>
            <a:pPr algn="l"/>
            <a:r>
              <a:rPr lang="en-US" sz="1800" dirty="0" smtClean="0"/>
              <a:t> </a:t>
            </a:r>
          </a:p>
          <a:p>
            <a:pPr algn="l"/>
            <a:r>
              <a:rPr lang="en-US" sz="1800" dirty="0" smtClean="0"/>
              <a:t>             </a:t>
            </a:r>
          </a:p>
          <a:p>
            <a:pPr algn="l"/>
            <a:r>
              <a:rPr lang="en-US" sz="1800" dirty="0" err="1" smtClean="0"/>
              <a:t>monoklien</a:t>
            </a:r>
            <a:r>
              <a:rPr lang="en-US" sz="1800" dirty="0" smtClean="0"/>
              <a:t>	</a:t>
            </a:r>
            <a:r>
              <a:rPr lang="en-US" sz="1800" dirty="0" err="1" smtClean="0"/>
              <a:t>triklien</a:t>
            </a:r>
            <a:endParaRPr lang="en-US" sz="1800" dirty="0"/>
          </a:p>
        </p:txBody>
      </p:sp>
      <p:pic>
        <p:nvPicPr>
          <p:cNvPr id="7" name="Picture 6"/>
          <p:cNvPicPr>
            <a:picLocks noChangeAspect="1"/>
          </p:cNvPicPr>
          <p:nvPr/>
        </p:nvPicPr>
        <p:blipFill>
          <a:blip r:embed="rId4"/>
          <a:stretch>
            <a:fillRect/>
          </a:stretch>
        </p:blipFill>
        <p:spPr>
          <a:xfrm>
            <a:off x="9448800" y="5257800"/>
            <a:ext cx="1130300" cy="1447800"/>
          </a:xfrm>
          <a:prstGeom prst="rect">
            <a:avLst/>
          </a:prstGeom>
        </p:spPr>
      </p:pic>
      <p:pic>
        <p:nvPicPr>
          <p:cNvPr id="10" name="Picture 9"/>
          <p:cNvPicPr>
            <a:picLocks noChangeAspect="1"/>
          </p:cNvPicPr>
          <p:nvPr/>
        </p:nvPicPr>
        <p:blipFill>
          <a:blip r:embed="rId5"/>
          <a:stretch>
            <a:fillRect/>
          </a:stretch>
        </p:blipFill>
        <p:spPr>
          <a:xfrm>
            <a:off x="7162800" y="4509308"/>
            <a:ext cx="990600" cy="977092"/>
          </a:xfrm>
          <a:prstGeom prst="rect">
            <a:avLst/>
          </a:prstGeom>
        </p:spPr>
      </p:pic>
      <p:cxnSp>
        <p:nvCxnSpPr>
          <p:cNvPr id="12" name="Straight Arrow Connector 11"/>
          <p:cNvCxnSpPr/>
          <p:nvPr/>
        </p:nvCxnSpPr>
        <p:spPr bwMode="auto">
          <a:xfrm>
            <a:off x="6629400" y="4876800"/>
            <a:ext cx="533400" cy="1588"/>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 name="Rectangle 10"/>
          <p:cNvSpPr/>
          <p:nvPr/>
        </p:nvSpPr>
        <p:spPr>
          <a:xfrm>
            <a:off x="7640214" y="1988840"/>
            <a:ext cx="1252266" cy="707886"/>
          </a:xfrm>
          <a:prstGeom prst="rect">
            <a:avLst/>
          </a:prstGeom>
        </p:spPr>
        <p:txBody>
          <a:bodyPr wrap="none">
            <a:spAutoFit/>
          </a:bodyPr>
          <a:lstStyle/>
          <a:p>
            <a:r>
              <a:rPr lang="nl-NL" sz="2000" dirty="0" smtClean="0">
                <a:solidFill>
                  <a:schemeClr val="accent5">
                    <a:lumMod val="25000"/>
                  </a:schemeClr>
                </a:solidFill>
              </a:rPr>
              <a:t>niet voor </a:t>
            </a:r>
          </a:p>
          <a:p>
            <a:r>
              <a:rPr lang="nl-NL" sz="2000" dirty="0" smtClean="0">
                <a:solidFill>
                  <a:schemeClr val="accent5">
                    <a:lumMod val="25000"/>
                  </a:schemeClr>
                </a:solidFill>
              </a:rPr>
              <a:t>tentamen</a:t>
            </a:r>
            <a:endParaRPr lang="en-GB" sz="2000" dirty="0">
              <a:solidFill>
                <a:schemeClr val="accent5">
                  <a:lumMod val="25000"/>
                </a:schemeClr>
              </a:solidFill>
            </a:endParaRPr>
          </a:p>
        </p:txBody>
      </p:sp>
    </p:spTree>
    <p:extLst>
      <p:ext uri="{BB962C8B-B14F-4D97-AF65-F5344CB8AC3E}">
        <p14:creationId xmlns:p14="http://schemas.microsoft.com/office/powerpoint/2010/main" val="1499859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1" name="Text Box 3"/>
          <p:cNvSpPr txBox="1">
            <a:spLocks noChangeArrowheads="1"/>
          </p:cNvSpPr>
          <p:nvPr/>
        </p:nvSpPr>
        <p:spPr bwMode="auto">
          <a:xfrm>
            <a:off x="533400" y="990600"/>
            <a:ext cx="8001000" cy="2014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solidFill>
                  <a:schemeClr val="accent2"/>
                </a:solidFill>
              </a:rPr>
              <a:t>Some solids are amorphous, but many are crystalline, having their molecules arranged in a regular lattice.</a:t>
            </a:r>
          </a:p>
          <a:p>
            <a:pPr>
              <a:spcBef>
                <a:spcPct val="50000"/>
              </a:spcBef>
            </a:pPr>
            <a:r>
              <a:rPr lang="en-US">
                <a:solidFill>
                  <a:schemeClr val="accent2"/>
                </a:solidFill>
              </a:rPr>
              <a:t>Here are three cubic crystal lattices:</a:t>
            </a:r>
          </a:p>
        </p:txBody>
      </p:sp>
      <p:sp>
        <p:nvSpPr>
          <p:cNvPr id="32776" name="Rectangle 8"/>
          <p:cNvSpPr>
            <a:spLocks noGrp="1" noChangeArrowheads="1"/>
          </p:cNvSpPr>
          <p:nvPr>
            <p:ph type="title"/>
          </p:nvPr>
        </p:nvSpPr>
        <p:spPr/>
        <p:txBody>
          <a:bodyPr/>
          <a:lstStyle/>
          <a:p>
            <a:r>
              <a:rPr lang="en-US"/>
              <a:t>40.5 Bonding in Solids</a:t>
            </a:r>
          </a:p>
        </p:txBody>
      </p:sp>
      <p:pic>
        <p:nvPicPr>
          <p:cNvPr id="32778" name="Picture 10" descr="Figure_40_23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3644900"/>
            <a:ext cx="2562225" cy="2908300"/>
          </a:xfrm>
          <a:prstGeom prst="rect">
            <a:avLst/>
          </a:prstGeom>
          <a:noFill/>
          <a:extLst>
            <a:ext uri="{909E8E84-426E-40DD-AFC4-6F175D3DCCD1}">
              <a14:hiddenFill xmlns:a14="http://schemas.microsoft.com/office/drawing/2010/main">
                <a:solidFill>
                  <a:srgbClr val="FFFFFF"/>
                </a:solidFill>
              </a14:hiddenFill>
            </a:ext>
          </a:extLst>
        </p:spPr>
      </p:pic>
      <p:pic>
        <p:nvPicPr>
          <p:cNvPr id="32779" name="Picture 11" descr="Figure_40_23b"/>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49427" y="3326631"/>
            <a:ext cx="2955925" cy="3206750"/>
          </a:xfrm>
          <a:prstGeom prst="rect">
            <a:avLst/>
          </a:prstGeom>
          <a:noFill/>
          <a:extLst>
            <a:ext uri="{909E8E84-426E-40DD-AFC4-6F175D3DCCD1}">
              <a14:hiddenFill xmlns:a14="http://schemas.microsoft.com/office/drawing/2010/main">
                <a:solidFill>
                  <a:srgbClr val="FFFFFF"/>
                </a:solidFill>
              </a14:hiddenFill>
            </a:ext>
          </a:extLst>
        </p:spPr>
      </p:pic>
      <p:pic>
        <p:nvPicPr>
          <p:cNvPr id="32780" name="Picture 12" descr="Figure_40_23c"/>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59525" y="3651250"/>
            <a:ext cx="2555875" cy="290195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6370382" y="6197242"/>
            <a:ext cx="2666114" cy="400110"/>
          </a:xfrm>
          <a:prstGeom prst="rect">
            <a:avLst/>
          </a:prstGeom>
          <a:solidFill>
            <a:schemeClr val="bg1"/>
          </a:solidFill>
        </p:spPr>
        <p:txBody>
          <a:bodyPr wrap="none">
            <a:spAutoFit/>
          </a:bodyPr>
          <a:lstStyle/>
          <a:p>
            <a:r>
              <a:rPr lang="en-US" altLang="zh-TW" sz="2000" dirty="0" smtClean="0">
                <a:solidFill>
                  <a:srgbClr val="3366FF"/>
                </a:solidFill>
                <a:latin typeface="Arial Narrow" panose="020B0606020202030204" pitchFamily="34" charset="0"/>
              </a:rPr>
              <a:t>body-centered </a:t>
            </a:r>
            <a:r>
              <a:rPr lang="en-US" altLang="zh-TW" sz="2000" dirty="0">
                <a:solidFill>
                  <a:srgbClr val="3366FF"/>
                </a:solidFill>
                <a:latin typeface="Arial Narrow" panose="020B0606020202030204" pitchFamily="34" charset="0"/>
              </a:rPr>
              <a:t>cubic (bcc) </a:t>
            </a:r>
            <a:endParaRPr lang="nl-NL" sz="2000" dirty="0">
              <a:latin typeface="Arial Narrow" panose="020B0606020202030204" pitchFamily="34" charset="0"/>
            </a:endParaRPr>
          </a:p>
        </p:txBody>
      </p:sp>
      <p:sp>
        <p:nvSpPr>
          <p:cNvPr id="8" name="Rectangle 7"/>
          <p:cNvSpPr/>
          <p:nvPr/>
        </p:nvSpPr>
        <p:spPr>
          <a:xfrm>
            <a:off x="3131840" y="6197242"/>
            <a:ext cx="2606804" cy="400110"/>
          </a:xfrm>
          <a:prstGeom prst="rect">
            <a:avLst/>
          </a:prstGeom>
          <a:solidFill>
            <a:schemeClr val="bg1"/>
          </a:solidFill>
        </p:spPr>
        <p:txBody>
          <a:bodyPr wrap="none">
            <a:spAutoFit/>
          </a:bodyPr>
          <a:lstStyle/>
          <a:p>
            <a:r>
              <a:rPr lang="en-US" altLang="zh-TW" sz="2000" dirty="0" smtClean="0">
                <a:solidFill>
                  <a:srgbClr val="3366FF"/>
                </a:solidFill>
                <a:latin typeface="Arial Narrow" panose="020B0606020202030204" pitchFamily="34" charset="0"/>
              </a:rPr>
              <a:t>face-centered </a:t>
            </a:r>
            <a:r>
              <a:rPr lang="en-US" altLang="zh-TW" sz="2000" dirty="0">
                <a:solidFill>
                  <a:srgbClr val="3366FF"/>
                </a:solidFill>
                <a:latin typeface="Arial Narrow" panose="020B0606020202030204" pitchFamily="34" charset="0"/>
              </a:rPr>
              <a:t>cubic </a:t>
            </a:r>
            <a:r>
              <a:rPr lang="en-US" altLang="zh-TW" sz="2000" dirty="0" smtClean="0">
                <a:solidFill>
                  <a:srgbClr val="3366FF"/>
                </a:solidFill>
                <a:latin typeface="Arial Narrow" panose="020B0606020202030204" pitchFamily="34" charset="0"/>
              </a:rPr>
              <a:t>(</a:t>
            </a:r>
            <a:r>
              <a:rPr lang="en-US" altLang="zh-TW" sz="2000" dirty="0" err="1" smtClean="0">
                <a:solidFill>
                  <a:srgbClr val="3366FF"/>
                </a:solidFill>
                <a:latin typeface="Arial Narrow" panose="020B0606020202030204" pitchFamily="34" charset="0"/>
              </a:rPr>
              <a:t>fcc</a:t>
            </a:r>
            <a:r>
              <a:rPr lang="en-US" altLang="zh-TW" sz="2000" dirty="0">
                <a:solidFill>
                  <a:srgbClr val="3366FF"/>
                </a:solidFill>
                <a:latin typeface="Arial Narrow" panose="020B0606020202030204" pitchFamily="34" charset="0"/>
              </a:rPr>
              <a:t>) </a:t>
            </a:r>
            <a:endParaRPr lang="nl-NL" sz="2000" dirty="0">
              <a:latin typeface="Arial Narrow" panose="020B0606020202030204" pitchFamily="34" charset="0"/>
            </a:endParaRPr>
          </a:p>
        </p:txBody>
      </p:sp>
      <p:sp>
        <p:nvSpPr>
          <p:cNvPr id="9" name="Rectangle 8"/>
          <p:cNvSpPr/>
          <p:nvPr/>
        </p:nvSpPr>
        <p:spPr>
          <a:xfrm>
            <a:off x="251520" y="6165304"/>
            <a:ext cx="2004075" cy="400110"/>
          </a:xfrm>
          <a:prstGeom prst="rect">
            <a:avLst/>
          </a:prstGeom>
          <a:solidFill>
            <a:schemeClr val="bg1"/>
          </a:solidFill>
        </p:spPr>
        <p:txBody>
          <a:bodyPr wrap="none">
            <a:spAutoFit/>
          </a:bodyPr>
          <a:lstStyle/>
          <a:p>
            <a:r>
              <a:rPr lang="en-US" altLang="zh-TW" sz="2000" dirty="0" smtClean="0">
                <a:solidFill>
                  <a:srgbClr val="3366FF"/>
                </a:solidFill>
                <a:latin typeface="Arial Narrow" panose="020B0606020202030204" pitchFamily="34" charset="0"/>
              </a:rPr>
              <a:t>                cubic       </a:t>
            </a:r>
            <a:endParaRPr lang="nl-NL" sz="2000" dirty="0">
              <a:latin typeface="Arial Narrow" panose="020B0606020202030204" pitchFamily="34" charset="0"/>
            </a:endParaRPr>
          </a:p>
        </p:txBody>
      </p:sp>
    </p:spTree>
    <p:extLst>
      <p:ext uri="{BB962C8B-B14F-4D97-AF65-F5344CB8AC3E}">
        <p14:creationId xmlns:p14="http://schemas.microsoft.com/office/powerpoint/2010/main" val="127289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 grpId="0" animBg="1"/>
      <p:bldP spid="9"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3"/>
          <p:cNvSpPr>
            <a:spLocks noChangeArrowheads="1"/>
          </p:cNvSpPr>
          <p:nvPr/>
        </p:nvSpPr>
        <p:spPr bwMode="auto">
          <a:xfrm>
            <a:off x="568325" y="71438"/>
            <a:ext cx="8029575" cy="609600"/>
          </a:xfrm>
          <a:prstGeom prst="rect">
            <a:avLst/>
          </a:prstGeom>
          <a:noFill/>
          <a:ln w="9525">
            <a:noFill/>
            <a:miter lim="800000"/>
            <a:headEnd/>
            <a:tailEnd/>
          </a:ln>
        </p:spPr>
        <p:txBody>
          <a:bodyPr anchor="ctr">
            <a:prstTxWarp prst="textNoShape">
              <a:avLst/>
            </a:prstTxWarp>
          </a:bodyPr>
          <a:lstStyle/>
          <a:p>
            <a:pPr algn="l"/>
            <a:r>
              <a:rPr lang="x-none" sz="2500" dirty="0" smtClean="0">
                <a:solidFill>
                  <a:schemeClr val="tx2"/>
                </a:solidFill>
              </a:rPr>
              <a:t>Overzicht metaalroosterstructuren</a:t>
            </a:r>
            <a:endParaRPr lang="nl-NL" sz="2500" dirty="0">
              <a:solidFill>
                <a:schemeClr val="tx2"/>
              </a:solidFill>
            </a:endParaRPr>
          </a:p>
        </p:txBody>
      </p:sp>
      <p:sp>
        <p:nvSpPr>
          <p:cNvPr id="20484" name="Line 4"/>
          <p:cNvSpPr>
            <a:spLocks noChangeShapeType="1"/>
          </p:cNvSpPr>
          <p:nvPr/>
        </p:nvSpPr>
        <p:spPr bwMode="auto">
          <a:xfrm>
            <a:off x="576263" y="609600"/>
            <a:ext cx="7945437" cy="0"/>
          </a:xfrm>
          <a:prstGeom prst="line">
            <a:avLst/>
          </a:prstGeom>
          <a:noFill/>
          <a:ln w="25400">
            <a:solidFill>
              <a:schemeClr val="accent2"/>
            </a:solidFill>
            <a:round/>
            <a:headEnd/>
            <a:tailEnd/>
          </a:ln>
        </p:spPr>
        <p:txBody>
          <a:bodyPr wrap="none" anchor="ctr">
            <a:prstTxWarp prst="textNoShape">
              <a:avLst/>
            </a:prstTxWarp>
          </a:bodyPr>
          <a:lstStyle/>
          <a:p>
            <a:endParaRPr lang="en-US"/>
          </a:p>
        </p:txBody>
      </p:sp>
      <p:sp>
        <p:nvSpPr>
          <p:cNvPr id="10" name="Rectangle 9"/>
          <p:cNvSpPr/>
          <p:nvPr/>
        </p:nvSpPr>
        <p:spPr>
          <a:xfrm>
            <a:off x="894672" y="6229290"/>
            <a:ext cx="7639756" cy="400110"/>
          </a:xfrm>
          <a:prstGeom prst="rect">
            <a:avLst/>
          </a:prstGeom>
        </p:spPr>
        <p:txBody>
          <a:bodyPr wrap="none">
            <a:spAutoFit/>
          </a:bodyPr>
          <a:lstStyle/>
          <a:p>
            <a:pPr algn="l"/>
            <a:r>
              <a:rPr lang="nl-NL" sz="2000" dirty="0" smtClean="0"/>
              <a:t>Meestal </a:t>
            </a:r>
            <a:r>
              <a:rPr lang="nl-NL" sz="2000" dirty="0" err="1" smtClean="0"/>
              <a:t>hcp</a:t>
            </a:r>
            <a:r>
              <a:rPr lang="nl-NL" sz="2000" dirty="0" smtClean="0"/>
              <a:t>, bcc of </a:t>
            </a:r>
            <a:r>
              <a:rPr lang="nl-NL" sz="2000" dirty="0" err="1" smtClean="0"/>
              <a:t>fcc</a:t>
            </a:r>
            <a:r>
              <a:rPr lang="nl-NL" sz="2000" dirty="0" smtClean="0"/>
              <a:t>!                   water (ijs), grafiet: hexagonaal</a:t>
            </a:r>
          </a:p>
        </p:txBody>
      </p:sp>
      <p:pic>
        <p:nvPicPr>
          <p:cNvPr id="6" name="Picture 5" descr="figure 11"/>
          <p:cNvPicPr>
            <a:picLocks noChangeAspect="1" noChangeArrowheads="1"/>
          </p:cNvPicPr>
          <p:nvPr/>
        </p:nvPicPr>
        <p:blipFill>
          <a:blip r:embed="rId3"/>
          <a:srcRect/>
          <a:stretch>
            <a:fillRect/>
          </a:stretch>
        </p:blipFill>
        <p:spPr bwMode="auto">
          <a:xfrm>
            <a:off x="685800" y="1412875"/>
            <a:ext cx="7772400" cy="4378325"/>
          </a:xfrm>
          <a:prstGeom prst="rect">
            <a:avLst/>
          </a:prstGeom>
          <a:noFill/>
          <a:ln w="9525">
            <a:noFill/>
            <a:miter lim="800000"/>
            <a:headEnd/>
            <a:tailEnd/>
          </a:ln>
        </p:spPr>
      </p:pic>
    </p:spTree>
    <p:extLst>
      <p:ext uri="{BB962C8B-B14F-4D97-AF65-F5344CB8AC3E}">
        <p14:creationId xmlns:p14="http://schemas.microsoft.com/office/powerpoint/2010/main" val="69456952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 Box 4"/>
          <p:cNvSpPr txBox="1">
            <a:spLocks noChangeArrowheads="1"/>
          </p:cNvSpPr>
          <p:nvPr/>
        </p:nvSpPr>
        <p:spPr bwMode="auto">
          <a:xfrm>
            <a:off x="539552" y="764704"/>
            <a:ext cx="6858266" cy="402291"/>
          </a:xfrm>
          <a:prstGeom prst="rect">
            <a:avLst/>
          </a:prstGeom>
          <a:noFill/>
          <a:ln w="9525">
            <a:noFill/>
            <a:miter lim="800000"/>
            <a:headEnd/>
            <a:tailEnd/>
          </a:ln>
          <a:effectLst/>
        </p:spPr>
        <p:txBody>
          <a:bodyPr wrap="none" lIns="90000" tIns="46800" rIns="90000" bIns="46800">
            <a:prstTxWarp prst="textNoShape">
              <a:avLst/>
            </a:prstTxWarp>
            <a:spAutoFit/>
          </a:bodyPr>
          <a:lstStyle/>
          <a:p>
            <a:pPr algn="l"/>
            <a:r>
              <a:rPr lang="en-US" altLang="zh-TW" sz="2000" b="1" dirty="0">
                <a:solidFill>
                  <a:srgbClr val="3366FF"/>
                </a:solidFill>
              </a:rPr>
              <a:t>Body-centered cubic (</a:t>
            </a:r>
            <a:r>
              <a:rPr lang="en-US" altLang="zh-TW" sz="2000" b="1" dirty="0" smtClean="0">
                <a:solidFill>
                  <a:srgbClr val="3366FF"/>
                </a:solidFill>
              </a:rPr>
              <a:t>bcc) 	</a:t>
            </a:r>
            <a:r>
              <a:rPr lang="en-US" altLang="zh-TW" sz="2000" b="1" dirty="0">
                <a:solidFill>
                  <a:srgbClr val="3366FF"/>
                </a:solidFill>
              </a:rPr>
              <a:t> </a:t>
            </a:r>
            <a:r>
              <a:rPr lang="en-US" altLang="zh-TW" sz="2000" b="1" dirty="0" err="1">
                <a:solidFill>
                  <a:srgbClr val="3366FF"/>
                </a:solidFill>
              </a:rPr>
              <a:t>Coördinatiegetal</a:t>
            </a:r>
            <a:r>
              <a:rPr lang="en-US" altLang="zh-TW" sz="2000" b="1" dirty="0">
                <a:solidFill>
                  <a:srgbClr val="3366FF"/>
                </a:solidFill>
              </a:rPr>
              <a:t> CN </a:t>
            </a:r>
            <a:r>
              <a:rPr lang="en-US" altLang="zh-TW" sz="2000" b="1" dirty="0" smtClean="0">
                <a:solidFill>
                  <a:srgbClr val="3366FF"/>
                </a:solidFill>
              </a:rPr>
              <a:t>=?</a:t>
            </a:r>
            <a:endParaRPr lang="en-US" altLang="zh-TW" sz="2000" b="1" dirty="0">
              <a:solidFill>
                <a:srgbClr val="3366FF"/>
              </a:solidFill>
            </a:endParaRPr>
          </a:p>
        </p:txBody>
      </p:sp>
      <p:sp>
        <p:nvSpPr>
          <p:cNvPr id="13" name="Text Box 4"/>
          <p:cNvSpPr txBox="1">
            <a:spLocks noChangeArrowheads="1"/>
          </p:cNvSpPr>
          <p:nvPr/>
        </p:nvSpPr>
        <p:spPr bwMode="auto">
          <a:xfrm>
            <a:off x="533400" y="762000"/>
            <a:ext cx="6773306" cy="402291"/>
          </a:xfrm>
          <a:prstGeom prst="rect">
            <a:avLst/>
          </a:prstGeom>
          <a:solidFill>
            <a:schemeClr val="bg1"/>
          </a:solidFill>
          <a:ln w="9525">
            <a:noFill/>
            <a:miter lim="800000"/>
            <a:headEnd/>
            <a:tailEnd/>
          </a:ln>
          <a:effectLst/>
        </p:spPr>
        <p:txBody>
          <a:bodyPr wrap="none" lIns="90000" tIns="46800" rIns="90000" bIns="46800">
            <a:prstTxWarp prst="textNoShape">
              <a:avLst/>
            </a:prstTxWarp>
            <a:spAutoFit/>
          </a:bodyPr>
          <a:lstStyle/>
          <a:p>
            <a:pPr algn="l"/>
            <a:r>
              <a:rPr lang="en-US" altLang="zh-TW" sz="2000" b="1" dirty="0">
                <a:solidFill>
                  <a:srgbClr val="3366FF"/>
                </a:solidFill>
              </a:rPr>
              <a:t>Body-centered cubic (</a:t>
            </a:r>
            <a:r>
              <a:rPr lang="en-US" altLang="zh-TW" sz="2000" b="1" dirty="0" smtClean="0">
                <a:solidFill>
                  <a:srgbClr val="3366FF"/>
                </a:solidFill>
              </a:rPr>
              <a:t>bcc) 	</a:t>
            </a:r>
            <a:r>
              <a:rPr lang="en-US" altLang="zh-TW" sz="2000" b="1" dirty="0" err="1" smtClean="0">
                <a:solidFill>
                  <a:srgbClr val="3366FF"/>
                </a:solidFill>
              </a:rPr>
              <a:t>Coördinatiegetal</a:t>
            </a:r>
            <a:r>
              <a:rPr lang="en-US" altLang="zh-TW" sz="2000" b="1" dirty="0" smtClean="0">
                <a:solidFill>
                  <a:srgbClr val="3366FF"/>
                </a:solidFill>
              </a:rPr>
              <a:t> CN </a:t>
            </a:r>
            <a:r>
              <a:rPr lang="en-US" altLang="zh-TW" sz="2000" b="1" dirty="0">
                <a:solidFill>
                  <a:srgbClr val="3366FF"/>
                </a:solidFill>
              </a:rPr>
              <a:t>= </a:t>
            </a:r>
            <a:r>
              <a:rPr lang="en-US" altLang="zh-TW" sz="2000" b="1" dirty="0" smtClean="0">
                <a:solidFill>
                  <a:srgbClr val="3366FF"/>
                </a:solidFill>
              </a:rPr>
              <a:t>8</a:t>
            </a:r>
            <a:endParaRPr lang="en-US" altLang="zh-TW" sz="2000" b="1" dirty="0">
              <a:solidFill>
                <a:srgbClr val="3366FF"/>
              </a:solidFill>
            </a:endParaRPr>
          </a:p>
        </p:txBody>
      </p:sp>
      <p:sp>
        <p:nvSpPr>
          <p:cNvPr id="20483" name="Rectangle 3"/>
          <p:cNvSpPr>
            <a:spLocks noChangeArrowheads="1"/>
          </p:cNvSpPr>
          <p:nvPr/>
        </p:nvSpPr>
        <p:spPr bwMode="auto">
          <a:xfrm>
            <a:off x="568325" y="71438"/>
            <a:ext cx="8029575" cy="609600"/>
          </a:xfrm>
          <a:prstGeom prst="rect">
            <a:avLst/>
          </a:prstGeom>
          <a:noFill/>
          <a:ln w="9525">
            <a:noFill/>
            <a:miter lim="800000"/>
            <a:headEnd/>
            <a:tailEnd/>
          </a:ln>
        </p:spPr>
        <p:txBody>
          <a:bodyPr anchor="ctr">
            <a:prstTxWarp prst="textNoShape">
              <a:avLst/>
            </a:prstTxWarp>
          </a:bodyPr>
          <a:lstStyle/>
          <a:p>
            <a:pPr algn="l"/>
            <a:r>
              <a:rPr lang="x-none" sz="2500" dirty="0" smtClean="0">
                <a:solidFill>
                  <a:schemeClr val="tx2"/>
                </a:solidFill>
              </a:rPr>
              <a:t>Meest voorkomende b</a:t>
            </a:r>
            <a:r>
              <a:rPr lang="en-US" sz="2500" dirty="0" err="1" smtClean="0">
                <a:solidFill>
                  <a:schemeClr val="tx2"/>
                </a:solidFill>
              </a:rPr>
              <a:t>olstapeling</a:t>
            </a:r>
            <a:r>
              <a:rPr lang="x-none" sz="2500" dirty="0" smtClean="0">
                <a:solidFill>
                  <a:schemeClr val="tx2"/>
                </a:solidFill>
              </a:rPr>
              <a:t>en</a:t>
            </a:r>
            <a:endParaRPr lang="nl-NL" sz="2500" dirty="0">
              <a:solidFill>
                <a:schemeClr val="tx2"/>
              </a:solidFill>
            </a:endParaRPr>
          </a:p>
        </p:txBody>
      </p:sp>
      <p:sp>
        <p:nvSpPr>
          <p:cNvPr id="20484" name="Line 4"/>
          <p:cNvSpPr>
            <a:spLocks noChangeShapeType="1"/>
          </p:cNvSpPr>
          <p:nvPr/>
        </p:nvSpPr>
        <p:spPr bwMode="auto">
          <a:xfrm>
            <a:off x="576263" y="609600"/>
            <a:ext cx="7945437" cy="0"/>
          </a:xfrm>
          <a:prstGeom prst="line">
            <a:avLst/>
          </a:prstGeom>
          <a:noFill/>
          <a:ln w="25400">
            <a:solidFill>
              <a:schemeClr val="accent2"/>
            </a:solidFill>
            <a:round/>
            <a:headEnd/>
            <a:tailEnd/>
          </a:ln>
        </p:spPr>
        <p:txBody>
          <a:bodyPr wrap="none" anchor="ctr">
            <a:prstTxWarp prst="textNoShape">
              <a:avLst/>
            </a:prstTxWarp>
          </a:bodyPr>
          <a:lstStyle/>
          <a:p>
            <a:endParaRPr lang="en-US"/>
          </a:p>
        </p:txBody>
      </p:sp>
      <p:pic>
        <p:nvPicPr>
          <p:cNvPr id="16" name="Picture 15"/>
          <p:cNvPicPr>
            <a:picLocks noChangeAspect="1"/>
          </p:cNvPicPr>
          <p:nvPr/>
        </p:nvPicPr>
        <p:blipFill>
          <a:blip r:embed="rId3"/>
          <a:stretch>
            <a:fillRect/>
          </a:stretch>
        </p:blipFill>
        <p:spPr>
          <a:xfrm>
            <a:off x="4191000" y="1143000"/>
            <a:ext cx="4241800" cy="1590675"/>
          </a:xfrm>
          <a:prstGeom prst="rect">
            <a:avLst/>
          </a:prstGeom>
        </p:spPr>
      </p:pic>
      <p:grpSp>
        <p:nvGrpSpPr>
          <p:cNvPr id="2" name="Group 18"/>
          <p:cNvGrpSpPr/>
          <p:nvPr/>
        </p:nvGrpSpPr>
        <p:grpSpPr>
          <a:xfrm>
            <a:off x="533400" y="2798109"/>
            <a:ext cx="7808028" cy="1926291"/>
            <a:chOff x="533400" y="2798109"/>
            <a:chExt cx="7808028" cy="1926291"/>
          </a:xfrm>
        </p:grpSpPr>
        <p:sp>
          <p:nvSpPr>
            <p:cNvPr id="14" name="Text Box 4"/>
            <p:cNvSpPr txBox="1">
              <a:spLocks noChangeArrowheads="1"/>
            </p:cNvSpPr>
            <p:nvPr/>
          </p:nvSpPr>
          <p:spPr bwMode="auto">
            <a:xfrm>
              <a:off x="533400" y="2798109"/>
              <a:ext cx="4823103" cy="402291"/>
            </a:xfrm>
            <a:prstGeom prst="rect">
              <a:avLst/>
            </a:prstGeom>
            <a:noFill/>
            <a:ln w="9525">
              <a:noFill/>
              <a:miter lim="800000"/>
              <a:headEnd/>
              <a:tailEnd/>
            </a:ln>
            <a:effectLst/>
          </p:spPr>
          <p:txBody>
            <a:bodyPr wrap="none" lIns="90000" tIns="46800" rIns="90000" bIns="46800">
              <a:prstTxWarp prst="textNoShape">
                <a:avLst/>
              </a:prstTxWarp>
              <a:spAutoFit/>
            </a:bodyPr>
            <a:lstStyle/>
            <a:p>
              <a:pPr algn="l"/>
              <a:r>
                <a:rPr lang="en-US" altLang="zh-TW" sz="2000" b="1" dirty="0" smtClean="0">
                  <a:solidFill>
                    <a:srgbClr val="3366FF"/>
                  </a:solidFill>
                </a:rPr>
                <a:t>Face-</a:t>
              </a:r>
              <a:r>
                <a:rPr lang="en-US" altLang="zh-TW" sz="2000" b="1" dirty="0">
                  <a:solidFill>
                    <a:srgbClr val="3366FF"/>
                  </a:solidFill>
                </a:rPr>
                <a:t>centered cubic </a:t>
              </a:r>
              <a:r>
                <a:rPr lang="en-US" altLang="zh-TW" sz="2000" b="1" dirty="0" smtClean="0">
                  <a:solidFill>
                    <a:srgbClr val="3366FF"/>
                  </a:solidFill>
                </a:rPr>
                <a:t>(</a:t>
              </a:r>
              <a:r>
                <a:rPr lang="en-US" altLang="zh-TW" sz="2000" b="1" dirty="0" err="1" smtClean="0">
                  <a:solidFill>
                    <a:srgbClr val="3366FF"/>
                  </a:solidFill>
                </a:rPr>
                <a:t>fcc</a:t>
              </a:r>
              <a:r>
                <a:rPr lang="en-US" altLang="zh-TW" sz="2000" b="1" dirty="0" smtClean="0">
                  <a:solidFill>
                    <a:srgbClr val="3366FF"/>
                  </a:solidFill>
                </a:rPr>
                <a:t>) </a:t>
              </a:r>
              <a:r>
                <a:rPr lang="en-US" altLang="zh-TW" sz="2000" b="1" dirty="0">
                  <a:solidFill>
                    <a:srgbClr val="3366FF"/>
                  </a:solidFill>
                </a:rPr>
                <a:t>	</a:t>
              </a:r>
              <a:r>
                <a:rPr lang="en-US" altLang="zh-TW" sz="2000" b="1" dirty="0" smtClean="0">
                  <a:solidFill>
                    <a:srgbClr val="3366FF"/>
                  </a:solidFill>
                </a:rPr>
                <a:t>CN </a:t>
              </a:r>
              <a:r>
                <a:rPr lang="en-US" altLang="zh-TW" sz="2000" b="1" dirty="0">
                  <a:solidFill>
                    <a:srgbClr val="3366FF"/>
                  </a:solidFill>
                </a:rPr>
                <a:t>=</a:t>
              </a:r>
              <a:r>
                <a:rPr lang="en-US" altLang="zh-TW" sz="2000" b="1" dirty="0" smtClean="0">
                  <a:solidFill>
                    <a:srgbClr val="3366FF"/>
                  </a:solidFill>
                </a:rPr>
                <a:t> 12</a:t>
              </a:r>
              <a:endParaRPr lang="en-US" altLang="zh-TW" sz="2000" b="1" dirty="0">
                <a:solidFill>
                  <a:srgbClr val="3366FF"/>
                </a:solidFill>
              </a:endParaRPr>
            </a:p>
          </p:txBody>
        </p:sp>
        <p:pic>
          <p:nvPicPr>
            <p:cNvPr id="17" name="Picture 16"/>
            <p:cNvPicPr>
              <a:picLocks noChangeAspect="1"/>
            </p:cNvPicPr>
            <p:nvPr/>
          </p:nvPicPr>
          <p:blipFill>
            <a:blip r:embed="rId4"/>
            <a:stretch>
              <a:fillRect/>
            </a:stretch>
          </p:blipFill>
          <p:spPr>
            <a:xfrm>
              <a:off x="4191000" y="3162784"/>
              <a:ext cx="4150428" cy="1561616"/>
            </a:xfrm>
            <a:prstGeom prst="rect">
              <a:avLst/>
            </a:prstGeom>
          </p:spPr>
        </p:pic>
      </p:grpSp>
      <p:pic>
        <p:nvPicPr>
          <p:cNvPr id="20" name="Afbeelding 1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5418" y="4068048"/>
            <a:ext cx="3752526" cy="2817336"/>
          </a:xfrm>
          <a:prstGeom prst="rect">
            <a:avLst/>
          </a:prstGeom>
        </p:spPr>
      </p:pic>
      <p:sp>
        <p:nvSpPr>
          <p:cNvPr id="23" name="Rechthoek 22"/>
          <p:cNvSpPr/>
          <p:nvPr/>
        </p:nvSpPr>
        <p:spPr>
          <a:xfrm>
            <a:off x="214167" y="6598513"/>
            <a:ext cx="4572000" cy="430887"/>
          </a:xfrm>
          <a:prstGeom prst="rect">
            <a:avLst/>
          </a:prstGeom>
          <a:solidFill>
            <a:schemeClr val="bg1"/>
          </a:solidFill>
        </p:spPr>
        <p:txBody>
          <a:bodyPr>
            <a:spAutoFit/>
          </a:bodyPr>
          <a:lstStyle/>
          <a:p>
            <a:r>
              <a:rPr lang="nl-NL" sz="1100" dirty="0">
                <a:hlinkClick r:id="rId6"/>
              </a:rPr>
              <a:t>https://</a:t>
            </a:r>
            <a:r>
              <a:rPr lang="nl-NL" sz="1100" dirty="0" smtClean="0">
                <a:hlinkClick r:id="rId6"/>
              </a:rPr>
              <a:t>www.quora.com/What-is-the-coordination-number-of-aluminium</a:t>
            </a:r>
            <a:endParaRPr lang="nl-NL" sz="1100" dirty="0" smtClean="0"/>
          </a:p>
          <a:p>
            <a:endParaRPr lang="nl-NL" sz="1100" dirty="0"/>
          </a:p>
        </p:txBody>
      </p:sp>
    </p:spTree>
    <p:extLst>
      <p:ext uri="{BB962C8B-B14F-4D97-AF65-F5344CB8AC3E}">
        <p14:creationId xmlns:p14="http://schemas.microsoft.com/office/powerpoint/2010/main" val="3500190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nodeType="afterEffect">
                                  <p:stCondLst>
                                    <p:cond delay="500"/>
                                  </p:stCondLst>
                                  <p:childTnLst>
                                    <p:set>
                                      <p:cBhvr>
                                        <p:cTn id="13" dur="1" fill="hold">
                                          <p:stCondLst>
                                            <p:cond delay="0"/>
                                          </p:stCondLst>
                                        </p:cTn>
                                        <p:tgtEl>
                                          <p:spTgt spid="20"/>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2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 Box 4"/>
          <p:cNvSpPr txBox="1">
            <a:spLocks noChangeArrowheads="1"/>
          </p:cNvSpPr>
          <p:nvPr/>
        </p:nvSpPr>
        <p:spPr bwMode="auto">
          <a:xfrm>
            <a:off x="539552" y="764704"/>
            <a:ext cx="6858266" cy="402291"/>
          </a:xfrm>
          <a:prstGeom prst="rect">
            <a:avLst/>
          </a:prstGeom>
          <a:noFill/>
          <a:ln w="9525">
            <a:noFill/>
            <a:miter lim="800000"/>
            <a:headEnd/>
            <a:tailEnd/>
          </a:ln>
          <a:effectLst/>
        </p:spPr>
        <p:txBody>
          <a:bodyPr wrap="none" lIns="90000" tIns="46800" rIns="90000" bIns="46800">
            <a:prstTxWarp prst="textNoShape">
              <a:avLst/>
            </a:prstTxWarp>
            <a:spAutoFit/>
          </a:bodyPr>
          <a:lstStyle/>
          <a:p>
            <a:pPr algn="l"/>
            <a:r>
              <a:rPr lang="en-US" altLang="zh-TW" sz="2000" b="1" dirty="0">
                <a:solidFill>
                  <a:srgbClr val="3366FF"/>
                </a:solidFill>
              </a:rPr>
              <a:t>Body-centered cubic (</a:t>
            </a:r>
            <a:r>
              <a:rPr lang="en-US" altLang="zh-TW" sz="2000" b="1" dirty="0" smtClean="0">
                <a:solidFill>
                  <a:srgbClr val="3366FF"/>
                </a:solidFill>
              </a:rPr>
              <a:t>bcc) 	</a:t>
            </a:r>
            <a:r>
              <a:rPr lang="en-US" altLang="zh-TW" sz="2000" b="1" dirty="0">
                <a:solidFill>
                  <a:srgbClr val="3366FF"/>
                </a:solidFill>
              </a:rPr>
              <a:t> </a:t>
            </a:r>
            <a:r>
              <a:rPr lang="en-US" altLang="zh-TW" sz="2000" b="1" dirty="0" err="1">
                <a:solidFill>
                  <a:srgbClr val="3366FF"/>
                </a:solidFill>
              </a:rPr>
              <a:t>Coördinatiegetal</a:t>
            </a:r>
            <a:r>
              <a:rPr lang="en-US" altLang="zh-TW" sz="2000" b="1" dirty="0">
                <a:solidFill>
                  <a:srgbClr val="3366FF"/>
                </a:solidFill>
              </a:rPr>
              <a:t> CN </a:t>
            </a:r>
            <a:r>
              <a:rPr lang="en-US" altLang="zh-TW" sz="2000" b="1" dirty="0" smtClean="0">
                <a:solidFill>
                  <a:srgbClr val="3366FF"/>
                </a:solidFill>
              </a:rPr>
              <a:t>=?</a:t>
            </a:r>
            <a:endParaRPr lang="en-US" altLang="zh-TW" sz="2000" b="1" dirty="0">
              <a:solidFill>
                <a:srgbClr val="3366FF"/>
              </a:solidFill>
            </a:endParaRPr>
          </a:p>
        </p:txBody>
      </p:sp>
      <p:sp>
        <p:nvSpPr>
          <p:cNvPr id="13" name="Text Box 4"/>
          <p:cNvSpPr txBox="1">
            <a:spLocks noChangeArrowheads="1"/>
          </p:cNvSpPr>
          <p:nvPr/>
        </p:nvSpPr>
        <p:spPr bwMode="auto">
          <a:xfrm>
            <a:off x="533400" y="762000"/>
            <a:ext cx="6773306" cy="402291"/>
          </a:xfrm>
          <a:prstGeom prst="rect">
            <a:avLst/>
          </a:prstGeom>
          <a:solidFill>
            <a:schemeClr val="bg1"/>
          </a:solidFill>
          <a:ln w="9525">
            <a:noFill/>
            <a:miter lim="800000"/>
            <a:headEnd/>
            <a:tailEnd/>
          </a:ln>
          <a:effectLst/>
        </p:spPr>
        <p:txBody>
          <a:bodyPr wrap="none" lIns="90000" tIns="46800" rIns="90000" bIns="46800">
            <a:prstTxWarp prst="textNoShape">
              <a:avLst/>
            </a:prstTxWarp>
            <a:spAutoFit/>
          </a:bodyPr>
          <a:lstStyle/>
          <a:p>
            <a:pPr algn="l"/>
            <a:r>
              <a:rPr lang="en-US" altLang="zh-TW" sz="2000" b="1" dirty="0">
                <a:solidFill>
                  <a:srgbClr val="3366FF"/>
                </a:solidFill>
              </a:rPr>
              <a:t>Body-centered cubic (</a:t>
            </a:r>
            <a:r>
              <a:rPr lang="en-US" altLang="zh-TW" sz="2000" b="1" dirty="0" smtClean="0">
                <a:solidFill>
                  <a:srgbClr val="3366FF"/>
                </a:solidFill>
              </a:rPr>
              <a:t>bcc) 	</a:t>
            </a:r>
            <a:r>
              <a:rPr lang="en-US" altLang="zh-TW" sz="2000" b="1" dirty="0" err="1" smtClean="0">
                <a:solidFill>
                  <a:srgbClr val="3366FF"/>
                </a:solidFill>
              </a:rPr>
              <a:t>Coördinatiegetal</a:t>
            </a:r>
            <a:r>
              <a:rPr lang="en-US" altLang="zh-TW" sz="2000" b="1" dirty="0" smtClean="0">
                <a:solidFill>
                  <a:srgbClr val="3366FF"/>
                </a:solidFill>
              </a:rPr>
              <a:t> CN </a:t>
            </a:r>
            <a:r>
              <a:rPr lang="en-US" altLang="zh-TW" sz="2000" b="1" dirty="0">
                <a:solidFill>
                  <a:srgbClr val="3366FF"/>
                </a:solidFill>
              </a:rPr>
              <a:t>= </a:t>
            </a:r>
            <a:r>
              <a:rPr lang="en-US" altLang="zh-TW" sz="2000" b="1" dirty="0" smtClean="0">
                <a:solidFill>
                  <a:srgbClr val="3366FF"/>
                </a:solidFill>
              </a:rPr>
              <a:t>8</a:t>
            </a:r>
            <a:endParaRPr lang="en-US" altLang="zh-TW" sz="2000" b="1" dirty="0">
              <a:solidFill>
                <a:srgbClr val="3366FF"/>
              </a:solidFill>
            </a:endParaRPr>
          </a:p>
        </p:txBody>
      </p:sp>
      <p:sp>
        <p:nvSpPr>
          <p:cNvPr id="20483" name="Rectangle 3"/>
          <p:cNvSpPr>
            <a:spLocks noChangeArrowheads="1"/>
          </p:cNvSpPr>
          <p:nvPr/>
        </p:nvSpPr>
        <p:spPr bwMode="auto">
          <a:xfrm>
            <a:off x="568325" y="71438"/>
            <a:ext cx="8029575" cy="609600"/>
          </a:xfrm>
          <a:prstGeom prst="rect">
            <a:avLst/>
          </a:prstGeom>
          <a:noFill/>
          <a:ln w="9525">
            <a:noFill/>
            <a:miter lim="800000"/>
            <a:headEnd/>
            <a:tailEnd/>
          </a:ln>
        </p:spPr>
        <p:txBody>
          <a:bodyPr anchor="ctr">
            <a:prstTxWarp prst="textNoShape">
              <a:avLst/>
            </a:prstTxWarp>
          </a:bodyPr>
          <a:lstStyle/>
          <a:p>
            <a:pPr algn="l"/>
            <a:r>
              <a:rPr lang="x-none" sz="2500" dirty="0" smtClean="0">
                <a:solidFill>
                  <a:schemeClr val="tx2"/>
                </a:solidFill>
              </a:rPr>
              <a:t>Meest voorkomende b</a:t>
            </a:r>
            <a:r>
              <a:rPr lang="en-US" sz="2500" dirty="0" err="1" smtClean="0">
                <a:solidFill>
                  <a:schemeClr val="tx2"/>
                </a:solidFill>
              </a:rPr>
              <a:t>olstapeling</a:t>
            </a:r>
            <a:r>
              <a:rPr lang="x-none" sz="2500" dirty="0" smtClean="0">
                <a:solidFill>
                  <a:schemeClr val="tx2"/>
                </a:solidFill>
              </a:rPr>
              <a:t>en</a:t>
            </a:r>
            <a:endParaRPr lang="nl-NL" sz="2500" dirty="0">
              <a:solidFill>
                <a:schemeClr val="tx2"/>
              </a:solidFill>
            </a:endParaRPr>
          </a:p>
        </p:txBody>
      </p:sp>
      <p:sp>
        <p:nvSpPr>
          <p:cNvPr id="20484" name="Line 4"/>
          <p:cNvSpPr>
            <a:spLocks noChangeShapeType="1"/>
          </p:cNvSpPr>
          <p:nvPr/>
        </p:nvSpPr>
        <p:spPr bwMode="auto">
          <a:xfrm>
            <a:off x="576263" y="609600"/>
            <a:ext cx="7945437" cy="0"/>
          </a:xfrm>
          <a:prstGeom prst="line">
            <a:avLst/>
          </a:prstGeom>
          <a:noFill/>
          <a:ln w="25400">
            <a:solidFill>
              <a:schemeClr val="accent2"/>
            </a:solidFill>
            <a:round/>
            <a:headEnd/>
            <a:tailEnd/>
          </a:ln>
        </p:spPr>
        <p:txBody>
          <a:bodyPr wrap="none" anchor="ctr">
            <a:prstTxWarp prst="textNoShape">
              <a:avLst/>
            </a:prstTxWarp>
          </a:bodyPr>
          <a:lstStyle/>
          <a:p>
            <a:endParaRPr lang="en-US"/>
          </a:p>
        </p:txBody>
      </p:sp>
      <p:pic>
        <p:nvPicPr>
          <p:cNvPr id="16" name="Picture 15"/>
          <p:cNvPicPr>
            <a:picLocks noChangeAspect="1"/>
          </p:cNvPicPr>
          <p:nvPr/>
        </p:nvPicPr>
        <p:blipFill>
          <a:blip r:embed="rId3"/>
          <a:stretch>
            <a:fillRect/>
          </a:stretch>
        </p:blipFill>
        <p:spPr>
          <a:xfrm>
            <a:off x="4191000" y="1143000"/>
            <a:ext cx="4241800" cy="1590675"/>
          </a:xfrm>
          <a:prstGeom prst="rect">
            <a:avLst/>
          </a:prstGeom>
        </p:spPr>
      </p:pic>
      <p:grpSp>
        <p:nvGrpSpPr>
          <p:cNvPr id="2" name="Group 18"/>
          <p:cNvGrpSpPr/>
          <p:nvPr/>
        </p:nvGrpSpPr>
        <p:grpSpPr>
          <a:xfrm>
            <a:off x="533400" y="2798109"/>
            <a:ext cx="7808028" cy="1926291"/>
            <a:chOff x="533400" y="2798109"/>
            <a:chExt cx="7808028" cy="1926291"/>
          </a:xfrm>
        </p:grpSpPr>
        <p:sp>
          <p:nvSpPr>
            <p:cNvPr id="14" name="Text Box 4"/>
            <p:cNvSpPr txBox="1">
              <a:spLocks noChangeArrowheads="1"/>
            </p:cNvSpPr>
            <p:nvPr/>
          </p:nvSpPr>
          <p:spPr bwMode="auto">
            <a:xfrm>
              <a:off x="533400" y="2798109"/>
              <a:ext cx="4823103" cy="402291"/>
            </a:xfrm>
            <a:prstGeom prst="rect">
              <a:avLst/>
            </a:prstGeom>
            <a:noFill/>
            <a:ln w="9525">
              <a:noFill/>
              <a:miter lim="800000"/>
              <a:headEnd/>
              <a:tailEnd/>
            </a:ln>
            <a:effectLst/>
          </p:spPr>
          <p:txBody>
            <a:bodyPr wrap="none" lIns="90000" tIns="46800" rIns="90000" bIns="46800">
              <a:prstTxWarp prst="textNoShape">
                <a:avLst/>
              </a:prstTxWarp>
              <a:spAutoFit/>
            </a:bodyPr>
            <a:lstStyle/>
            <a:p>
              <a:pPr algn="l"/>
              <a:r>
                <a:rPr lang="en-US" altLang="zh-TW" sz="2000" b="1" dirty="0" smtClean="0">
                  <a:solidFill>
                    <a:srgbClr val="3366FF"/>
                  </a:solidFill>
                </a:rPr>
                <a:t>Face-</a:t>
              </a:r>
              <a:r>
                <a:rPr lang="en-US" altLang="zh-TW" sz="2000" b="1" dirty="0">
                  <a:solidFill>
                    <a:srgbClr val="3366FF"/>
                  </a:solidFill>
                </a:rPr>
                <a:t>centered cubic </a:t>
              </a:r>
              <a:r>
                <a:rPr lang="en-US" altLang="zh-TW" sz="2000" b="1" dirty="0" smtClean="0">
                  <a:solidFill>
                    <a:srgbClr val="3366FF"/>
                  </a:solidFill>
                </a:rPr>
                <a:t>(</a:t>
              </a:r>
              <a:r>
                <a:rPr lang="en-US" altLang="zh-TW" sz="2000" b="1" dirty="0" err="1" smtClean="0">
                  <a:solidFill>
                    <a:srgbClr val="3366FF"/>
                  </a:solidFill>
                </a:rPr>
                <a:t>fcc</a:t>
              </a:r>
              <a:r>
                <a:rPr lang="en-US" altLang="zh-TW" sz="2000" b="1" dirty="0" smtClean="0">
                  <a:solidFill>
                    <a:srgbClr val="3366FF"/>
                  </a:solidFill>
                </a:rPr>
                <a:t>) </a:t>
              </a:r>
              <a:r>
                <a:rPr lang="en-US" altLang="zh-TW" sz="2000" b="1" dirty="0">
                  <a:solidFill>
                    <a:srgbClr val="3366FF"/>
                  </a:solidFill>
                </a:rPr>
                <a:t>	</a:t>
              </a:r>
              <a:r>
                <a:rPr lang="en-US" altLang="zh-TW" sz="2000" b="1" dirty="0" smtClean="0">
                  <a:solidFill>
                    <a:srgbClr val="3366FF"/>
                  </a:solidFill>
                </a:rPr>
                <a:t>CN </a:t>
              </a:r>
              <a:r>
                <a:rPr lang="en-US" altLang="zh-TW" sz="2000" b="1" dirty="0">
                  <a:solidFill>
                    <a:srgbClr val="3366FF"/>
                  </a:solidFill>
                </a:rPr>
                <a:t>=</a:t>
              </a:r>
              <a:r>
                <a:rPr lang="en-US" altLang="zh-TW" sz="2000" b="1" dirty="0" smtClean="0">
                  <a:solidFill>
                    <a:srgbClr val="3366FF"/>
                  </a:solidFill>
                </a:rPr>
                <a:t> 12</a:t>
              </a:r>
              <a:endParaRPr lang="en-US" altLang="zh-TW" sz="2000" b="1" dirty="0">
                <a:solidFill>
                  <a:srgbClr val="3366FF"/>
                </a:solidFill>
              </a:endParaRPr>
            </a:p>
          </p:txBody>
        </p:sp>
        <p:pic>
          <p:nvPicPr>
            <p:cNvPr id="17" name="Picture 16"/>
            <p:cNvPicPr>
              <a:picLocks noChangeAspect="1"/>
            </p:cNvPicPr>
            <p:nvPr/>
          </p:nvPicPr>
          <p:blipFill>
            <a:blip r:embed="rId4"/>
            <a:stretch>
              <a:fillRect/>
            </a:stretch>
          </p:blipFill>
          <p:spPr>
            <a:xfrm>
              <a:off x="4191000" y="3162784"/>
              <a:ext cx="4150428" cy="1561616"/>
            </a:xfrm>
            <a:prstGeom prst="rect">
              <a:avLst/>
            </a:prstGeom>
          </p:spPr>
        </p:pic>
      </p:grpSp>
      <p:grpSp>
        <p:nvGrpSpPr>
          <p:cNvPr id="3" name="Group 19"/>
          <p:cNvGrpSpPr/>
          <p:nvPr/>
        </p:nvGrpSpPr>
        <p:grpSpPr>
          <a:xfrm>
            <a:off x="533400" y="4800600"/>
            <a:ext cx="7543800" cy="1981200"/>
            <a:chOff x="533400" y="4800600"/>
            <a:chExt cx="7543800" cy="1981200"/>
          </a:xfrm>
        </p:grpSpPr>
        <p:sp>
          <p:nvSpPr>
            <p:cNvPr id="15" name="Text Box 24"/>
            <p:cNvSpPr txBox="1">
              <a:spLocks noChangeArrowheads="1"/>
            </p:cNvSpPr>
            <p:nvPr/>
          </p:nvSpPr>
          <p:spPr bwMode="auto">
            <a:xfrm>
              <a:off x="533400" y="4800600"/>
              <a:ext cx="6669762" cy="402291"/>
            </a:xfrm>
            <a:prstGeom prst="rect">
              <a:avLst/>
            </a:prstGeom>
            <a:noFill/>
            <a:ln w="9525">
              <a:noFill/>
              <a:miter lim="800000"/>
              <a:headEnd/>
              <a:tailEnd/>
            </a:ln>
            <a:effectLst/>
          </p:spPr>
          <p:txBody>
            <a:bodyPr wrap="none" lIns="90000" tIns="46800" rIns="90000" bIns="46800">
              <a:prstTxWarp prst="textNoShape">
                <a:avLst/>
              </a:prstTxWarp>
              <a:spAutoFit/>
            </a:bodyPr>
            <a:lstStyle/>
            <a:p>
              <a:pPr algn="l"/>
              <a:r>
                <a:rPr lang="en-US" altLang="zh-TW" sz="2000" b="1" dirty="0">
                  <a:solidFill>
                    <a:srgbClr val="3366FF"/>
                  </a:solidFill>
                </a:rPr>
                <a:t>Hexagonal </a:t>
              </a:r>
              <a:r>
                <a:rPr lang="en-US" altLang="zh-TW" sz="2000" b="1" dirty="0" smtClean="0">
                  <a:solidFill>
                    <a:srgbClr val="3366FF"/>
                  </a:solidFill>
                </a:rPr>
                <a:t>close-packed structure (hcp)	 CN= 12</a:t>
              </a:r>
              <a:endParaRPr lang="en-US" altLang="zh-TW" sz="2000" b="1" dirty="0">
                <a:solidFill>
                  <a:srgbClr val="3366FF"/>
                </a:solidFill>
              </a:endParaRPr>
            </a:p>
          </p:txBody>
        </p:sp>
        <p:pic>
          <p:nvPicPr>
            <p:cNvPr id="18" name="Picture 17"/>
            <p:cNvPicPr>
              <a:picLocks noChangeAspect="1"/>
            </p:cNvPicPr>
            <p:nvPr/>
          </p:nvPicPr>
          <p:blipFill>
            <a:blip r:embed="rId5"/>
            <a:stretch>
              <a:fillRect/>
            </a:stretch>
          </p:blipFill>
          <p:spPr>
            <a:xfrm>
              <a:off x="4186076" y="5239666"/>
              <a:ext cx="3891124" cy="1542134"/>
            </a:xfrm>
            <a:prstGeom prst="rect">
              <a:avLst/>
            </a:prstGeom>
          </p:spPr>
        </p:pic>
      </p:grpSp>
      <p:sp>
        <p:nvSpPr>
          <p:cNvPr id="21" name="Rectangle 20"/>
          <p:cNvSpPr/>
          <p:nvPr/>
        </p:nvSpPr>
        <p:spPr>
          <a:xfrm>
            <a:off x="533400" y="6059269"/>
            <a:ext cx="3581400" cy="646331"/>
          </a:xfrm>
          <a:prstGeom prst="rect">
            <a:avLst/>
          </a:prstGeom>
        </p:spPr>
        <p:txBody>
          <a:bodyPr wrap="square">
            <a:spAutoFit/>
          </a:bodyPr>
          <a:lstStyle/>
          <a:p>
            <a:pPr algn="l"/>
            <a:r>
              <a:rPr lang="nl-NL" sz="1800" dirty="0" smtClean="0"/>
              <a:t>beryllium, cadmium, magnesium, titanium, zink, </a:t>
            </a:r>
            <a:r>
              <a:rPr lang="nl-NL" sz="1800" dirty="0"/>
              <a:t>kwik </a:t>
            </a:r>
            <a:r>
              <a:rPr lang="nl-NL" sz="1800" dirty="0" smtClean="0"/>
              <a:t>en zirkoon</a:t>
            </a:r>
            <a:endParaRPr lang="nl-NL" sz="1800" dirty="0"/>
          </a:p>
        </p:txBody>
      </p:sp>
      <p:sp>
        <p:nvSpPr>
          <p:cNvPr id="22" name="Rectangle 21"/>
          <p:cNvSpPr/>
          <p:nvPr/>
        </p:nvSpPr>
        <p:spPr>
          <a:xfrm>
            <a:off x="533400" y="3886200"/>
            <a:ext cx="3581400" cy="646331"/>
          </a:xfrm>
          <a:prstGeom prst="rect">
            <a:avLst/>
          </a:prstGeom>
        </p:spPr>
        <p:txBody>
          <a:bodyPr wrap="square">
            <a:spAutoFit/>
          </a:bodyPr>
          <a:lstStyle/>
          <a:p>
            <a:pPr algn="l"/>
            <a:r>
              <a:rPr lang="nl-NL" sz="1800" dirty="0" smtClean="0"/>
              <a:t>aluminium, koper, goud, iridium, lood, nikkel, platina en zilver</a:t>
            </a:r>
            <a:endParaRPr lang="nl-NL" sz="1800" dirty="0"/>
          </a:p>
        </p:txBody>
      </p:sp>
      <p:sp>
        <p:nvSpPr>
          <p:cNvPr id="24" name="Rectangle 23"/>
          <p:cNvSpPr/>
          <p:nvPr/>
        </p:nvSpPr>
        <p:spPr>
          <a:xfrm>
            <a:off x="533400" y="1792069"/>
            <a:ext cx="3581400" cy="646331"/>
          </a:xfrm>
          <a:prstGeom prst="rect">
            <a:avLst/>
          </a:prstGeom>
        </p:spPr>
        <p:txBody>
          <a:bodyPr wrap="square">
            <a:spAutoFit/>
          </a:bodyPr>
          <a:lstStyle/>
          <a:p>
            <a:pPr algn="l"/>
            <a:r>
              <a:rPr lang="nl-NL" sz="1800" dirty="0" smtClean="0"/>
              <a:t>lithium, natrium, kalium, chroom, barium, </a:t>
            </a:r>
            <a:r>
              <a:rPr lang="nl-NL" sz="1800" dirty="0" smtClean="0">
                <a:latin typeface="Symbol" charset="2"/>
                <a:cs typeface="Symbol" charset="2"/>
              </a:rPr>
              <a:t>a</a:t>
            </a:r>
            <a:r>
              <a:rPr lang="nl-NL" sz="1800" dirty="0" smtClean="0"/>
              <a:t>-ijzer en wolfraam</a:t>
            </a:r>
            <a:endParaRPr lang="nl-NL" sz="1800" dirty="0"/>
          </a:p>
        </p:txBody>
      </p:sp>
    </p:spTree>
    <p:extLst>
      <p:ext uri="{BB962C8B-B14F-4D97-AF65-F5344CB8AC3E}">
        <p14:creationId xmlns:p14="http://schemas.microsoft.com/office/powerpoint/2010/main" val="2490772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P spid="2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 Box 4"/>
          <p:cNvSpPr txBox="1">
            <a:spLocks noChangeArrowheads="1"/>
          </p:cNvSpPr>
          <p:nvPr/>
        </p:nvSpPr>
        <p:spPr bwMode="auto">
          <a:xfrm>
            <a:off x="6363917" y="762000"/>
            <a:ext cx="2170483" cy="402291"/>
          </a:xfrm>
          <a:prstGeom prst="rect">
            <a:avLst/>
          </a:prstGeom>
          <a:solidFill>
            <a:schemeClr val="bg1"/>
          </a:solidFill>
          <a:ln w="9525">
            <a:noFill/>
            <a:miter lim="800000"/>
            <a:headEnd/>
            <a:tailEnd/>
          </a:ln>
          <a:effectLst/>
        </p:spPr>
        <p:txBody>
          <a:bodyPr wrap="none" lIns="90000" tIns="46800" rIns="90000" bIns="46800">
            <a:prstTxWarp prst="textNoShape">
              <a:avLst/>
            </a:prstTxWarp>
            <a:spAutoFit/>
          </a:bodyPr>
          <a:lstStyle/>
          <a:p>
            <a:pPr algn="l"/>
            <a:r>
              <a:rPr lang="en-US" altLang="zh-TW" sz="2000" b="1" dirty="0" smtClean="0">
                <a:solidFill>
                  <a:srgbClr val="660066"/>
                </a:solidFill>
              </a:rPr>
              <a:t># </a:t>
            </a:r>
            <a:r>
              <a:rPr lang="en-US" altLang="zh-TW" sz="2000" b="1" dirty="0" err="1" smtClean="0">
                <a:solidFill>
                  <a:srgbClr val="660066"/>
                </a:solidFill>
              </a:rPr>
              <a:t>atomen/cel</a:t>
            </a:r>
            <a:r>
              <a:rPr lang="en-US" altLang="zh-TW" sz="2000" b="1" dirty="0" smtClean="0">
                <a:solidFill>
                  <a:srgbClr val="660066"/>
                </a:solidFill>
              </a:rPr>
              <a:t> </a:t>
            </a:r>
            <a:r>
              <a:rPr lang="en-US" altLang="zh-TW" sz="2000" b="1" dirty="0">
                <a:solidFill>
                  <a:srgbClr val="660066"/>
                </a:solidFill>
              </a:rPr>
              <a:t>=</a:t>
            </a:r>
            <a:r>
              <a:rPr lang="en-US" altLang="zh-TW" sz="2000" b="1" dirty="0" smtClean="0">
                <a:solidFill>
                  <a:srgbClr val="660066"/>
                </a:solidFill>
              </a:rPr>
              <a:t> 2</a:t>
            </a:r>
            <a:endParaRPr lang="en-US" altLang="zh-TW" sz="2000" b="1" dirty="0">
              <a:solidFill>
                <a:srgbClr val="660066"/>
              </a:solidFill>
            </a:endParaRPr>
          </a:p>
        </p:txBody>
      </p:sp>
      <p:sp>
        <p:nvSpPr>
          <p:cNvPr id="23" name="Text Box 4"/>
          <p:cNvSpPr txBox="1">
            <a:spLocks noChangeArrowheads="1"/>
          </p:cNvSpPr>
          <p:nvPr/>
        </p:nvSpPr>
        <p:spPr bwMode="auto">
          <a:xfrm>
            <a:off x="6363917" y="762000"/>
            <a:ext cx="2170483" cy="402291"/>
          </a:xfrm>
          <a:prstGeom prst="rect">
            <a:avLst/>
          </a:prstGeom>
          <a:noFill/>
          <a:ln w="9525">
            <a:noFill/>
            <a:miter lim="800000"/>
            <a:headEnd/>
            <a:tailEnd/>
          </a:ln>
          <a:effectLst/>
        </p:spPr>
        <p:txBody>
          <a:bodyPr wrap="none" lIns="90000" tIns="46800" rIns="90000" bIns="46800">
            <a:prstTxWarp prst="textNoShape">
              <a:avLst/>
            </a:prstTxWarp>
            <a:spAutoFit/>
          </a:bodyPr>
          <a:lstStyle/>
          <a:p>
            <a:pPr algn="l"/>
            <a:r>
              <a:rPr lang="en-US" altLang="zh-TW" sz="2000" b="1" dirty="0" smtClean="0">
                <a:solidFill>
                  <a:srgbClr val="660066"/>
                </a:solidFill>
              </a:rPr>
              <a:t># </a:t>
            </a:r>
            <a:r>
              <a:rPr lang="en-US" altLang="zh-TW" sz="2000" b="1" dirty="0" err="1" smtClean="0">
                <a:solidFill>
                  <a:srgbClr val="660066"/>
                </a:solidFill>
              </a:rPr>
              <a:t>atomen</a:t>
            </a:r>
            <a:r>
              <a:rPr lang="en-US" altLang="zh-TW" sz="2000" b="1" dirty="0" smtClean="0">
                <a:solidFill>
                  <a:srgbClr val="660066"/>
                </a:solidFill>
              </a:rPr>
              <a:t>/</a:t>
            </a:r>
            <a:r>
              <a:rPr lang="en-US" altLang="zh-TW" sz="2000" b="1" dirty="0" err="1" smtClean="0">
                <a:solidFill>
                  <a:srgbClr val="660066"/>
                </a:solidFill>
              </a:rPr>
              <a:t>cel</a:t>
            </a:r>
            <a:r>
              <a:rPr lang="en-US" altLang="zh-TW" sz="2000" b="1" dirty="0" smtClean="0">
                <a:solidFill>
                  <a:srgbClr val="660066"/>
                </a:solidFill>
              </a:rPr>
              <a:t> </a:t>
            </a:r>
            <a:r>
              <a:rPr lang="en-US" altLang="zh-TW" sz="2000" b="1" dirty="0">
                <a:solidFill>
                  <a:srgbClr val="660066"/>
                </a:solidFill>
              </a:rPr>
              <a:t>=</a:t>
            </a:r>
            <a:r>
              <a:rPr lang="en-US" altLang="zh-TW" sz="2000" b="1" dirty="0" smtClean="0">
                <a:solidFill>
                  <a:srgbClr val="660066"/>
                </a:solidFill>
              </a:rPr>
              <a:t> ?</a:t>
            </a:r>
            <a:endParaRPr lang="en-US" altLang="zh-TW" sz="2000" b="1" dirty="0">
              <a:solidFill>
                <a:srgbClr val="660066"/>
              </a:solidFill>
            </a:endParaRPr>
          </a:p>
        </p:txBody>
      </p:sp>
      <p:sp>
        <p:nvSpPr>
          <p:cNvPr id="20483" name="Rectangle 3"/>
          <p:cNvSpPr>
            <a:spLocks noChangeArrowheads="1"/>
          </p:cNvSpPr>
          <p:nvPr/>
        </p:nvSpPr>
        <p:spPr bwMode="auto">
          <a:xfrm>
            <a:off x="568325" y="71438"/>
            <a:ext cx="8029575" cy="609600"/>
          </a:xfrm>
          <a:prstGeom prst="rect">
            <a:avLst/>
          </a:prstGeom>
          <a:noFill/>
          <a:ln w="9525">
            <a:noFill/>
            <a:miter lim="800000"/>
            <a:headEnd/>
            <a:tailEnd/>
          </a:ln>
        </p:spPr>
        <p:txBody>
          <a:bodyPr anchor="ctr">
            <a:prstTxWarp prst="textNoShape">
              <a:avLst/>
            </a:prstTxWarp>
          </a:bodyPr>
          <a:lstStyle/>
          <a:p>
            <a:pPr algn="l"/>
            <a:r>
              <a:rPr lang="x-none" sz="2500" dirty="0" smtClean="0">
                <a:solidFill>
                  <a:schemeClr val="tx2"/>
                </a:solidFill>
              </a:rPr>
              <a:t>Meest voorkomende b</a:t>
            </a:r>
            <a:r>
              <a:rPr lang="en-US" sz="2500" dirty="0" err="1" smtClean="0">
                <a:solidFill>
                  <a:schemeClr val="tx2"/>
                </a:solidFill>
              </a:rPr>
              <a:t>olstapeling</a:t>
            </a:r>
            <a:r>
              <a:rPr lang="x-none" sz="2500" dirty="0" smtClean="0">
                <a:solidFill>
                  <a:schemeClr val="tx2"/>
                </a:solidFill>
              </a:rPr>
              <a:t>en</a:t>
            </a:r>
            <a:endParaRPr lang="nl-NL" sz="2500" dirty="0">
              <a:solidFill>
                <a:schemeClr val="tx2"/>
              </a:solidFill>
            </a:endParaRPr>
          </a:p>
        </p:txBody>
      </p:sp>
      <p:sp>
        <p:nvSpPr>
          <p:cNvPr id="20484" name="Line 4"/>
          <p:cNvSpPr>
            <a:spLocks noChangeShapeType="1"/>
          </p:cNvSpPr>
          <p:nvPr/>
        </p:nvSpPr>
        <p:spPr bwMode="auto">
          <a:xfrm>
            <a:off x="576263" y="609600"/>
            <a:ext cx="7945437" cy="0"/>
          </a:xfrm>
          <a:prstGeom prst="line">
            <a:avLst/>
          </a:prstGeom>
          <a:noFill/>
          <a:ln w="25400">
            <a:solidFill>
              <a:schemeClr val="accent2"/>
            </a:solidFill>
            <a:round/>
            <a:headEnd/>
            <a:tailEnd/>
          </a:ln>
        </p:spPr>
        <p:txBody>
          <a:bodyPr wrap="none" anchor="ctr">
            <a:prstTxWarp prst="textNoShape">
              <a:avLst/>
            </a:prstTxWarp>
          </a:bodyPr>
          <a:lstStyle/>
          <a:p>
            <a:endParaRPr lang="en-US"/>
          </a:p>
        </p:txBody>
      </p:sp>
      <p:sp>
        <p:nvSpPr>
          <p:cNvPr id="13" name="Text Box 4"/>
          <p:cNvSpPr txBox="1">
            <a:spLocks noChangeArrowheads="1"/>
          </p:cNvSpPr>
          <p:nvPr/>
        </p:nvSpPr>
        <p:spPr bwMode="auto">
          <a:xfrm>
            <a:off x="533400" y="762000"/>
            <a:ext cx="4680460" cy="402291"/>
          </a:xfrm>
          <a:prstGeom prst="rect">
            <a:avLst/>
          </a:prstGeom>
          <a:noFill/>
          <a:ln w="9525">
            <a:noFill/>
            <a:miter lim="800000"/>
            <a:headEnd/>
            <a:tailEnd/>
          </a:ln>
          <a:effectLst/>
        </p:spPr>
        <p:txBody>
          <a:bodyPr wrap="none" lIns="90000" tIns="46800" rIns="90000" bIns="46800">
            <a:prstTxWarp prst="textNoShape">
              <a:avLst/>
            </a:prstTxWarp>
            <a:spAutoFit/>
          </a:bodyPr>
          <a:lstStyle/>
          <a:p>
            <a:pPr algn="l"/>
            <a:r>
              <a:rPr lang="en-US" altLang="zh-TW" sz="2000" b="1" dirty="0">
                <a:solidFill>
                  <a:srgbClr val="3366FF"/>
                </a:solidFill>
              </a:rPr>
              <a:t>Body-centered cubic (</a:t>
            </a:r>
            <a:r>
              <a:rPr lang="en-US" altLang="zh-TW" sz="2000" b="1" dirty="0" smtClean="0">
                <a:solidFill>
                  <a:srgbClr val="3366FF"/>
                </a:solidFill>
              </a:rPr>
              <a:t>bcc) 	CN </a:t>
            </a:r>
            <a:r>
              <a:rPr lang="en-US" altLang="zh-TW" sz="2000" b="1" dirty="0">
                <a:solidFill>
                  <a:srgbClr val="3366FF"/>
                </a:solidFill>
              </a:rPr>
              <a:t>= </a:t>
            </a:r>
            <a:r>
              <a:rPr lang="en-US" altLang="zh-TW" sz="2000" b="1" dirty="0" smtClean="0">
                <a:solidFill>
                  <a:srgbClr val="3366FF"/>
                </a:solidFill>
              </a:rPr>
              <a:t>8</a:t>
            </a:r>
            <a:endParaRPr lang="en-US" altLang="zh-TW" sz="2000" b="1" dirty="0">
              <a:solidFill>
                <a:srgbClr val="3366FF"/>
              </a:solidFill>
            </a:endParaRPr>
          </a:p>
        </p:txBody>
      </p:sp>
      <p:pic>
        <p:nvPicPr>
          <p:cNvPr id="16" name="Picture 15"/>
          <p:cNvPicPr>
            <a:picLocks noChangeAspect="1"/>
          </p:cNvPicPr>
          <p:nvPr/>
        </p:nvPicPr>
        <p:blipFill>
          <a:blip r:embed="rId3"/>
          <a:stretch>
            <a:fillRect/>
          </a:stretch>
        </p:blipFill>
        <p:spPr>
          <a:xfrm>
            <a:off x="4191000" y="1143000"/>
            <a:ext cx="4241800" cy="1590675"/>
          </a:xfrm>
          <a:prstGeom prst="rect">
            <a:avLst/>
          </a:prstGeom>
        </p:spPr>
      </p:pic>
      <p:sp>
        <p:nvSpPr>
          <p:cNvPr id="24" name="Rectangle 23"/>
          <p:cNvSpPr/>
          <p:nvPr/>
        </p:nvSpPr>
        <p:spPr>
          <a:xfrm>
            <a:off x="533400" y="1792069"/>
            <a:ext cx="3581400" cy="646331"/>
          </a:xfrm>
          <a:prstGeom prst="rect">
            <a:avLst/>
          </a:prstGeom>
        </p:spPr>
        <p:txBody>
          <a:bodyPr wrap="square">
            <a:spAutoFit/>
          </a:bodyPr>
          <a:lstStyle/>
          <a:p>
            <a:pPr algn="l"/>
            <a:r>
              <a:rPr lang="nl-NL" sz="1800" dirty="0" smtClean="0"/>
              <a:t>lithium, natrium, kalium, chroom, barium, </a:t>
            </a:r>
            <a:r>
              <a:rPr lang="nl-NL" sz="1800" dirty="0" smtClean="0">
                <a:latin typeface="Symbol" charset="2"/>
                <a:cs typeface="Symbol" charset="2"/>
              </a:rPr>
              <a:t>a</a:t>
            </a:r>
            <a:r>
              <a:rPr lang="nl-NL" sz="1800" dirty="0" smtClean="0"/>
              <a:t>-ijzer en wolfraam</a:t>
            </a:r>
            <a:endParaRPr lang="nl-NL" sz="1800" dirty="0"/>
          </a:p>
        </p:txBody>
      </p:sp>
      <p:grpSp>
        <p:nvGrpSpPr>
          <p:cNvPr id="29" name="Group 28"/>
          <p:cNvGrpSpPr>
            <a:grpSpLocks/>
          </p:cNvGrpSpPr>
          <p:nvPr/>
        </p:nvGrpSpPr>
        <p:grpSpPr>
          <a:xfrm>
            <a:off x="3851920" y="3429000"/>
            <a:ext cx="4682480" cy="3134598"/>
            <a:chOff x="0" y="0"/>
            <a:chExt cx="3086100" cy="1982470"/>
          </a:xfrm>
        </p:grpSpPr>
        <p:pic>
          <p:nvPicPr>
            <p:cNvPr id="30" name="Picture 2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3086100" cy="1924050"/>
            </a:xfrm>
            <a:prstGeom prst="rect">
              <a:avLst/>
            </a:prstGeom>
          </p:spPr>
        </p:pic>
        <p:sp>
          <p:nvSpPr>
            <p:cNvPr id="31" name="Text Box 7"/>
            <p:cNvSpPr txBox="1"/>
            <p:nvPr/>
          </p:nvSpPr>
          <p:spPr>
            <a:xfrm>
              <a:off x="19050" y="1724025"/>
              <a:ext cx="1256665" cy="258445"/>
            </a:xfrm>
            <a:prstGeom prst="rect">
              <a:avLst/>
            </a:prstGeom>
            <a:solidFill>
              <a:prstClr val="white"/>
            </a:solidFill>
            <a:ln>
              <a:noFill/>
            </a:ln>
            <a:effectLst/>
          </p:spPr>
          <p:txBody>
            <a:bodyPr rot="0" spcFirstLastPara="0" vert="horz" wrap="square" lIns="0" tIns="0" rIns="0" bIns="0" numCol="1" spcCol="0" rtlCol="0" fromWordArt="0" anchor="t" anchorCtr="0" forceAA="0" compatLnSpc="1">
              <a:prstTxWarp prst="textNoShape">
                <a:avLst/>
              </a:prstTxWarp>
              <a:spAutoFit/>
            </a:bodyPr>
            <a:lstStyle/>
            <a:p>
              <a:pPr>
                <a:spcAft>
                  <a:spcPts val="1000"/>
                </a:spcAft>
              </a:pPr>
              <a:r>
                <a:rPr lang="nl-NL" sz="900" b="1">
                  <a:solidFill>
                    <a:srgbClr val="4F81BD"/>
                  </a:solidFill>
                  <a:effectLst/>
                  <a:latin typeface="Times New Roman"/>
                  <a:ea typeface="Times New Roman"/>
                </a:rPr>
                <a:t>Figuur 2 Bcc-structuur</a:t>
              </a:r>
              <a:endParaRPr lang="en-GB" sz="900" b="1">
                <a:solidFill>
                  <a:srgbClr val="4F81BD"/>
                </a:solidFill>
                <a:effectLst/>
                <a:latin typeface="Times New Roman"/>
                <a:ea typeface="Times New Roman"/>
              </a:endParaRPr>
            </a:p>
          </p:txBody>
        </p:sp>
      </p:grpSp>
      <p:sp>
        <p:nvSpPr>
          <p:cNvPr id="32" name="Rectangle 31"/>
          <p:cNvSpPr/>
          <p:nvPr/>
        </p:nvSpPr>
        <p:spPr>
          <a:xfrm>
            <a:off x="389302" y="3212976"/>
            <a:ext cx="3719264" cy="1015663"/>
          </a:xfrm>
          <a:prstGeom prst="rect">
            <a:avLst/>
          </a:prstGeom>
        </p:spPr>
        <p:txBody>
          <a:bodyPr wrap="square">
            <a:spAutoFit/>
          </a:bodyPr>
          <a:lstStyle/>
          <a:p>
            <a:pPr algn="l"/>
            <a:r>
              <a:rPr lang="nl-NL" sz="2000" dirty="0" smtClean="0"/>
              <a:t>Wat is het verband </a:t>
            </a:r>
            <a:r>
              <a:rPr lang="nl-NL" sz="2000" dirty="0"/>
              <a:t>tussen de lengte van de </a:t>
            </a:r>
            <a:r>
              <a:rPr lang="nl-NL" sz="2000" dirty="0" err="1"/>
              <a:t>eenheidscel</a:t>
            </a:r>
            <a:r>
              <a:rPr lang="nl-NL" sz="2000" dirty="0"/>
              <a:t> </a:t>
            </a:r>
            <a:r>
              <a:rPr lang="nl-NL" sz="2000" b="1" i="1" dirty="0"/>
              <a:t>a</a:t>
            </a:r>
            <a:r>
              <a:rPr lang="nl-NL" sz="2000" dirty="0"/>
              <a:t> </a:t>
            </a:r>
            <a:endParaRPr lang="nl-NL" sz="2000" dirty="0" smtClean="0"/>
          </a:p>
          <a:p>
            <a:pPr algn="l"/>
            <a:r>
              <a:rPr lang="nl-NL" sz="2000" dirty="0" smtClean="0"/>
              <a:t>en </a:t>
            </a:r>
            <a:r>
              <a:rPr lang="nl-NL" sz="2000" dirty="0"/>
              <a:t>de bolstraal </a:t>
            </a:r>
            <a:r>
              <a:rPr lang="nl-NL" sz="2000" b="1" i="1" dirty="0" smtClean="0"/>
              <a:t>R</a:t>
            </a:r>
            <a:r>
              <a:rPr lang="nl-NL" sz="2000" dirty="0" smtClean="0"/>
              <a:t>? </a:t>
            </a:r>
            <a:endParaRPr lang="en-GB" sz="2000" dirty="0"/>
          </a:p>
        </p:txBody>
      </p:sp>
      <p:sp>
        <p:nvSpPr>
          <p:cNvPr id="4" name="Rectangle 3"/>
          <p:cNvSpPr/>
          <p:nvPr/>
        </p:nvSpPr>
        <p:spPr>
          <a:xfrm>
            <a:off x="848296" y="4950113"/>
            <a:ext cx="1814920" cy="461665"/>
          </a:xfrm>
          <a:prstGeom prst="rect">
            <a:avLst/>
          </a:prstGeom>
        </p:spPr>
        <p:txBody>
          <a:bodyPr wrap="none">
            <a:spAutoFit/>
          </a:bodyPr>
          <a:lstStyle/>
          <a:p>
            <a:r>
              <a:rPr lang="nl-NL" b="1" i="1" dirty="0" smtClean="0"/>
              <a:t>R</a:t>
            </a:r>
            <a:r>
              <a:rPr lang="nl-NL" dirty="0" smtClean="0"/>
              <a:t> </a:t>
            </a:r>
            <a:r>
              <a:rPr lang="nl-NL" dirty="0"/>
              <a:t>= </a:t>
            </a:r>
            <a:r>
              <a:rPr lang="nl-NL" b="1" i="1" dirty="0"/>
              <a:t>a</a:t>
            </a:r>
            <a:r>
              <a:rPr lang="nl-NL" dirty="0"/>
              <a:t> √(3)/</a:t>
            </a:r>
            <a:r>
              <a:rPr lang="nl-NL" dirty="0" smtClean="0"/>
              <a:t>4</a:t>
            </a:r>
            <a:endParaRPr lang="en-GB" dirty="0"/>
          </a:p>
        </p:txBody>
      </p:sp>
      <p:pic>
        <p:nvPicPr>
          <p:cNvPr id="34" name="Picture 33" descr="http://www.oocities.org/tokyo/fuji/1159/index3/m020b.JPG"/>
          <p:cNvPicPr/>
          <p:nvPr/>
        </p:nvPicPr>
        <p:blipFill>
          <a:blip r:embed="rId5">
            <a:extLst>
              <a:ext uri="{28A0092B-C50C-407E-A947-70E740481C1C}">
                <a14:useLocalDpi xmlns:a14="http://schemas.microsoft.com/office/drawing/2010/main" val="0"/>
              </a:ext>
            </a:extLst>
          </a:blip>
          <a:srcRect/>
          <a:stretch>
            <a:fillRect/>
          </a:stretch>
        </p:blipFill>
        <p:spPr bwMode="auto">
          <a:xfrm>
            <a:off x="3735536" y="2996952"/>
            <a:ext cx="5012928" cy="3715509"/>
          </a:xfrm>
          <a:prstGeom prst="rect">
            <a:avLst/>
          </a:prstGeom>
          <a:noFill/>
          <a:ln>
            <a:noFill/>
          </a:ln>
        </p:spPr>
      </p:pic>
    </p:spTree>
    <p:extLst>
      <p:ext uri="{BB962C8B-B14F-4D97-AF65-F5344CB8AC3E}">
        <p14:creationId xmlns:p14="http://schemas.microsoft.com/office/powerpoint/2010/main" val="1346857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32" grpId="0"/>
      <p:bldP spid="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 Box 4"/>
          <p:cNvSpPr txBox="1">
            <a:spLocks noChangeArrowheads="1"/>
          </p:cNvSpPr>
          <p:nvPr/>
        </p:nvSpPr>
        <p:spPr bwMode="auto">
          <a:xfrm>
            <a:off x="6363917" y="762000"/>
            <a:ext cx="2170483" cy="402291"/>
          </a:xfrm>
          <a:prstGeom prst="rect">
            <a:avLst/>
          </a:prstGeom>
          <a:noFill/>
          <a:ln w="9525">
            <a:noFill/>
            <a:miter lim="800000"/>
            <a:headEnd/>
            <a:tailEnd/>
          </a:ln>
          <a:effectLst/>
        </p:spPr>
        <p:txBody>
          <a:bodyPr wrap="none" lIns="90000" tIns="46800" rIns="90000" bIns="46800">
            <a:prstTxWarp prst="textNoShape">
              <a:avLst/>
            </a:prstTxWarp>
            <a:spAutoFit/>
          </a:bodyPr>
          <a:lstStyle/>
          <a:p>
            <a:pPr algn="l"/>
            <a:r>
              <a:rPr lang="en-US" altLang="zh-TW" sz="2000" b="1" dirty="0" smtClean="0">
                <a:solidFill>
                  <a:srgbClr val="660066"/>
                </a:solidFill>
              </a:rPr>
              <a:t># </a:t>
            </a:r>
            <a:r>
              <a:rPr lang="en-US" altLang="zh-TW" sz="2000" b="1" dirty="0" err="1" smtClean="0">
                <a:solidFill>
                  <a:srgbClr val="660066"/>
                </a:solidFill>
              </a:rPr>
              <a:t>atomen</a:t>
            </a:r>
            <a:r>
              <a:rPr lang="en-US" altLang="zh-TW" sz="2000" b="1" dirty="0" smtClean="0">
                <a:solidFill>
                  <a:srgbClr val="660066"/>
                </a:solidFill>
              </a:rPr>
              <a:t>/</a:t>
            </a:r>
            <a:r>
              <a:rPr lang="en-US" altLang="zh-TW" sz="2000" b="1" dirty="0" err="1" smtClean="0">
                <a:solidFill>
                  <a:srgbClr val="660066"/>
                </a:solidFill>
              </a:rPr>
              <a:t>cel</a:t>
            </a:r>
            <a:r>
              <a:rPr lang="en-US" altLang="zh-TW" sz="2000" b="1" dirty="0" smtClean="0">
                <a:solidFill>
                  <a:srgbClr val="660066"/>
                </a:solidFill>
              </a:rPr>
              <a:t> </a:t>
            </a:r>
            <a:r>
              <a:rPr lang="en-US" altLang="zh-TW" sz="2000" b="1" dirty="0">
                <a:solidFill>
                  <a:srgbClr val="660066"/>
                </a:solidFill>
              </a:rPr>
              <a:t>=</a:t>
            </a:r>
            <a:r>
              <a:rPr lang="en-US" altLang="zh-TW" sz="2000" b="1" dirty="0" smtClean="0">
                <a:solidFill>
                  <a:srgbClr val="660066"/>
                </a:solidFill>
              </a:rPr>
              <a:t> ?</a:t>
            </a:r>
            <a:endParaRPr lang="en-US" altLang="zh-TW" sz="2000" b="1" dirty="0">
              <a:solidFill>
                <a:srgbClr val="660066"/>
              </a:solidFill>
            </a:endParaRPr>
          </a:p>
        </p:txBody>
      </p:sp>
      <p:sp>
        <p:nvSpPr>
          <p:cNvPr id="20483" name="Rectangle 3"/>
          <p:cNvSpPr>
            <a:spLocks noChangeArrowheads="1"/>
          </p:cNvSpPr>
          <p:nvPr/>
        </p:nvSpPr>
        <p:spPr bwMode="auto">
          <a:xfrm>
            <a:off x="568325" y="71438"/>
            <a:ext cx="8029575" cy="609600"/>
          </a:xfrm>
          <a:prstGeom prst="rect">
            <a:avLst/>
          </a:prstGeom>
          <a:noFill/>
          <a:ln w="9525">
            <a:noFill/>
            <a:miter lim="800000"/>
            <a:headEnd/>
            <a:tailEnd/>
          </a:ln>
        </p:spPr>
        <p:txBody>
          <a:bodyPr anchor="ctr">
            <a:prstTxWarp prst="textNoShape">
              <a:avLst/>
            </a:prstTxWarp>
          </a:bodyPr>
          <a:lstStyle/>
          <a:p>
            <a:pPr algn="l"/>
            <a:r>
              <a:rPr lang="x-none" sz="2500" dirty="0" smtClean="0">
                <a:solidFill>
                  <a:schemeClr val="tx2"/>
                </a:solidFill>
              </a:rPr>
              <a:t>Meest voorkomende b</a:t>
            </a:r>
            <a:r>
              <a:rPr lang="en-US" sz="2500" dirty="0" err="1" smtClean="0">
                <a:solidFill>
                  <a:schemeClr val="tx2"/>
                </a:solidFill>
              </a:rPr>
              <a:t>olstapeling</a:t>
            </a:r>
            <a:r>
              <a:rPr lang="x-none" sz="2500" dirty="0" smtClean="0">
                <a:solidFill>
                  <a:schemeClr val="tx2"/>
                </a:solidFill>
              </a:rPr>
              <a:t>en</a:t>
            </a:r>
            <a:endParaRPr lang="nl-NL" sz="2500" dirty="0">
              <a:solidFill>
                <a:schemeClr val="tx2"/>
              </a:solidFill>
            </a:endParaRPr>
          </a:p>
        </p:txBody>
      </p:sp>
      <p:sp>
        <p:nvSpPr>
          <p:cNvPr id="20484" name="Line 4"/>
          <p:cNvSpPr>
            <a:spLocks noChangeShapeType="1"/>
          </p:cNvSpPr>
          <p:nvPr/>
        </p:nvSpPr>
        <p:spPr bwMode="auto">
          <a:xfrm>
            <a:off x="576263" y="609600"/>
            <a:ext cx="7945437" cy="0"/>
          </a:xfrm>
          <a:prstGeom prst="line">
            <a:avLst/>
          </a:prstGeom>
          <a:noFill/>
          <a:ln w="25400">
            <a:solidFill>
              <a:schemeClr val="accent2"/>
            </a:solidFill>
            <a:round/>
            <a:headEnd/>
            <a:tailEnd/>
          </a:ln>
        </p:spPr>
        <p:txBody>
          <a:bodyPr wrap="none" anchor="ctr">
            <a:prstTxWarp prst="textNoShape">
              <a:avLst/>
            </a:prstTxWarp>
          </a:bodyPr>
          <a:lstStyle/>
          <a:p>
            <a:endParaRPr lang="en-US"/>
          </a:p>
        </p:txBody>
      </p:sp>
      <p:sp>
        <p:nvSpPr>
          <p:cNvPr id="13" name="Text Box 4"/>
          <p:cNvSpPr txBox="1">
            <a:spLocks noChangeArrowheads="1"/>
          </p:cNvSpPr>
          <p:nvPr/>
        </p:nvSpPr>
        <p:spPr bwMode="auto">
          <a:xfrm>
            <a:off x="533400" y="762000"/>
            <a:ext cx="4680460" cy="402291"/>
          </a:xfrm>
          <a:prstGeom prst="rect">
            <a:avLst/>
          </a:prstGeom>
          <a:noFill/>
          <a:ln w="9525">
            <a:noFill/>
            <a:miter lim="800000"/>
            <a:headEnd/>
            <a:tailEnd/>
          </a:ln>
          <a:effectLst/>
        </p:spPr>
        <p:txBody>
          <a:bodyPr wrap="none" lIns="90000" tIns="46800" rIns="90000" bIns="46800">
            <a:prstTxWarp prst="textNoShape">
              <a:avLst/>
            </a:prstTxWarp>
            <a:spAutoFit/>
          </a:bodyPr>
          <a:lstStyle/>
          <a:p>
            <a:pPr algn="l"/>
            <a:r>
              <a:rPr lang="en-US" altLang="zh-TW" sz="2000" b="1" dirty="0">
                <a:solidFill>
                  <a:srgbClr val="3366FF"/>
                </a:solidFill>
              </a:rPr>
              <a:t>Body-centered cubic (</a:t>
            </a:r>
            <a:r>
              <a:rPr lang="en-US" altLang="zh-TW" sz="2000" b="1" dirty="0" smtClean="0">
                <a:solidFill>
                  <a:srgbClr val="3366FF"/>
                </a:solidFill>
              </a:rPr>
              <a:t>bcc) 	CN </a:t>
            </a:r>
            <a:r>
              <a:rPr lang="en-US" altLang="zh-TW" sz="2000" b="1" dirty="0">
                <a:solidFill>
                  <a:srgbClr val="3366FF"/>
                </a:solidFill>
              </a:rPr>
              <a:t>= </a:t>
            </a:r>
            <a:r>
              <a:rPr lang="en-US" altLang="zh-TW" sz="2000" b="1" dirty="0" smtClean="0">
                <a:solidFill>
                  <a:srgbClr val="3366FF"/>
                </a:solidFill>
              </a:rPr>
              <a:t>8</a:t>
            </a:r>
            <a:endParaRPr lang="en-US" altLang="zh-TW" sz="2000" b="1" dirty="0">
              <a:solidFill>
                <a:srgbClr val="3366FF"/>
              </a:solidFill>
            </a:endParaRPr>
          </a:p>
        </p:txBody>
      </p:sp>
      <p:pic>
        <p:nvPicPr>
          <p:cNvPr id="16" name="Picture 15"/>
          <p:cNvPicPr>
            <a:picLocks noChangeAspect="1"/>
          </p:cNvPicPr>
          <p:nvPr/>
        </p:nvPicPr>
        <p:blipFill>
          <a:blip r:embed="rId3"/>
          <a:stretch>
            <a:fillRect/>
          </a:stretch>
        </p:blipFill>
        <p:spPr>
          <a:xfrm>
            <a:off x="4191000" y="1143000"/>
            <a:ext cx="4241800" cy="1590675"/>
          </a:xfrm>
          <a:prstGeom prst="rect">
            <a:avLst/>
          </a:prstGeom>
        </p:spPr>
      </p:pic>
      <p:sp>
        <p:nvSpPr>
          <p:cNvPr id="24" name="Rectangle 23"/>
          <p:cNvSpPr/>
          <p:nvPr/>
        </p:nvSpPr>
        <p:spPr>
          <a:xfrm>
            <a:off x="533400" y="1792069"/>
            <a:ext cx="3581400" cy="646331"/>
          </a:xfrm>
          <a:prstGeom prst="rect">
            <a:avLst/>
          </a:prstGeom>
        </p:spPr>
        <p:txBody>
          <a:bodyPr wrap="square">
            <a:spAutoFit/>
          </a:bodyPr>
          <a:lstStyle/>
          <a:p>
            <a:pPr algn="l"/>
            <a:r>
              <a:rPr lang="nl-NL" sz="1800" dirty="0" smtClean="0"/>
              <a:t>lithium, natrium, kalium, chroom, barium, </a:t>
            </a:r>
            <a:r>
              <a:rPr lang="nl-NL" sz="1800" dirty="0" smtClean="0">
                <a:latin typeface="Symbol" charset="2"/>
                <a:cs typeface="Symbol" charset="2"/>
              </a:rPr>
              <a:t>a</a:t>
            </a:r>
            <a:r>
              <a:rPr lang="nl-NL" sz="1800" dirty="0" smtClean="0"/>
              <a:t>-ijzer en wolfraam</a:t>
            </a:r>
            <a:endParaRPr lang="nl-NL" sz="1800" dirty="0"/>
          </a:p>
        </p:txBody>
      </p:sp>
      <p:sp>
        <p:nvSpPr>
          <p:cNvPr id="19" name="Text Box 4"/>
          <p:cNvSpPr txBox="1">
            <a:spLocks noChangeArrowheads="1"/>
          </p:cNvSpPr>
          <p:nvPr/>
        </p:nvSpPr>
        <p:spPr bwMode="auto">
          <a:xfrm>
            <a:off x="6363917" y="762000"/>
            <a:ext cx="2170483" cy="402291"/>
          </a:xfrm>
          <a:prstGeom prst="rect">
            <a:avLst/>
          </a:prstGeom>
          <a:noFill/>
          <a:ln w="9525">
            <a:noFill/>
            <a:miter lim="800000"/>
            <a:headEnd/>
            <a:tailEnd/>
          </a:ln>
          <a:effectLst/>
        </p:spPr>
        <p:txBody>
          <a:bodyPr wrap="none" lIns="90000" tIns="46800" rIns="90000" bIns="46800">
            <a:prstTxWarp prst="textNoShape">
              <a:avLst/>
            </a:prstTxWarp>
            <a:spAutoFit/>
          </a:bodyPr>
          <a:lstStyle/>
          <a:p>
            <a:pPr algn="l"/>
            <a:r>
              <a:rPr lang="en-US" altLang="zh-TW" sz="2000" b="1" dirty="0" smtClean="0">
                <a:solidFill>
                  <a:srgbClr val="660066"/>
                </a:solidFill>
              </a:rPr>
              <a:t># </a:t>
            </a:r>
            <a:r>
              <a:rPr lang="en-US" altLang="zh-TW" sz="2000" b="1" dirty="0" err="1" smtClean="0">
                <a:solidFill>
                  <a:srgbClr val="660066"/>
                </a:solidFill>
              </a:rPr>
              <a:t>atomen/cel</a:t>
            </a:r>
            <a:r>
              <a:rPr lang="en-US" altLang="zh-TW" sz="2000" b="1" dirty="0" smtClean="0">
                <a:solidFill>
                  <a:srgbClr val="660066"/>
                </a:solidFill>
              </a:rPr>
              <a:t> </a:t>
            </a:r>
            <a:r>
              <a:rPr lang="en-US" altLang="zh-TW" sz="2000" b="1" dirty="0">
                <a:solidFill>
                  <a:srgbClr val="660066"/>
                </a:solidFill>
              </a:rPr>
              <a:t>=</a:t>
            </a:r>
            <a:r>
              <a:rPr lang="en-US" altLang="zh-TW" sz="2000" b="1" dirty="0" smtClean="0">
                <a:solidFill>
                  <a:srgbClr val="660066"/>
                </a:solidFill>
              </a:rPr>
              <a:t> 2</a:t>
            </a:r>
            <a:endParaRPr lang="en-US" altLang="zh-TW" sz="2000" b="1" dirty="0">
              <a:solidFill>
                <a:srgbClr val="660066"/>
              </a:solidFill>
            </a:endParaRPr>
          </a:p>
        </p:txBody>
      </p:sp>
      <p:grpSp>
        <p:nvGrpSpPr>
          <p:cNvPr id="29" name="Group 28"/>
          <p:cNvGrpSpPr>
            <a:grpSpLocks/>
          </p:cNvGrpSpPr>
          <p:nvPr/>
        </p:nvGrpSpPr>
        <p:grpSpPr>
          <a:xfrm>
            <a:off x="3851920" y="3429000"/>
            <a:ext cx="4682480" cy="3134598"/>
            <a:chOff x="0" y="0"/>
            <a:chExt cx="3086100" cy="1982470"/>
          </a:xfrm>
        </p:grpSpPr>
        <p:pic>
          <p:nvPicPr>
            <p:cNvPr id="30" name="Picture 2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3086100" cy="1924050"/>
            </a:xfrm>
            <a:prstGeom prst="rect">
              <a:avLst/>
            </a:prstGeom>
          </p:spPr>
        </p:pic>
        <p:sp>
          <p:nvSpPr>
            <p:cNvPr id="31" name="Text Box 7"/>
            <p:cNvSpPr txBox="1"/>
            <p:nvPr/>
          </p:nvSpPr>
          <p:spPr>
            <a:xfrm>
              <a:off x="19050" y="1724025"/>
              <a:ext cx="1256665" cy="258445"/>
            </a:xfrm>
            <a:prstGeom prst="rect">
              <a:avLst/>
            </a:prstGeom>
            <a:solidFill>
              <a:prstClr val="white"/>
            </a:solidFill>
            <a:ln>
              <a:noFill/>
            </a:ln>
            <a:effectLst/>
          </p:spPr>
          <p:txBody>
            <a:bodyPr rot="0" spcFirstLastPara="0" vert="horz" wrap="square" lIns="0" tIns="0" rIns="0" bIns="0" numCol="1" spcCol="0" rtlCol="0" fromWordArt="0" anchor="t" anchorCtr="0" forceAA="0" compatLnSpc="1">
              <a:prstTxWarp prst="textNoShape">
                <a:avLst/>
              </a:prstTxWarp>
              <a:spAutoFit/>
            </a:bodyPr>
            <a:lstStyle/>
            <a:p>
              <a:pPr>
                <a:spcAft>
                  <a:spcPts val="1000"/>
                </a:spcAft>
              </a:pPr>
              <a:r>
                <a:rPr lang="nl-NL" sz="900" b="1">
                  <a:solidFill>
                    <a:srgbClr val="4F81BD"/>
                  </a:solidFill>
                  <a:effectLst/>
                  <a:latin typeface="Times New Roman"/>
                  <a:ea typeface="Times New Roman"/>
                </a:rPr>
                <a:t>Figuur 2 Bcc-structuur</a:t>
              </a:r>
              <a:endParaRPr lang="en-GB" sz="900" b="1">
                <a:solidFill>
                  <a:srgbClr val="4F81BD"/>
                </a:solidFill>
                <a:effectLst/>
                <a:latin typeface="Times New Roman"/>
                <a:ea typeface="Times New Roman"/>
              </a:endParaRPr>
            </a:p>
          </p:txBody>
        </p:sp>
      </p:grpSp>
      <p:pic>
        <p:nvPicPr>
          <p:cNvPr id="34" name="Picture 33" descr="http://www.oocities.org/tokyo/fuji/1159/index3/m020b.JPG"/>
          <p:cNvPicPr/>
          <p:nvPr/>
        </p:nvPicPr>
        <p:blipFill>
          <a:blip r:embed="rId5">
            <a:extLst>
              <a:ext uri="{28A0092B-C50C-407E-A947-70E740481C1C}">
                <a14:useLocalDpi xmlns:a14="http://schemas.microsoft.com/office/drawing/2010/main" val="0"/>
              </a:ext>
            </a:extLst>
          </a:blip>
          <a:srcRect/>
          <a:stretch>
            <a:fillRect/>
          </a:stretch>
        </p:blipFill>
        <p:spPr bwMode="auto">
          <a:xfrm>
            <a:off x="3735536" y="2996952"/>
            <a:ext cx="5012928" cy="3715509"/>
          </a:xfrm>
          <a:prstGeom prst="rect">
            <a:avLst/>
          </a:prstGeom>
          <a:noFill/>
          <a:ln>
            <a:noFill/>
          </a:ln>
        </p:spPr>
      </p:pic>
      <p:sp>
        <p:nvSpPr>
          <p:cNvPr id="5" name="Rectangle 4"/>
          <p:cNvSpPr/>
          <p:nvPr/>
        </p:nvSpPr>
        <p:spPr>
          <a:xfrm>
            <a:off x="295979" y="3591014"/>
            <a:ext cx="3439557" cy="2862322"/>
          </a:xfrm>
          <a:prstGeom prst="rect">
            <a:avLst/>
          </a:prstGeom>
        </p:spPr>
        <p:txBody>
          <a:bodyPr wrap="square">
            <a:spAutoFit/>
          </a:bodyPr>
          <a:lstStyle/>
          <a:p>
            <a:pPr algn="l"/>
            <a:r>
              <a:rPr lang="nl-NL" sz="1800" dirty="0" smtClean="0"/>
              <a:t>Huiswerk:</a:t>
            </a:r>
          </a:p>
          <a:p>
            <a:pPr algn="l"/>
            <a:endParaRPr lang="nl-NL" sz="1800" dirty="0" smtClean="0"/>
          </a:p>
          <a:p>
            <a:pPr algn="l"/>
            <a:r>
              <a:rPr lang="nl-NL" sz="1800" dirty="0" smtClean="0"/>
              <a:t>De </a:t>
            </a:r>
            <a:r>
              <a:rPr lang="nl-NL" sz="1800" i="1" dirty="0" err="1"/>
              <a:t>packing</a:t>
            </a:r>
            <a:r>
              <a:rPr lang="nl-NL" sz="1800" i="1" dirty="0"/>
              <a:t> </a:t>
            </a:r>
            <a:r>
              <a:rPr lang="nl-NL" sz="1800" i="1" dirty="0" err="1"/>
              <a:t>fraction</a:t>
            </a:r>
            <a:r>
              <a:rPr lang="nl-NL" sz="1800" dirty="0"/>
              <a:t> φ geeft aan welk deel van de ruimte gevuld is met atomen. </a:t>
            </a:r>
            <a:endParaRPr lang="nl-NL" sz="1800" dirty="0" smtClean="0"/>
          </a:p>
          <a:p>
            <a:pPr algn="l"/>
            <a:endParaRPr lang="nl-NL" sz="1800" dirty="0"/>
          </a:p>
          <a:p>
            <a:pPr algn="l"/>
            <a:r>
              <a:rPr lang="nl-NL" sz="1800" dirty="0" smtClean="0"/>
              <a:t>Bereken </a:t>
            </a:r>
            <a:r>
              <a:rPr lang="nl-NL" sz="1800" dirty="0"/>
              <a:t>φ, de verhouding tussen de gevulde ruimte </a:t>
            </a:r>
            <a:r>
              <a:rPr lang="nl-NL" sz="1800" dirty="0" smtClean="0"/>
              <a:t>      ten </a:t>
            </a:r>
            <a:r>
              <a:rPr lang="nl-NL" sz="1800" dirty="0"/>
              <a:t>opzichte van de ruimte </a:t>
            </a:r>
            <a:r>
              <a:rPr lang="nl-NL" sz="1800" dirty="0" smtClean="0"/>
              <a:t>    van de </a:t>
            </a:r>
            <a:r>
              <a:rPr lang="nl-NL" sz="1800" dirty="0"/>
              <a:t>hele </a:t>
            </a:r>
            <a:r>
              <a:rPr lang="nl-NL" sz="1800" dirty="0" err="1"/>
              <a:t>eenheidscel</a:t>
            </a:r>
            <a:r>
              <a:rPr lang="nl-NL" sz="1800" dirty="0"/>
              <a:t>.</a:t>
            </a:r>
            <a:endParaRPr lang="en-GB" sz="1800" dirty="0"/>
          </a:p>
        </p:txBody>
      </p:sp>
    </p:spTree>
    <p:extLst>
      <p:ext uri="{BB962C8B-B14F-4D97-AF65-F5344CB8AC3E}">
        <p14:creationId xmlns:p14="http://schemas.microsoft.com/office/powerpoint/2010/main" val="63636087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3"/>
          <p:cNvSpPr>
            <a:spLocks noChangeArrowheads="1"/>
          </p:cNvSpPr>
          <p:nvPr/>
        </p:nvSpPr>
        <p:spPr bwMode="auto">
          <a:xfrm>
            <a:off x="568325" y="71438"/>
            <a:ext cx="8029575" cy="609600"/>
          </a:xfrm>
          <a:prstGeom prst="rect">
            <a:avLst/>
          </a:prstGeom>
          <a:noFill/>
          <a:ln w="9525">
            <a:noFill/>
            <a:miter lim="800000"/>
            <a:headEnd/>
            <a:tailEnd/>
          </a:ln>
        </p:spPr>
        <p:txBody>
          <a:bodyPr anchor="ctr">
            <a:prstTxWarp prst="textNoShape">
              <a:avLst/>
            </a:prstTxWarp>
          </a:bodyPr>
          <a:lstStyle/>
          <a:p>
            <a:pPr algn="l"/>
            <a:r>
              <a:rPr lang="x-none" sz="2500" dirty="0" smtClean="0">
                <a:solidFill>
                  <a:schemeClr val="tx2"/>
                </a:solidFill>
              </a:rPr>
              <a:t>Meest voorkomende b</a:t>
            </a:r>
            <a:r>
              <a:rPr lang="en-US" sz="2500" dirty="0" err="1" smtClean="0">
                <a:solidFill>
                  <a:schemeClr val="tx2"/>
                </a:solidFill>
              </a:rPr>
              <a:t>olstapeling</a:t>
            </a:r>
            <a:r>
              <a:rPr lang="x-none" sz="2500" dirty="0" smtClean="0">
                <a:solidFill>
                  <a:schemeClr val="tx2"/>
                </a:solidFill>
              </a:rPr>
              <a:t>en</a:t>
            </a:r>
            <a:endParaRPr lang="nl-NL" sz="2500" dirty="0">
              <a:solidFill>
                <a:schemeClr val="tx2"/>
              </a:solidFill>
            </a:endParaRPr>
          </a:p>
        </p:txBody>
      </p:sp>
      <p:sp>
        <p:nvSpPr>
          <p:cNvPr id="20484" name="Line 4"/>
          <p:cNvSpPr>
            <a:spLocks noChangeShapeType="1"/>
          </p:cNvSpPr>
          <p:nvPr/>
        </p:nvSpPr>
        <p:spPr bwMode="auto">
          <a:xfrm>
            <a:off x="576263" y="609600"/>
            <a:ext cx="7945437" cy="0"/>
          </a:xfrm>
          <a:prstGeom prst="line">
            <a:avLst/>
          </a:prstGeom>
          <a:noFill/>
          <a:ln w="25400">
            <a:solidFill>
              <a:schemeClr val="accent2"/>
            </a:solidFill>
            <a:round/>
            <a:headEnd/>
            <a:tailEnd/>
          </a:ln>
        </p:spPr>
        <p:txBody>
          <a:bodyPr wrap="none" anchor="ctr">
            <a:prstTxWarp prst="textNoShape">
              <a:avLst/>
            </a:prstTxWarp>
          </a:bodyPr>
          <a:lstStyle/>
          <a:p>
            <a:endParaRPr lang="en-US"/>
          </a:p>
        </p:txBody>
      </p:sp>
      <p:grpSp>
        <p:nvGrpSpPr>
          <p:cNvPr id="2" name="Group 18"/>
          <p:cNvGrpSpPr/>
          <p:nvPr/>
        </p:nvGrpSpPr>
        <p:grpSpPr>
          <a:xfrm>
            <a:off x="533400" y="2798109"/>
            <a:ext cx="7808028" cy="1926291"/>
            <a:chOff x="533400" y="2798109"/>
            <a:chExt cx="7808028" cy="1926291"/>
          </a:xfrm>
        </p:grpSpPr>
        <p:sp>
          <p:nvSpPr>
            <p:cNvPr id="14" name="Text Box 4"/>
            <p:cNvSpPr txBox="1">
              <a:spLocks noChangeArrowheads="1"/>
            </p:cNvSpPr>
            <p:nvPr/>
          </p:nvSpPr>
          <p:spPr bwMode="auto">
            <a:xfrm>
              <a:off x="533400" y="2798109"/>
              <a:ext cx="4823103" cy="402291"/>
            </a:xfrm>
            <a:prstGeom prst="rect">
              <a:avLst/>
            </a:prstGeom>
            <a:noFill/>
            <a:ln w="9525">
              <a:noFill/>
              <a:miter lim="800000"/>
              <a:headEnd/>
              <a:tailEnd/>
            </a:ln>
            <a:effectLst/>
          </p:spPr>
          <p:txBody>
            <a:bodyPr wrap="none" lIns="90000" tIns="46800" rIns="90000" bIns="46800">
              <a:prstTxWarp prst="textNoShape">
                <a:avLst/>
              </a:prstTxWarp>
              <a:spAutoFit/>
            </a:bodyPr>
            <a:lstStyle/>
            <a:p>
              <a:pPr algn="l"/>
              <a:r>
                <a:rPr lang="en-US" altLang="zh-TW" sz="2000" b="1" dirty="0" smtClean="0">
                  <a:solidFill>
                    <a:srgbClr val="3366FF"/>
                  </a:solidFill>
                </a:rPr>
                <a:t>Face-</a:t>
              </a:r>
              <a:r>
                <a:rPr lang="en-US" altLang="zh-TW" sz="2000" b="1" dirty="0">
                  <a:solidFill>
                    <a:srgbClr val="3366FF"/>
                  </a:solidFill>
                </a:rPr>
                <a:t>centered cubic </a:t>
              </a:r>
              <a:r>
                <a:rPr lang="en-US" altLang="zh-TW" sz="2000" b="1" dirty="0" smtClean="0">
                  <a:solidFill>
                    <a:srgbClr val="3366FF"/>
                  </a:solidFill>
                </a:rPr>
                <a:t>(</a:t>
              </a:r>
              <a:r>
                <a:rPr lang="en-US" altLang="zh-TW" sz="2000" b="1" dirty="0" err="1" smtClean="0">
                  <a:solidFill>
                    <a:srgbClr val="3366FF"/>
                  </a:solidFill>
                </a:rPr>
                <a:t>fcc</a:t>
              </a:r>
              <a:r>
                <a:rPr lang="en-US" altLang="zh-TW" sz="2000" b="1" dirty="0" smtClean="0">
                  <a:solidFill>
                    <a:srgbClr val="3366FF"/>
                  </a:solidFill>
                </a:rPr>
                <a:t>) </a:t>
              </a:r>
              <a:r>
                <a:rPr lang="en-US" altLang="zh-TW" sz="2000" b="1" dirty="0">
                  <a:solidFill>
                    <a:srgbClr val="3366FF"/>
                  </a:solidFill>
                </a:rPr>
                <a:t>	</a:t>
              </a:r>
              <a:r>
                <a:rPr lang="en-US" altLang="zh-TW" sz="2000" b="1" dirty="0" smtClean="0">
                  <a:solidFill>
                    <a:srgbClr val="3366FF"/>
                  </a:solidFill>
                </a:rPr>
                <a:t>CN </a:t>
              </a:r>
              <a:r>
                <a:rPr lang="en-US" altLang="zh-TW" sz="2000" b="1" dirty="0">
                  <a:solidFill>
                    <a:srgbClr val="3366FF"/>
                  </a:solidFill>
                </a:rPr>
                <a:t>=</a:t>
              </a:r>
              <a:r>
                <a:rPr lang="en-US" altLang="zh-TW" sz="2000" b="1" dirty="0" smtClean="0">
                  <a:solidFill>
                    <a:srgbClr val="3366FF"/>
                  </a:solidFill>
                </a:rPr>
                <a:t> 12</a:t>
              </a:r>
              <a:endParaRPr lang="en-US" altLang="zh-TW" sz="2000" b="1" dirty="0">
                <a:solidFill>
                  <a:srgbClr val="3366FF"/>
                </a:solidFill>
              </a:endParaRPr>
            </a:p>
          </p:txBody>
        </p:sp>
        <p:pic>
          <p:nvPicPr>
            <p:cNvPr id="17" name="Picture 16"/>
            <p:cNvPicPr>
              <a:picLocks noChangeAspect="1"/>
            </p:cNvPicPr>
            <p:nvPr/>
          </p:nvPicPr>
          <p:blipFill>
            <a:blip r:embed="rId3"/>
            <a:stretch>
              <a:fillRect/>
            </a:stretch>
          </p:blipFill>
          <p:spPr>
            <a:xfrm>
              <a:off x="4191000" y="3162784"/>
              <a:ext cx="4150428" cy="1561616"/>
            </a:xfrm>
            <a:prstGeom prst="rect">
              <a:avLst/>
            </a:prstGeom>
          </p:spPr>
        </p:pic>
      </p:grpSp>
      <p:sp>
        <p:nvSpPr>
          <p:cNvPr id="22" name="Rectangle 21"/>
          <p:cNvSpPr/>
          <p:nvPr/>
        </p:nvSpPr>
        <p:spPr>
          <a:xfrm>
            <a:off x="533400" y="3886200"/>
            <a:ext cx="3581400" cy="646331"/>
          </a:xfrm>
          <a:prstGeom prst="rect">
            <a:avLst/>
          </a:prstGeom>
        </p:spPr>
        <p:txBody>
          <a:bodyPr wrap="square">
            <a:spAutoFit/>
          </a:bodyPr>
          <a:lstStyle/>
          <a:p>
            <a:pPr algn="l"/>
            <a:r>
              <a:rPr lang="nl-NL" sz="1800" dirty="0" smtClean="0"/>
              <a:t>aluminium, koper, goud, iridium, lood, nikkel, platina en zilver</a:t>
            </a:r>
            <a:endParaRPr lang="nl-NL" sz="1800" dirty="0"/>
          </a:p>
        </p:txBody>
      </p:sp>
      <p:sp>
        <p:nvSpPr>
          <p:cNvPr id="20" name="Text Box 4"/>
          <p:cNvSpPr txBox="1">
            <a:spLocks noChangeArrowheads="1"/>
          </p:cNvSpPr>
          <p:nvPr/>
        </p:nvSpPr>
        <p:spPr bwMode="auto">
          <a:xfrm>
            <a:off x="6248400" y="2798109"/>
            <a:ext cx="2170483" cy="402291"/>
          </a:xfrm>
          <a:prstGeom prst="rect">
            <a:avLst/>
          </a:prstGeom>
          <a:noFill/>
          <a:ln w="9525">
            <a:noFill/>
            <a:miter lim="800000"/>
            <a:headEnd/>
            <a:tailEnd/>
          </a:ln>
          <a:effectLst/>
        </p:spPr>
        <p:txBody>
          <a:bodyPr wrap="none" lIns="90000" tIns="46800" rIns="90000" bIns="46800">
            <a:prstTxWarp prst="textNoShape">
              <a:avLst/>
            </a:prstTxWarp>
            <a:spAutoFit/>
          </a:bodyPr>
          <a:lstStyle/>
          <a:p>
            <a:pPr algn="l"/>
            <a:r>
              <a:rPr lang="nl-NL" altLang="zh-TW" sz="2000" b="1" dirty="0" smtClean="0">
                <a:solidFill>
                  <a:srgbClr val="660066"/>
                </a:solidFill>
              </a:rPr>
              <a:t># atomen/cel = ?</a:t>
            </a:r>
            <a:endParaRPr lang="nl-NL" altLang="zh-TW" sz="2000" b="1" dirty="0">
              <a:solidFill>
                <a:srgbClr val="660066"/>
              </a:solidFill>
            </a:endParaRPr>
          </a:p>
        </p:txBody>
      </p:sp>
      <p:sp>
        <p:nvSpPr>
          <p:cNvPr id="19" name="Text Box 4"/>
          <p:cNvSpPr txBox="1">
            <a:spLocks noChangeArrowheads="1"/>
          </p:cNvSpPr>
          <p:nvPr/>
        </p:nvSpPr>
        <p:spPr bwMode="auto">
          <a:xfrm>
            <a:off x="6228184" y="2738677"/>
            <a:ext cx="2170483" cy="402291"/>
          </a:xfrm>
          <a:prstGeom prst="rect">
            <a:avLst/>
          </a:prstGeom>
          <a:solidFill>
            <a:schemeClr val="bg1"/>
          </a:solidFill>
          <a:ln w="9525">
            <a:noFill/>
            <a:miter lim="800000"/>
            <a:headEnd/>
            <a:tailEnd/>
          </a:ln>
          <a:effectLst/>
        </p:spPr>
        <p:txBody>
          <a:bodyPr wrap="none" lIns="90000" tIns="46800" rIns="90000" bIns="46800">
            <a:prstTxWarp prst="textNoShape">
              <a:avLst/>
            </a:prstTxWarp>
            <a:spAutoFit/>
          </a:bodyPr>
          <a:lstStyle/>
          <a:p>
            <a:pPr algn="l"/>
            <a:r>
              <a:rPr lang="en-US" altLang="zh-TW" sz="2000" b="1" dirty="0" smtClean="0">
                <a:solidFill>
                  <a:srgbClr val="660066"/>
                </a:solidFill>
              </a:rPr>
              <a:t># </a:t>
            </a:r>
            <a:r>
              <a:rPr lang="en-US" altLang="zh-TW" sz="2000" b="1" dirty="0" err="1" smtClean="0">
                <a:solidFill>
                  <a:srgbClr val="660066"/>
                </a:solidFill>
              </a:rPr>
              <a:t>atomen</a:t>
            </a:r>
            <a:r>
              <a:rPr lang="en-US" altLang="zh-TW" sz="2000" b="1" dirty="0" smtClean="0">
                <a:solidFill>
                  <a:srgbClr val="660066"/>
                </a:solidFill>
              </a:rPr>
              <a:t>/</a:t>
            </a:r>
            <a:r>
              <a:rPr lang="en-US" altLang="zh-TW" sz="2000" b="1" dirty="0" err="1" smtClean="0">
                <a:solidFill>
                  <a:srgbClr val="660066"/>
                </a:solidFill>
              </a:rPr>
              <a:t>cel</a:t>
            </a:r>
            <a:r>
              <a:rPr lang="en-US" altLang="zh-TW" sz="2000" b="1" dirty="0" smtClean="0">
                <a:solidFill>
                  <a:srgbClr val="660066"/>
                </a:solidFill>
              </a:rPr>
              <a:t> </a:t>
            </a:r>
            <a:r>
              <a:rPr lang="en-US" altLang="zh-TW" sz="2000" b="1" dirty="0">
                <a:solidFill>
                  <a:srgbClr val="660066"/>
                </a:solidFill>
              </a:rPr>
              <a:t>=</a:t>
            </a:r>
            <a:r>
              <a:rPr lang="en-US" altLang="zh-TW" sz="2000" b="1" dirty="0" smtClean="0">
                <a:solidFill>
                  <a:srgbClr val="660066"/>
                </a:solidFill>
              </a:rPr>
              <a:t> 4</a:t>
            </a:r>
            <a:endParaRPr lang="en-US" altLang="zh-TW" sz="2000" b="1" dirty="0">
              <a:solidFill>
                <a:srgbClr val="660066"/>
              </a:solidFill>
            </a:endParaRPr>
          </a:p>
        </p:txBody>
      </p:sp>
      <p:sp>
        <p:nvSpPr>
          <p:cNvPr id="4" name="Rectangle 3"/>
          <p:cNvSpPr/>
          <p:nvPr/>
        </p:nvSpPr>
        <p:spPr>
          <a:xfrm>
            <a:off x="5330018" y="5482091"/>
            <a:ext cx="2877711" cy="400110"/>
          </a:xfrm>
          <a:prstGeom prst="rect">
            <a:avLst/>
          </a:prstGeom>
        </p:spPr>
        <p:txBody>
          <a:bodyPr wrap="none">
            <a:spAutoFit/>
          </a:bodyPr>
          <a:lstStyle/>
          <a:p>
            <a:r>
              <a:rPr lang="en-US" altLang="zh-TW" sz="2000" dirty="0" smtClean="0">
                <a:solidFill>
                  <a:schemeClr val="accent6"/>
                </a:solidFill>
              </a:rPr>
              <a:t># </a:t>
            </a:r>
            <a:r>
              <a:rPr lang="en-US" altLang="zh-TW" sz="2000" dirty="0" err="1" smtClean="0">
                <a:solidFill>
                  <a:schemeClr val="accent6"/>
                </a:solidFill>
              </a:rPr>
              <a:t>bindingen</a:t>
            </a:r>
            <a:r>
              <a:rPr lang="en-US" altLang="zh-TW" sz="2000" dirty="0" smtClean="0">
                <a:solidFill>
                  <a:schemeClr val="accent6"/>
                </a:solidFill>
              </a:rPr>
              <a:t> </a:t>
            </a:r>
            <a:r>
              <a:rPr lang="en-US" altLang="zh-TW" sz="2000" i="1" dirty="0" smtClean="0">
                <a:solidFill>
                  <a:schemeClr val="accent6"/>
                </a:solidFill>
              </a:rPr>
              <a:t>per </a:t>
            </a:r>
            <a:r>
              <a:rPr lang="en-US" altLang="zh-TW" sz="2000" i="1" dirty="0" err="1" smtClean="0">
                <a:solidFill>
                  <a:schemeClr val="accent6"/>
                </a:solidFill>
              </a:rPr>
              <a:t>atoom</a:t>
            </a:r>
            <a:r>
              <a:rPr lang="nl-NL" altLang="zh-TW" sz="2000" dirty="0">
                <a:solidFill>
                  <a:schemeClr val="accent6"/>
                </a:solidFill>
              </a:rPr>
              <a:t>?</a:t>
            </a:r>
            <a:endParaRPr lang="nl-NL" sz="2000" dirty="0">
              <a:solidFill>
                <a:schemeClr val="accent6"/>
              </a:solidFill>
            </a:endParaRPr>
          </a:p>
        </p:txBody>
      </p:sp>
      <p:sp>
        <p:nvSpPr>
          <p:cNvPr id="13" name="Rectangle 12"/>
          <p:cNvSpPr/>
          <p:nvPr/>
        </p:nvSpPr>
        <p:spPr>
          <a:xfrm>
            <a:off x="1331640" y="5477162"/>
            <a:ext cx="7077580" cy="400110"/>
          </a:xfrm>
          <a:prstGeom prst="rect">
            <a:avLst/>
          </a:prstGeom>
          <a:solidFill>
            <a:schemeClr val="bg1"/>
          </a:solidFill>
        </p:spPr>
        <p:txBody>
          <a:bodyPr wrap="none">
            <a:spAutoFit/>
          </a:bodyPr>
          <a:lstStyle/>
          <a:p>
            <a:r>
              <a:rPr lang="nl-NL" altLang="zh-TW" sz="2000" dirty="0" smtClean="0">
                <a:solidFill>
                  <a:schemeClr val="accent6"/>
                </a:solidFill>
              </a:rPr>
              <a:t>bij een ionrooster of molecuulrooster: 6 bindingen </a:t>
            </a:r>
            <a:r>
              <a:rPr lang="nl-NL" altLang="zh-TW" sz="2000" i="1" dirty="0" smtClean="0">
                <a:solidFill>
                  <a:schemeClr val="accent6"/>
                </a:solidFill>
              </a:rPr>
              <a:t>per atoom</a:t>
            </a:r>
            <a:endParaRPr lang="nl-NL" sz="2000" dirty="0">
              <a:solidFill>
                <a:schemeClr val="accent6"/>
              </a:solidFill>
            </a:endParaRPr>
          </a:p>
        </p:txBody>
      </p:sp>
    </p:spTree>
    <p:extLst>
      <p:ext uri="{BB962C8B-B14F-4D97-AF65-F5344CB8AC3E}">
        <p14:creationId xmlns:p14="http://schemas.microsoft.com/office/powerpoint/2010/main" val="1052839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4" grpId="0"/>
      <p:bldP spid="13"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 Box 4"/>
          <p:cNvSpPr txBox="1">
            <a:spLocks noChangeArrowheads="1"/>
          </p:cNvSpPr>
          <p:nvPr/>
        </p:nvSpPr>
        <p:spPr bwMode="auto">
          <a:xfrm>
            <a:off x="6363917" y="762000"/>
            <a:ext cx="2170483" cy="402291"/>
          </a:xfrm>
          <a:prstGeom prst="rect">
            <a:avLst/>
          </a:prstGeom>
          <a:noFill/>
          <a:ln w="9525">
            <a:noFill/>
            <a:miter lim="800000"/>
            <a:headEnd/>
            <a:tailEnd/>
          </a:ln>
          <a:effectLst/>
        </p:spPr>
        <p:txBody>
          <a:bodyPr wrap="none" lIns="90000" tIns="46800" rIns="90000" bIns="46800">
            <a:prstTxWarp prst="textNoShape">
              <a:avLst/>
            </a:prstTxWarp>
            <a:spAutoFit/>
          </a:bodyPr>
          <a:lstStyle/>
          <a:p>
            <a:pPr algn="l"/>
            <a:r>
              <a:rPr lang="en-US" altLang="zh-TW" sz="2000" b="1" dirty="0" smtClean="0">
                <a:solidFill>
                  <a:srgbClr val="660066"/>
                </a:solidFill>
              </a:rPr>
              <a:t># </a:t>
            </a:r>
            <a:r>
              <a:rPr lang="en-US" altLang="zh-TW" sz="2000" b="1" dirty="0" err="1" smtClean="0">
                <a:solidFill>
                  <a:srgbClr val="660066"/>
                </a:solidFill>
              </a:rPr>
              <a:t>atomen/cel</a:t>
            </a:r>
            <a:r>
              <a:rPr lang="en-US" altLang="zh-TW" sz="2000" b="1" dirty="0" smtClean="0">
                <a:solidFill>
                  <a:srgbClr val="660066"/>
                </a:solidFill>
              </a:rPr>
              <a:t> </a:t>
            </a:r>
            <a:r>
              <a:rPr lang="en-US" altLang="zh-TW" sz="2000" b="1" dirty="0">
                <a:solidFill>
                  <a:srgbClr val="660066"/>
                </a:solidFill>
              </a:rPr>
              <a:t>=</a:t>
            </a:r>
            <a:r>
              <a:rPr lang="en-US" altLang="zh-TW" sz="2000" b="1" dirty="0" smtClean="0">
                <a:solidFill>
                  <a:srgbClr val="660066"/>
                </a:solidFill>
              </a:rPr>
              <a:t> 2</a:t>
            </a:r>
            <a:endParaRPr lang="en-US" altLang="zh-TW" sz="2000" b="1" dirty="0">
              <a:solidFill>
                <a:srgbClr val="660066"/>
              </a:solidFill>
            </a:endParaRPr>
          </a:p>
        </p:txBody>
      </p:sp>
      <p:sp>
        <p:nvSpPr>
          <p:cNvPr id="20483" name="Rectangle 3"/>
          <p:cNvSpPr>
            <a:spLocks noChangeArrowheads="1"/>
          </p:cNvSpPr>
          <p:nvPr/>
        </p:nvSpPr>
        <p:spPr bwMode="auto">
          <a:xfrm>
            <a:off x="568325" y="71438"/>
            <a:ext cx="8029575" cy="609600"/>
          </a:xfrm>
          <a:prstGeom prst="rect">
            <a:avLst/>
          </a:prstGeom>
          <a:noFill/>
          <a:ln w="9525">
            <a:noFill/>
            <a:miter lim="800000"/>
            <a:headEnd/>
            <a:tailEnd/>
          </a:ln>
        </p:spPr>
        <p:txBody>
          <a:bodyPr anchor="ctr">
            <a:prstTxWarp prst="textNoShape">
              <a:avLst/>
            </a:prstTxWarp>
          </a:bodyPr>
          <a:lstStyle/>
          <a:p>
            <a:pPr algn="l"/>
            <a:r>
              <a:rPr lang="x-none" sz="2500" dirty="0" smtClean="0">
                <a:solidFill>
                  <a:schemeClr val="tx2"/>
                </a:solidFill>
              </a:rPr>
              <a:t>Meest voorkomende b</a:t>
            </a:r>
            <a:r>
              <a:rPr lang="en-US" sz="2500" dirty="0" err="1" smtClean="0">
                <a:solidFill>
                  <a:schemeClr val="tx2"/>
                </a:solidFill>
              </a:rPr>
              <a:t>olstapeling</a:t>
            </a:r>
            <a:r>
              <a:rPr lang="x-none" sz="2500" dirty="0" smtClean="0">
                <a:solidFill>
                  <a:schemeClr val="tx2"/>
                </a:solidFill>
              </a:rPr>
              <a:t>en</a:t>
            </a:r>
            <a:endParaRPr lang="nl-NL" sz="2500" dirty="0">
              <a:solidFill>
                <a:schemeClr val="tx2"/>
              </a:solidFill>
            </a:endParaRPr>
          </a:p>
        </p:txBody>
      </p:sp>
      <p:sp>
        <p:nvSpPr>
          <p:cNvPr id="20484" name="Line 4"/>
          <p:cNvSpPr>
            <a:spLocks noChangeShapeType="1"/>
          </p:cNvSpPr>
          <p:nvPr/>
        </p:nvSpPr>
        <p:spPr bwMode="auto">
          <a:xfrm>
            <a:off x="576263" y="609600"/>
            <a:ext cx="7945437" cy="0"/>
          </a:xfrm>
          <a:prstGeom prst="line">
            <a:avLst/>
          </a:prstGeom>
          <a:noFill/>
          <a:ln w="25400">
            <a:solidFill>
              <a:schemeClr val="accent2"/>
            </a:solidFill>
            <a:round/>
            <a:headEnd/>
            <a:tailEnd/>
          </a:ln>
        </p:spPr>
        <p:txBody>
          <a:bodyPr wrap="none" anchor="ctr">
            <a:prstTxWarp prst="textNoShape">
              <a:avLst/>
            </a:prstTxWarp>
          </a:bodyPr>
          <a:lstStyle/>
          <a:p>
            <a:endParaRPr lang="en-US"/>
          </a:p>
        </p:txBody>
      </p:sp>
      <p:sp>
        <p:nvSpPr>
          <p:cNvPr id="13" name="Text Box 4"/>
          <p:cNvSpPr txBox="1">
            <a:spLocks noChangeArrowheads="1"/>
          </p:cNvSpPr>
          <p:nvPr/>
        </p:nvSpPr>
        <p:spPr bwMode="auto">
          <a:xfrm>
            <a:off x="533400" y="762000"/>
            <a:ext cx="4680460" cy="402291"/>
          </a:xfrm>
          <a:prstGeom prst="rect">
            <a:avLst/>
          </a:prstGeom>
          <a:noFill/>
          <a:ln w="9525">
            <a:noFill/>
            <a:miter lim="800000"/>
            <a:headEnd/>
            <a:tailEnd/>
          </a:ln>
          <a:effectLst/>
        </p:spPr>
        <p:txBody>
          <a:bodyPr wrap="none" lIns="90000" tIns="46800" rIns="90000" bIns="46800">
            <a:prstTxWarp prst="textNoShape">
              <a:avLst/>
            </a:prstTxWarp>
            <a:spAutoFit/>
          </a:bodyPr>
          <a:lstStyle/>
          <a:p>
            <a:pPr algn="l"/>
            <a:r>
              <a:rPr lang="en-US" altLang="zh-TW" sz="2000" b="1" dirty="0">
                <a:solidFill>
                  <a:srgbClr val="3366FF"/>
                </a:solidFill>
              </a:rPr>
              <a:t>Body-centered cubic (</a:t>
            </a:r>
            <a:r>
              <a:rPr lang="en-US" altLang="zh-TW" sz="2000" b="1" dirty="0" smtClean="0">
                <a:solidFill>
                  <a:srgbClr val="3366FF"/>
                </a:solidFill>
              </a:rPr>
              <a:t>bcc) 	CN </a:t>
            </a:r>
            <a:r>
              <a:rPr lang="en-US" altLang="zh-TW" sz="2000" b="1" dirty="0">
                <a:solidFill>
                  <a:srgbClr val="3366FF"/>
                </a:solidFill>
              </a:rPr>
              <a:t>= </a:t>
            </a:r>
            <a:r>
              <a:rPr lang="en-US" altLang="zh-TW" sz="2000" b="1" dirty="0" smtClean="0">
                <a:solidFill>
                  <a:srgbClr val="3366FF"/>
                </a:solidFill>
              </a:rPr>
              <a:t>8</a:t>
            </a:r>
            <a:endParaRPr lang="en-US" altLang="zh-TW" sz="2000" b="1" dirty="0">
              <a:solidFill>
                <a:srgbClr val="3366FF"/>
              </a:solidFill>
            </a:endParaRPr>
          </a:p>
        </p:txBody>
      </p:sp>
      <p:pic>
        <p:nvPicPr>
          <p:cNvPr id="16" name="Picture 15"/>
          <p:cNvPicPr>
            <a:picLocks noChangeAspect="1"/>
          </p:cNvPicPr>
          <p:nvPr/>
        </p:nvPicPr>
        <p:blipFill>
          <a:blip r:embed="rId3"/>
          <a:stretch>
            <a:fillRect/>
          </a:stretch>
        </p:blipFill>
        <p:spPr>
          <a:xfrm>
            <a:off x="4191000" y="1143000"/>
            <a:ext cx="4241800" cy="1590675"/>
          </a:xfrm>
          <a:prstGeom prst="rect">
            <a:avLst/>
          </a:prstGeom>
        </p:spPr>
      </p:pic>
      <p:grpSp>
        <p:nvGrpSpPr>
          <p:cNvPr id="2" name="Group 18"/>
          <p:cNvGrpSpPr/>
          <p:nvPr/>
        </p:nvGrpSpPr>
        <p:grpSpPr>
          <a:xfrm>
            <a:off x="533400" y="2798109"/>
            <a:ext cx="7808028" cy="1926291"/>
            <a:chOff x="533400" y="2798109"/>
            <a:chExt cx="7808028" cy="1926291"/>
          </a:xfrm>
        </p:grpSpPr>
        <p:sp>
          <p:nvSpPr>
            <p:cNvPr id="14" name="Text Box 4"/>
            <p:cNvSpPr txBox="1">
              <a:spLocks noChangeArrowheads="1"/>
            </p:cNvSpPr>
            <p:nvPr/>
          </p:nvSpPr>
          <p:spPr bwMode="auto">
            <a:xfrm>
              <a:off x="533400" y="2798109"/>
              <a:ext cx="4823103" cy="402291"/>
            </a:xfrm>
            <a:prstGeom prst="rect">
              <a:avLst/>
            </a:prstGeom>
            <a:noFill/>
            <a:ln w="9525">
              <a:noFill/>
              <a:miter lim="800000"/>
              <a:headEnd/>
              <a:tailEnd/>
            </a:ln>
            <a:effectLst/>
          </p:spPr>
          <p:txBody>
            <a:bodyPr wrap="none" lIns="90000" tIns="46800" rIns="90000" bIns="46800">
              <a:prstTxWarp prst="textNoShape">
                <a:avLst/>
              </a:prstTxWarp>
              <a:spAutoFit/>
            </a:bodyPr>
            <a:lstStyle/>
            <a:p>
              <a:pPr algn="l"/>
              <a:r>
                <a:rPr lang="en-US" altLang="zh-TW" sz="2000" b="1" dirty="0" smtClean="0">
                  <a:solidFill>
                    <a:srgbClr val="3366FF"/>
                  </a:solidFill>
                </a:rPr>
                <a:t>Face-</a:t>
              </a:r>
              <a:r>
                <a:rPr lang="en-US" altLang="zh-TW" sz="2000" b="1" dirty="0">
                  <a:solidFill>
                    <a:srgbClr val="3366FF"/>
                  </a:solidFill>
                </a:rPr>
                <a:t>centered cubic </a:t>
              </a:r>
              <a:r>
                <a:rPr lang="en-US" altLang="zh-TW" sz="2000" b="1" dirty="0" smtClean="0">
                  <a:solidFill>
                    <a:srgbClr val="3366FF"/>
                  </a:solidFill>
                </a:rPr>
                <a:t>(</a:t>
              </a:r>
              <a:r>
                <a:rPr lang="en-US" altLang="zh-TW" sz="2000" b="1" dirty="0" err="1" smtClean="0">
                  <a:solidFill>
                    <a:srgbClr val="3366FF"/>
                  </a:solidFill>
                </a:rPr>
                <a:t>fcc</a:t>
              </a:r>
              <a:r>
                <a:rPr lang="en-US" altLang="zh-TW" sz="2000" b="1" dirty="0" smtClean="0">
                  <a:solidFill>
                    <a:srgbClr val="3366FF"/>
                  </a:solidFill>
                </a:rPr>
                <a:t>) </a:t>
              </a:r>
              <a:r>
                <a:rPr lang="en-US" altLang="zh-TW" sz="2000" b="1" dirty="0">
                  <a:solidFill>
                    <a:srgbClr val="3366FF"/>
                  </a:solidFill>
                </a:rPr>
                <a:t>	</a:t>
              </a:r>
              <a:r>
                <a:rPr lang="en-US" altLang="zh-TW" sz="2000" b="1" dirty="0" smtClean="0">
                  <a:solidFill>
                    <a:srgbClr val="3366FF"/>
                  </a:solidFill>
                </a:rPr>
                <a:t>CN </a:t>
              </a:r>
              <a:r>
                <a:rPr lang="en-US" altLang="zh-TW" sz="2000" b="1" dirty="0">
                  <a:solidFill>
                    <a:srgbClr val="3366FF"/>
                  </a:solidFill>
                </a:rPr>
                <a:t>=</a:t>
              </a:r>
              <a:r>
                <a:rPr lang="en-US" altLang="zh-TW" sz="2000" b="1" dirty="0" smtClean="0">
                  <a:solidFill>
                    <a:srgbClr val="3366FF"/>
                  </a:solidFill>
                </a:rPr>
                <a:t> 12</a:t>
              </a:r>
              <a:endParaRPr lang="en-US" altLang="zh-TW" sz="2000" b="1" dirty="0">
                <a:solidFill>
                  <a:srgbClr val="3366FF"/>
                </a:solidFill>
              </a:endParaRPr>
            </a:p>
          </p:txBody>
        </p:sp>
        <p:pic>
          <p:nvPicPr>
            <p:cNvPr id="17" name="Picture 16"/>
            <p:cNvPicPr>
              <a:picLocks noChangeAspect="1"/>
            </p:cNvPicPr>
            <p:nvPr/>
          </p:nvPicPr>
          <p:blipFill>
            <a:blip r:embed="rId4"/>
            <a:stretch>
              <a:fillRect/>
            </a:stretch>
          </p:blipFill>
          <p:spPr>
            <a:xfrm>
              <a:off x="4191000" y="3162784"/>
              <a:ext cx="4150428" cy="1561616"/>
            </a:xfrm>
            <a:prstGeom prst="rect">
              <a:avLst/>
            </a:prstGeom>
          </p:spPr>
        </p:pic>
      </p:grpSp>
      <p:grpSp>
        <p:nvGrpSpPr>
          <p:cNvPr id="3" name="Group 19"/>
          <p:cNvGrpSpPr/>
          <p:nvPr/>
        </p:nvGrpSpPr>
        <p:grpSpPr>
          <a:xfrm>
            <a:off x="533400" y="4800600"/>
            <a:ext cx="7772400" cy="1981200"/>
            <a:chOff x="533400" y="4800600"/>
            <a:chExt cx="7772400" cy="1981200"/>
          </a:xfrm>
        </p:grpSpPr>
        <p:sp>
          <p:nvSpPr>
            <p:cNvPr id="15" name="Text Box 24"/>
            <p:cNvSpPr txBox="1">
              <a:spLocks noChangeArrowheads="1"/>
            </p:cNvSpPr>
            <p:nvPr/>
          </p:nvSpPr>
          <p:spPr bwMode="auto">
            <a:xfrm>
              <a:off x="533400" y="4800600"/>
              <a:ext cx="6232217" cy="402291"/>
            </a:xfrm>
            <a:prstGeom prst="rect">
              <a:avLst/>
            </a:prstGeom>
            <a:noFill/>
            <a:ln w="9525">
              <a:noFill/>
              <a:miter lim="800000"/>
              <a:headEnd/>
              <a:tailEnd/>
            </a:ln>
            <a:effectLst/>
          </p:spPr>
          <p:txBody>
            <a:bodyPr wrap="none" lIns="90000" tIns="46800" rIns="90000" bIns="46800">
              <a:prstTxWarp prst="textNoShape">
                <a:avLst/>
              </a:prstTxWarp>
              <a:spAutoFit/>
            </a:bodyPr>
            <a:lstStyle/>
            <a:p>
              <a:pPr algn="l"/>
              <a:r>
                <a:rPr lang="en-US" altLang="zh-TW" sz="2000" b="1" dirty="0">
                  <a:solidFill>
                    <a:srgbClr val="3366FF"/>
                  </a:solidFill>
                </a:rPr>
                <a:t>Hexagonal </a:t>
              </a:r>
              <a:r>
                <a:rPr lang="en-US" altLang="zh-TW" sz="2000" b="1" dirty="0" smtClean="0">
                  <a:solidFill>
                    <a:srgbClr val="3366FF"/>
                  </a:solidFill>
                </a:rPr>
                <a:t>close-packed structure (hcp)  CN= 12</a:t>
              </a:r>
              <a:endParaRPr lang="en-US" altLang="zh-TW" sz="2000" b="1" dirty="0">
                <a:solidFill>
                  <a:srgbClr val="3366FF"/>
                </a:solidFill>
              </a:endParaRPr>
            </a:p>
          </p:txBody>
        </p:sp>
        <p:pic>
          <p:nvPicPr>
            <p:cNvPr id="18" name="Picture 17"/>
            <p:cNvPicPr>
              <a:picLocks noChangeAspect="1"/>
            </p:cNvPicPr>
            <p:nvPr/>
          </p:nvPicPr>
          <p:blipFill>
            <a:blip r:embed="rId5"/>
            <a:stretch>
              <a:fillRect/>
            </a:stretch>
          </p:blipFill>
          <p:spPr>
            <a:xfrm>
              <a:off x="4194407" y="5239666"/>
              <a:ext cx="4111393" cy="1542134"/>
            </a:xfrm>
            <a:prstGeom prst="rect">
              <a:avLst/>
            </a:prstGeom>
          </p:spPr>
        </p:pic>
      </p:grpSp>
      <p:sp>
        <p:nvSpPr>
          <p:cNvPr id="22" name="Rectangle 21"/>
          <p:cNvSpPr/>
          <p:nvPr/>
        </p:nvSpPr>
        <p:spPr>
          <a:xfrm>
            <a:off x="533400" y="3886200"/>
            <a:ext cx="3581400" cy="646331"/>
          </a:xfrm>
          <a:prstGeom prst="rect">
            <a:avLst/>
          </a:prstGeom>
        </p:spPr>
        <p:txBody>
          <a:bodyPr wrap="square">
            <a:spAutoFit/>
          </a:bodyPr>
          <a:lstStyle/>
          <a:p>
            <a:pPr algn="l"/>
            <a:r>
              <a:rPr lang="nl-NL" sz="1800" dirty="0" smtClean="0"/>
              <a:t>aluminium, koper, goud, iridium, lood, nikkel, platina en zilver</a:t>
            </a:r>
            <a:endParaRPr lang="nl-NL" sz="1800" dirty="0"/>
          </a:p>
        </p:txBody>
      </p:sp>
      <p:sp>
        <p:nvSpPr>
          <p:cNvPr id="24" name="Rectangle 23"/>
          <p:cNvSpPr/>
          <p:nvPr/>
        </p:nvSpPr>
        <p:spPr>
          <a:xfrm>
            <a:off x="533400" y="1792069"/>
            <a:ext cx="3581400" cy="646331"/>
          </a:xfrm>
          <a:prstGeom prst="rect">
            <a:avLst/>
          </a:prstGeom>
        </p:spPr>
        <p:txBody>
          <a:bodyPr wrap="square">
            <a:spAutoFit/>
          </a:bodyPr>
          <a:lstStyle/>
          <a:p>
            <a:pPr algn="l"/>
            <a:r>
              <a:rPr lang="nl-NL" sz="1800" dirty="0" smtClean="0"/>
              <a:t>lithium, natrium, kalium, chroom, barium, </a:t>
            </a:r>
            <a:r>
              <a:rPr lang="nl-NL" sz="1800" dirty="0" smtClean="0">
                <a:latin typeface="Symbol" charset="2"/>
                <a:cs typeface="Symbol" charset="2"/>
              </a:rPr>
              <a:t>a</a:t>
            </a:r>
            <a:r>
              <a:rPr lang="nl-NL" sz="1800" dirty="0" smtClean="0"/>
              <a:t>-ijzer en wolfraam</a:t>
            </a:r>
            <a:endParaRPr lang="nl-NL" sz="1800" dirty="0"/>
          </a:p>
        </p:txBody>
      </p:sp>
      <p:sp>
        <p:nvSpPr>
          <p:cNvPr id="20" name="Text Box 4"/>
          <p:cNvSpPr txBox="1">
            <a:spLocks noChangeArrowheads="1"/>
          </p:cNvSpPr>
          <p:nvPr/>
        </p:nvSpPr>
        <p:spPr bwMode="auto">
          <a:xfrm>
            <a:off x="6248400" y="2798109"/>
            <a:ext cx="2170483" cy="402291"/>
          </a:xfrm>
          <a:prstGeom prst="rect">
            <a:avLst/>
          </a:prstGeom>
          <a:noFill/>
          <a:ln w="9525">
            <a:noFill/>
            <a:miter lim="800000"/>
            <a:headEnd/>
            <a:tailEnd/>
          </a:ln>
          <a:effectLst/>
        </p:spPr>
        <p:txBody>
          <a:bodyPr wrap="none" lIns="90000" tIns="46800" rIns="90000" bIns="46800">
            <a:prstTxWarp prst="textNoShape">
              <a:avLst/>
            </a:prstTxWarp>
            <a:spAutoFit/>
          </a:bodyPr>
          <a:lstStyle/>
          <a:p>
            <a:pPr algn="l"/>
            <a:r>
              <a:rPr lang="en-US" altLang="zh-TW" sz="2000" b="1" dirty="0" smtClean="0">
                <a:solidFill>
                  <a:srgbClr val="660066"/>
                </a:solidFill>
              </a:rPr>
              <a:t># </a:t>
            </a:r>
            <a:r>
              <a:rPr lang="en-US" altLang="zh-TW" sz="2000" b="1" dirty="0" err="1" smtClean="0">
                <a:solidFill>
                  <a:srgbClr val="660066"/>
                </a:solidFill>
              </a:rPr>
              <a:t>atomen/cel</a:t>
            </a:r>
            <a:r>
              <a:rPr lang="en-US" altLang="zh-TW" sz="2000" b="1" dirty="0" smtClean="0">
                <a:solidFill>
                  <a:srgbClr val="660066"/>
                </a:solidFill>
              </a:rPr>
              <a:t> </a:t>
            </a:r>
            <a:r>
              <a:rPr lang="en-US" altLang="zh-TW" sz="2000" b="1" dirty="0">
                <a:solidFill>
                  <a:srgbClr val="660066"/>
                </a:solidFill>
              </a:rPr>
              <a:t>=</a:t>
            </a:r>
            <a:r>
              <a:rPr lang="en-US" altLang="zh-TW" sz="2000" b="1" dirty="0" smtClean="0">
                <a:solidFill>
                  <a:srgbClr val="660066"/>
                </a:solidFill>
              </a:rPr>
              <a:t> 4</a:t>
            </a:r>
            <a:endParaRPr lang="en-US" altLang="zh-TW" sz="2000" b="1" dirty="0">
              <a:solidFill>
                <a:srgbClr val="660066"/>
              </a:solidFill>
            </a:endParaRPr>
          </a:p>
        </p:txBody>
      </p:sp>
      <p:sp>
        <p:nvSpPr>
          <p:cNvPr id="19" name="Text Box 4"/>
          <p:cNvSpPr txBox="1">
            <a:spLocks noChangeArrowheads="1"/>
          </p:cNvSpPr>
          <p:nvPr/>
        </p:nvSpPr>
        <p:spPr bwMode="auto">
          <a:xfrm>
            <a:off x="6934200" y="4800600"/>
            <a:ext cx="1489808" cy="402291"/>
          </a:xfrm>
          <a:prstGeom prst="rect">
            <a:avLst/>
          </a:prstGeom>
          <a:noFill/>
          <a:ln w="9525">
            <a:noFill/>
            <a:miter lim="800000"/>
            <a:headEnd/>
            <a:tailEnd/>
          </a:ln>
          <a:effectLst/>
        </p:spPr>
        <p:txBody>
          <a:bodyPr wrap="none" lIns="90000" tIns="46800" rIns="90000" bIns="46800">
            <a:prstTxWarp prst="textNoShape">
              <a:avLst/>
            </a:prstTxWarp>
            <a:spAutoFit/>
          </a:bodyPr>
          <a:lstStyle/>
          <a:p>
            <a:pPr algn="l"/>
            <a:r>
              <a:rPr lang="en-US" altLang="zh-TW" sz="2000" b="1" dirty="0" smtClean="0">
                <a:solidFill>
                  <a:srgbClr val="660066"/>
                </a:solidFill>
              </a:rPr>
              <a:t># at/</a:t>
            </a:r>
            <a:r>
              <a:rPr lang="en-US" altLang="zh-TW" sz="2000" b="1" dirty="0" err="1" smtClean="0">
                <a:solidFill>
                  <a:srgbClr val="660066"/>
                </a:solidFill>
              </a:rPr>
              <a:t>cel</a:t>
            </a:r>
            <a:r>
              <a:rPr lang="en-US" altLang="zh-TW" sz="2000" b="1" dirty="0" smtClean="0">
                <a:solidFill>
                  <a:srgbClr val="660066"/>
                </a:solidFill>
              </a:rPr>
              <a:t> </a:t>
            </a:r>
            <a:r>
              <a:rPr lang="en-US" altLang="zh-TW" sz="2000" b="1" dirty="0">
                <a:solidFill>
                  <a:srgbClr val="660066"/>
                </a:solidFill>
              </a:rPr>
              <a:t>=</a:t>
            </a:r>
            <a:r>
              <a:rPr lang="en-US" altLang="zh-TW" sz="2000" b="1" dirty="0" smtClean="0">
                <a:solidFill>
                  <a:srgbClr val="660066"/>
                </a:solidFill>
              </a:rPr>
              <a:t> 6</a:t>
            </a:r>
            <a:endParaRPr lang="en-US" altLang="zh-TW" sz="2000" b="1" dirty="0">
              <a:solidFill>
                <a:srgbClr val="660066"/>
              </a:solidFill>
            </a:endParaRPr>
          </a:p>
        </p:txBody>
      </p:sp>
      <p:sp>
        <p:nvSpPr>
          <p:cNvPr id="25" name="Rectangle 24"/>
          <p:cNvSpPr/>
          <p:nvPr/>
        </p:nvSpPr>
        <p:spPr>
          <a:xfrm>
            <a:off x="533400" y="6059269"/>
            <a:ext cx="3581400" cy="646331"/>
          </a:xfrm>
          <a:prstGeom prst="rect">
            <a:avLst/>
          </a:prstGeom>
        </p:spPr>
        <p:txBody>
          <a:bodyPr wrap="square">
            <a:spAutoFit/>
          </a:bodyPr>
          <a:lstStyle/>
          <a:p>
            <a:pPr algn="l"/>
            <a:r>
              <a:rPr lang="nl-NL" sz="1800" dirty="0" smtClean="0"/>
              <a:t>beryllium, cadmium, magnesium, titanium, zink, </a:t>
            </a:r>
            <a:r>
              <a:rPr lang="nl-NL" sz="1800" dirty="0"/>
              <a:t>kwik </a:t>
            </a:r>
            <a:r>
              <a:rPr lang="nl-NL" sz="1800" dirty="0" smtClean="0"/>
              <a:t>en zirkoon</a:t>
            </a:r>
            <a:endParaRPr lang="nl-NL" sz="1800" dirty="0"/>
          </a:p>
        </p:txBody>
      </p:sp>
    </p:spTree>
    <p:extLst>
      <p:ext uri="{BB962C8B-B14F-4D97-AF65-F5344CB8AC3E}">
        <p14:creationId xmlns:p14="http://schemas.microsoft.com/office/powerpoint/2010/main" val="251275945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3"/>
          <p:cNvSpPr>
            <a:spLocks noChangeArrowheads="1"/>
          </p:cNvSpPr>
          <p:nvPr/>
        </p:nvSpPr>
        <p:spPr bwMode="auto">
          <a:xfrm>
            <a:off x="568325" y="71438"/>
            <a:ext cx="8029575" cy="609600"/>
          </a:xfrm>
          <a:prstGeom prst="rect">
            <a:avLst/>
          </a:prstGeom>
          <a:noFill/>
          <a:ln w="9525">
            <a:noFill/>
            <a:miter lim="800000"/>
            <a:headEnd/>
            <a:tailEnd/>
          </a:ln>
        </p:spPr>
        <p:txBody>
          <a:bodyPr anchor="ctr">
            <a:prstTxWarp prst="textNoShape">
              <a:avLst/>
            </a:prstTxWarp>
          </a:bodyPr>
          <a:lstStyle/>
          <a:p>
            <a:pPr algn="l"/>
            <a:r>
              <a:rPr lang="x-none" sz="2500" dirty="0" smtClean="0">
                <a:solidFill>
                  <a:schemeClr val="tx2"/>
                </a:solidFill>
              </a:rPr>
              <a:t>Dichtste </a:t>
            </a:r>
            <a:r>
              <a:rPr lang="en-US" sz="2500" dirty="0" err="1" smtClean="0">
                <a:solidFill>
                  <a:schemeClr val="tx2"/>
                </a:solidFill>
              </a:rPr>
              <a:t>bolstapeling</a:t>
            </a:r>
            <a:r>
              <a:rPr lang="x-none" sz="2500" dirty="0" smtClean="0">
                <a:solidFill>
                  <a:schemeClr val="tx2"/>
                </a:solidFill>
              </a:rPr>
              <a:t>: </a:t>
            </a:r>
            <a:r>
              <a:rPr lang="en-US" sz="2500" dirty="0" err="1" smtClean="0">
                <a:solidFill>
                  <a:schemeClr val="tx2"/>
                </a:solidFill>
              </a:rPr>
              <a:t>hcp</a:t>
            </a:r>
            <a:r>
              <a:rPr lang="en-US" sz="2500" dirty="0" smtClean="0">
                <a:solidFill>
                  <a:schemeClr val="tx2"/>
                </a:solidFill>
              </a:rPr>
              <a:t> en </a:t>
            </a:r>
            <a:r>
              <a:rPr lang="en-US" sz="2500" dirty="0" err="1" smtClean="0">
                <a:solidFill>
                  <a:schemeClr val="tx2"/>
                </a:solidFill>
              </a:rPr>
              <a:t>fcc</a:t>
            </a:r>
            <a:r>
              <a:rPr lang="en-US" sz="2500" dirty="0" smtClean="0">
                <a:solidFill>
                  <a:schemeClr val="tx2"/>
                </a:solidFill>
              </a:rPr>
              <a:t> </a:t>
            </a:r>
            <a:endParaRPr lang="nl-NL" sz="2500" dirty="0">
              <a:solidFill>
                <a:schemeClr val="tx2"/>
              </a:solidFill>
            </a:endParaRPr>
          </a:p>
        </p:txBody>
      </p:sp>
      <p:sp>
        <p:nvSpPr>
          <p:cNvPr id="20484" name="Line 4"/>
          <p:cNvSpPr>
            <a:spLocks noChangeShapeType="1"/>
          </p:cNvSpPr>
          <p:nvPr/>
        </p:nvSpPr>
        <p:spPr bwMode="auto">
          <a:xfrm>
            <a:off x="576263" y="609600"/>
            <a:ext cx="7945437" cy="0"/>
          </a:xfrm>
          <a:prstGeom prst="line">
            <a:avLst/>
          </a:prstGeom>
          <a:noFill/>
          <a:ln w="25400">
            <a:solidFill>
              <a:schemeClr val="accent2"/>
            </a:solidFill>
            <a:round/>
            <a:headEnd/>
            <a:tailEnd/>
          </a:ln>
        </p:spPr>
        <p:txBody>
          <a:bodyPr wrap="none" anchor="ctr">
            <a:prstTxWarp prst="textNoShape">
              <a:avLst/>
            </a:prstTxWarp>
          </a:bodyPr>
          <a:lstStyle/>
          <a:p>
            <a:endParaRPr lang="en-US"/>
          </a:p>
        </p:txBody>
      </p:sp>
      <p:sp>
        <p:nvSpPr>
          <p:cNvPr id="12" name="Rectangle 11"/>
          <p:cNvSpPr/>
          <p:nvPr/>
        </p:nvSpPr>
        <p:spPr>
          <a:xfrm>
            <a:off x="4720208" y="6374249"/>
            <a:ext cx="7395592" cy="1169551"/>
          </a:xfrm>
          <a:prstGeom prst="rect">
            <a:avLst/>
          </a:prstGeom>
        </p:spPr>
        <p:txBody>
          <a:bodyPr wrap="square">
            <a:spAutoFit/>
          </a:bodyPr>
          <a:lstStyle/>
          <a:p>
            <a:pPr algn="l"/>
            <a:r>
              <a:rPr lang="en-US" sz="1400" dirty="0">
                <a:hlinkClick r:id="rId3"/>
              </a:rPr>
              <a:t>http://</a:t>
            </a:r>
            <a:r>
              <a:rPr lang="en-US" sz="1400" dirty="0" smtClean="0">
                <a:hlinkClick r:id="rId3"/>
              </a:rPr>
              <a:t>users.aber.ac.uk/ruw/teach/334/structypes.php</a:t>
            </a:r>
            <a:endParaRPr lang="en-US" sz="1400" dirty="0" smtClean="0"/>
          </a:p>
          <a:p>
            <a:pPr algn="l"/>
            <a:r>
              <a:rPr lang="en-US" sz="1400" dirty="0" smtClean="0">
                <a:hlinkClick r:id="rId4"/>
              </a:rPr>
              <a:t>http://chemwiki.ucdavis.edu/Physical_Chemistry/Physical_Properties_of_Matter/Phases_of_Matter/Solids/Crystal_Lattice/Closest_Pack_Structures</a:t>
            </a:r>
            <a:endParaRPr lang="en-US" sz="1400" dirty="0" smtClean="0"/>
          </a:p>
          <a:p>
            <a:pPr algn="l"/>
            <a:endParaRPr lang="en-US" sz="1400" dirty="0" smtClean="0"/>
          </a:p>
          <a:p>
            <a:pPr algn="l"/>
            <a:endParaRPr lang="en-US" sz="1400" dirty="0"/>
          </a:p>
        </p:txBody>
      </p:sp>
      <p:pic>
        <p:nvPicPr>
          <p:cNvPr id="144388" name="Picture 4" descr="Fig.: Stacking close-packed layers of sphere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15616" y="1381590"/>
            <a:ext cx="5610200" cy="420765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551913" y="5786680"/>
            <a:ext cx="6192688" cy="461665"/>
          </a:xfrm>
          <a:prstGeom prst="rect">
            <a:avLst/>
          </a:prstGeom>
        </p:spPr>
        <p:txBody>
          <a:bodyPr wrap="square">
            <a:spAutoFit/>
          </a:bodyPr>
          <a:lstStyle/>
          <a:p>
            <a:r>
              <a:rPr lang="en-GB" dirty="0" err="1" smtClean="0"/>
              <a:t>ffc</a:t>
            </a:r>
            <a:r>
              <a:rPr lang="en-GB" dirty="0" smtClean="0"/>
              <a:t>: </a:t>
            </a:r>
            <a:r>
              <a:rPr lang="en-GB" dirty="0" err="1" smtClean="0"/>
              <a:t>meest</a:t>
            </a:r>
            <a:r>
              <a:rPr lang="en-GB" dirty="0" smtClean="0"/>
              <a:t> </a:t>
            </a:r>
            <a:r>
              <a:rPr lang="en-GB" dirty="0" err="1" smtClean="0"/>
              <a:t>symmetrische</a:t>
            </a:r>
            <a:r>
              <a:rPr lang="en-GB" dirty="0" smtClean="0"/>
              <a:t> </a:t>
            </a:r>
            <a:r>
              <a:rPr lang="en-GB" dirty="0" err="1" smtClean="0"/>
              <a:t>stapeling</a:t>
            </a:r>
            <a:endParaRPr lang="en-GB" dirty="0"/>
          </a:p>
        </p:txBody>
      </p:sp>
      <p:sp>
        <p:nvSpPr>
          <p:cNvPr id="9" name="Rectangle 8"/>
          <p:cNvSpPr/>
          <p:nvPr/>
        </p:nvSpPr>
        <p:spPr>
          <a:xfrm>
            <a:off x="395536" y="6332874"/>
            <a:ext cx="2417098" cy="400110"/>
          </a:xfrm>
          <a:prstGeom prst="rect">
            <a:avLst/>
          </a:prstGeom>
        </p:spPr>
        <p:txBody>
          <a:bodyPr wrap="none">
            <a:spAutoFit/>
          </a:bodyPr>
          <a:lstStyle/>
          <a:p>
            <a:pPr algn="l"/>
            <a:r>
              <a:rPr lang="nl-NL" sz="2000" dirty="0" err="1" smtClean="0"/>
              <a:t>Gauss</a:t>
            </a:r>
            <a:r>
              <a:rPr lang="nl-NL" sz="2000" dirty="0" smtClean="0"/>
              <a:t> </a:t>
            </a:r>
            <a:r>
              <a:rPr lang="nl-NL" sz="2000" dirty="0" smtClean="0">
                <a:sym typeface="Wingdings" pitchFamily="2" charset="2"/>
              </a:rPr>
              <a:t> maximaal </a:t>
            </a:r>
            <a:endParaRPr lang="en-US" sz="2000" dirty="0"/>
          </a:p>
        </p:txBody>
      </p:sp>
      <p:pic>
        <p:nvPicPr>
          <p:cNvPr id="10" name="Picture 9"/>
          <p:cNvPicPr>
            <a:picLocks noChangeAspect="1"/>
          </p:cNvPicPr>
          <p:nvPr/>
        </p:nvPicPr>
        <p:blipFill>
          <a:blip r:embed="rId6"/>
          <a:stretch>
            <a:fillRect/>
          </a:stretch>
        </p:blipFill>
        <p:spPr>
          <a:xfrm>
            <a:off x="2844552" y="6351984"/>
            <a:ext cx="1689100" cy="533400"/>
          </a:xfrm>
          <a:prstGeom prst="rect">
            <a:avLst/>
          </a:prstGeom>
        </p:spPr>
      </p:pic>
      <p:sp>
        <p:nvSpPr>
          <p:cNvPr id="11" name="Rectangle 10"/>
          <p:cNvSpPr/>
          <p:nvPr/>
        </p:nvSpPr>
        <p:spPr>
          <a:xfrm>
            <a:off x="6992245" y="3962400"/>
            <a:ext cx="731841" cy="461665"/>
          </a:xfrm>
          <a:prstGeom prst="rect">
            <a:avLst/>
          </a:prstGeom>
        </p:spPr>
        <p:txBody>
          <a:bodyPr wrap="none">
            <a:spAutoFit/>
          </a:bodyPr>
          <a:lstStyle/>
          <a:p>
            <a:r>
              <a:rPr lang="en-US" altLang="zh-TW" b="1" dirty="0" err="1" smtClean="0">
                <a:solidFill>
                  <a:srgbClr val="3366FF"/>
                </a:solidFill>
              </a:rPr>
              <a:t>hcp</a:t>
            </a:r>
            <a:endParaRPr lang="en-US" dirty="0"/>
          </a:p>
        </p:txBody>
      </p:sp>
      <p:sp>
        <p:nvSpPr>
          <p:cNvPr id="13" name="Rectangle 12"/>
          <p:cNvSpPr/>
          <p:nvPr/>
        </p:nvSpPr>
        <p:spPr>
          <a:xfrm>
            <a:off x="7043416" y="2362200"/>
            <a:ext cx="629499" cy="461665"/>
          </a:xfrm>
          <a:prstGeom prst="rect">
            <a:avLst/>
          </a:prstGeom>
        </p:spPr>
        <p:txBody>
          <a:bodyPr wrap="none">
            <a:spAutoFit/>
          </a:bodyPr>
          <a:lstStyle/>
          <a:p>
            <a:r>
              <a:rPr lang="en-US" altLang="zh-TW" b="1" dirty="0" err="1" smtClean="0">
                <a:solidFill>
                  <a:srgbClr val="3366FF"/>
                </a:solidFill>
              </a:rPr>
              <a:t>fcc</a:t>
            </a:r>
            <a:endParaRPr lang="en-US" dirty="0"/>
          </a:p>
        </p:txBody>
      </p:sp>
      <p:sp>
        <p:nvSpPr>
          <p:cNvPr id="3" name="Rectangle 2"/>
          <p:cNvSpPr/>
          <p:nvPr/>
        </p:nvSpPr>
        <p:spPr>
          <a:xfrm>
            <a:off x="6549093" y="2790259"/>
            <a:ext cx="2225288" cy="338554"/>
          </a:xfrm>
          <a:prstGeom prst="rect">
            <a:avLst/>
          </a:prstGeom>
        </p:spPr>
        <p:txBody>
          <a:bodyPr wrap="none">
            <a:spAutoFit/>
          </a:bodyPr>
          <a:lstStyle/>
          <a:p>
            <a:r>
              <a:rPr lang="en-US" altLang="zh-TW" sz="1600" b="1" dirty="0" smtClean="0">
                <a:solidFill>
                  <a:srgbClr val="3366FF"/>
                </a:solidFill>
              </a:rPr>
              <a:t>face-centered </a:t>
            </a:r>
            <a:r>
              <a:rPr lang="en-US" altLang="zh-TW" sz="1600" b="1" dirty="0">
                <a:solidFill>
                  <a:srgbClr val="3366FF"/>
                </a:solidFill>
              </a:rPr>
              <a:t>cubic </a:t>
            </a:r>
            <a:endParaRPr lang="nl-NL" sz="1600" dirty="0"/>
          </a:p>
        </p:txBody>
      </p:sp>
      <p:sp>
        <p:nvSpPr>
          <p:cNvPr id="4" name="Rectangle 3"/>
          <p:cNvSpPr/>
          <p:nvPr/>
        </p:nvSpPr>
        <p:spPr>
          <a:xfrm>
            <a:off x="6301922" y="4386590"/>
            <a:ext cx="2553904" cy="338554"/>
          </a:xfrm>
          <a:prstGeom prst="rect">
            <a:avLst/>
          </a:prstGeom>
        </p:spPr>
        <p:txBody>
          <a:bodyPr wrap="none">
            <a:spAutoFit/>
          </a:bodyPr>
          <a:lstStyle/>
          <a:p>
            <a:r>
              <a:rPr lang="en-US" altLang="zh-TW" sz="1600" b="1" dirty="0" smtClean="0">
                <a:solidFill>
                  <a:srgbClr val="3366FF"/>
                </a:solidFill>
              </a:rPr>
              <a:t>hexagonal close-packed</a:t>
            </a:r>
            <a:endParaRPr lang="nl-NL" sz="1600" dirty="0"/>
          </a:p>
        </p:txBody>
      </p:sp>
      <p:sp>
        <p:nvSpPr>
          <p:cNvPr id="14" name="Rectangle 13"/>
          <p:cNvSpPr/>
          <p:nvPr/>
        </p:nvSpPr>
        <p:spPr>
          <a:xfrm>
            <a:off x="6998596" y="3162454"/>
            <a:ext cx="1404552" cy="338554"/>
          </a:xfrm>
          <a:prstGeom prst="rect">
            <a:avLst/>
          </a:prstGeom>
        </p:spPr>
        <p:txBody>
          <a:bodyPr wrap="none">
            <a:spAutoFit/>
          </a:bodyPr>
          <a:lstStyle/>
          <a:p>
            <a:r>
              <a:rPr lang="en-US" altLang="zh-TW" sz="1600" b="1" dirty="0" smtClean="0">
                <a:solidFill>
                  <a:srgbClr val="3366FF"/>
                </a:solidFill>
              </a:rPr>
              <a:t>(</a:t>
            </a:r>
            <a:r>
              <a:rPr lang="en-US" altLang="zh-TW" sz="1600" b="1" dirty="0" err="1" smtClean="0">
                <a:solidFill>
                  <a:srgbClr val="3366FF"/>
                </a:solidFill>
              </a:rPr>
              <a:t>zinkblende</a:t>
            </a:r>
            <a:r>
              <a:rPr lang="en-US" altLang="zh-TW" sz="1600" b="1" dirty="0" smtClean="0">
                <a:solidFill>
                  <a:srgbClr val="3366FF"/>
                </a:solidFill>
              </a:rPr>
              <a:t>)</a:t>
            </a:r>
            <a:endParaRPr lang="nl-NL" sz="1600" dirty="0"/>
          </a:p>
        </p:txBody>
      </p:sp>
      <p:sp>
        <p:nvSpPr>
          <p:cNvPr id="15" name="Rectangle 14"/>
          <p:cNvSpPr/>
          <p:nvPr/>
        </p:nvSpPr>
        <p:spPr>
          <a:xfrm>
            <a:off x="6941563" y="4746630"/>
            <a:ext cx="1129925" cy="338554"/>
          </a:xfrm>
          <a:prstGeom prst="rect">
            <a:avLst/>
          </a:prstGeom>
        </p:spPr>
        <p:txBody>
          <a:bodyPr wrap="none">
            <a:spAutoFit/>
          </a:bodyPr>
          <a:lstStyle/>
          <a:p>
            <a:r>
              <a:rPr lang="en-US" altLang="zh-TW" sz="1600" b="1" dirty="0" smtClean="0">
                <a:solidFill>
                  <a:srgbClr val="3366FF"/>
                </a:solidFill>
              </a:rPr>
              <a:t>(</a:t>
            </a:r>
            <a:r>
              <a:rPr lang="en-US" altLang="zh-TW" sz="1600" b="1" dirty="0" err="1" smtClean="0">
                <a:solidFill>
                  <a:srgbClr val="3366FF"/>
                </a:solidFill>
              </a:rPr>
              <a:t>wurtziet</a:t>
            </a:r>
            <a:r>
              <a:rPr lang="en-US" altLang="zh-TW" sz="1600" b="1" dirty="0" smtClean="0">
                <a:solidFill>
                  <a:srgbClr val="3366FF"/>
                </a:solidFill>
              </a:rPr>
              <a:t>)</a:t>
            </a:r>
            <a:endParaRPr lang="nl-NL" sz="1600" dirty="0"/>
          </a:p>
        </p:txBody>
      </p:sp>
    </p:spTree>
    <p:extLst>
      <p:ext uri="{BB962C8B-B14F-4D97-AF65-F5344CB8AC3E}">
        <p14:creationId xmlns:p14="http://schemas.microsoft.com/office/powerpoint/2010/main" val="1673343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500"/>
                                  </p:stCondLst>
                                  <p:childTnLst>
                                    <p:set>
                                      <p:cBhvr>
                                        <p:cTn id="9" dur="1" fill="hold">
                                          <p:stCondLst>
                                            <p:cond delay="0"/>
                                          </p:stCondLst>
                                        </p:cTn>
                                        <p:tgtEl>
                                          <p:spTgt spid="4"/>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14"/>
                                        </p:tgtEl>
                                        <p:attrNameLst>
                                          <p:attrName>style.visibility</p:attrName>
                                        </p:attrNameLst>
                                      </p:cBhvr>
                                      <p:to>
                                        <p:strVal val="visible"/>
                                      </p:to>
                                    </p:set>
                                  </p:childTnLst>
                                </p:cTn>
                              </p:par>
                            </p:childTnLst>
                          </p:cTn>
                        </p:par>
                        <p:par>
                          <p:cTn id="14" fill="hold">
                            <p:stCondLst>
                              <p:cond delay="0"/>
                            </p:stCondLst>
                            <p:childTnLst>
                              <p:par>
                                <p:cTn id="15" presetID="1" presetClass="entr" presetSubtype="0" fill="hold" grpId="0" nodeType="afterEffect">
                                  <p:stCondLst>
                                    <p:cond delay="50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14" grpId="0"/>
      <p:bldP spid="1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4"/>
          <p:cNvSpPr>
            <a:spLocks noChangeArrowheads="1"/>
          </p:cNvSpPr>
          <p:nvPr/>
        </p:nvSpPr>
        <p:spPr bwMode="auto">
          <a:xfrm>
            <a:off x="685800" y="1125538"/>
            <a:ext cx="7772400" cy="4665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838200" lvl="1" indent="-381000" algn="l">
              <a:spcBef>
                <a:spcPct val="20000"/>
              </a:spcBef>
              <a:buFontTx/>
              <a:buChar char="•"/>
            </a:pPr>
            <a:r>
              <a:rPr lang="nl-NL" sz="2000" b="1" dirty="0" smtClean="0"/>
              <a:t>Bolstapelingen</a:t>
            </a:r>
            <a:endParaRPr lang="nl-NL" sz="2000" b="1" dirty="0"/>
          </a:p>
          <a:p>
            <a:pPr marL="838200" lvl="1" indent="-381000" algn="l">
              <a:spcBef>
                <a:spcPct val="20000"/>
              </a:spcBef>
              <a:buFontTx/>
              <a:buChar char="•"/>
            </a:pPr>
            <a:r>
              <a:rPr lang="nl-NL" sz="2000" b="1" dirty="0" smtClean="0"/>
              <a:t>Bindingen </a:t>
            </a:r>
            <a:r>
              <a:rPr lang="nl-NL" sz="2000" b="1" dirty="0"/>
              <a:t>in de vaste </a:t>
            </a:r>
            <a:r>
              <a:rPr lang="nl-NL" sz="2000" b="1" dirty="0" smtClean="0"/>
              <a:t>stof</a:t>
            </a:r>
            <a:endParaRPr lang="nl-NL" sz="2000" b="1" dirty="0"/>
          </a:p>
          <a:p>
            <a:pPr marL="838200" lvl="1" indent="-381000" algn="l">
              <a:spcBef>
                <a:spcPct val="20000"/>
              </a:spcBef>
              <a:buFontTx/>
              <a:buChar char="•"/>
            </a:pPr>
            <a:r>
              <a:rPr lang="nl-NL" sz="2000" b="1" dirty="0" smtClean="0"/>
              <a:t>Toestandsdichtheid</a:t>
            </a:r>
            <a:endParaRPr lang="nl-NL" sz="2000" b="1" dirty="0"/>
          </a:p>
          <a:p>
            <a:pPr marL="838200" lvl="1" indent="-381000" algn="l">
              <a:spcBef>
                <a:spcPct val="20000"/>
              </a:spcBef>
              <a:buFontTx/>
              <a:buChar char="•"/>
            </a:pPr>
            <a:r>
              <a:rPr lang="nl-NL" sz="2000" b="1" dirty="0" smtClean="0"/>
              <a:t> </a:t>
            </a:r>
            <a:r>
              <a:rPr lang="nl-NL" sz="2000" b="1" dirty="0" err="1"/>
              <a:t>Fermi-energie</a:t>
            </a:r>
            <a:r>
              <a:rPr lang="nl-NL" sz="2000" b="1" dirty="0"/>
              <a:t> </a:t>
            </a:r>
            <a:endParaRPr lang="nl-NL" sz="2000" b="1" dirty="0" smtClean="0"/>
          </a:p>
          <a:p>
            <a:pPr lvl="1" algn="l">
              <a:spcBef>
                <a:spcPct val="20000"/>
              </a:spcBef>
            </a:pPr>
            <a:endParaRPr lang="nl-NL" sz="2000" dirty="0" smtClean="0">
              <a:solidFill>
                <a:schemeClr val="bg2"/>
              </a:solidFill>
            </a:endParaRPr>
          </a:p>
          <a:p>
            <a:pPr lvl="1" algn="l">
              <a:spcBef>
                <a:spcPct val="20000"/>
              </a:spcBef>
            </a:pPr>
            <a:endParaRPr lang="nl-NL" sz="2000" dirty="0" smtClean="0">
              <a:solidFill>
                <a:schemeClr val="bg2"/>
              </a:solidFill>
            </a:endParaRPr>
          </a:p>
          <a:p>
            <a:pPr lvl="1" algn="l">
              <a:spcBef>
                <a:spcPct val="20000"/>
              </a:spcBef>
            </a:pPr>
            <a:endParaRPr lang="nl-NL" sz="2000" dirty="0" smtClean="0">
              <a:solidFill>
                <a:schemeClr val="bg2"/>
              </a:solidFill>
            </a:endParaRPr>
          </a:p>
          <a:p>
            <a:pPr lvl="1" algn="l">
              <a:spcBef>
                <a:spcPct val="20000"/>
              </a:spcBef>
            </a:pPr>
            <a:endParaRPr lang="nl-NL" sz="2000" dirty="0" smtClean="0">
              <a:solidFill>
                <a:schemeClr val="bg2"/>
              </a:solidFill>
            </a:endParaRPr>
          </a:p>
          <a:p>
            <a:pPr lvl="1" algn="l">
              <a:spcBef>
                <a:spcPct val="20000"/>
              </a:spcBef>
            </a:pPr>
            <a:endParaRPr lang="nl-NL" sz="2000" dirty="0">
              <a:solidFill>
                <a:schemeClr val="bg2"/>
              </a:solidFill>
            </a:endParaRPr>
          </a:p>
          <a:p>
            <a:pPr marL="838200" lvl="1" indent="-381000" algn="l">
              <a:spcBef>
                <a:spcPct val="20000"/>
              </a:spcBef>
            </a:pPr>
            <a:endParaRPr lang="nl-NL" sz="2000" dirty="0"/>
          </a:p>
        </p:txBody>
      </p:sp>
      <p:sp>
        <p:nvSpPr>
          <p:cNvPr id="25603" name="Rectangle 5"/>
          <p:cNvSpPr>
            <a:spLocks noChangeArrowheads="1"/>
          </p:cNvSpPr>
          <p:nvPr/>
        </p:nvSpPr>
        <p:spPr bwMode="auto">
          <a:xfrm>
            <a:off x="568325" y="71438"/>
            <a:ext cx="8029575"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l"/>
            <a:r>
              <a:rPr lang="nl-NL" smtClean="0">
                <a:solidFill>
                  <a:schemeClr val="tx2"/>
                </a:solidFill>
              </a:rPr>
              <a:t>Inhoud college vandaag</a:t>
            </a:r>
            <a:endParaRPr lang="nl-NL">
              <a:solidFill>
                <a:schemeClr val="tx2"/>
              </a:solidFill>
            </a:endParaRPr>
          </a:p>
        </p:txBody>
      </p:sp>
      <p:sp>
        <p:nvSpPr>
          <p:cNvPr id="25604" name="Line 6"/>
          <p:cNvSpPr>
            <a:spLocks noChangeShapeType="1"/>
          </p:cNvSpPr>
          <p:nvPr/>
        </p:nvSpPr>
        <p:spPr bwMode="auto">
          <a:xfrm>
            <a:off x="576263" y="609600"/>
            <a:ext cx="7945437" cy="0"/>
          </a:xfrm>
          <a:prstGeom prst="line">
            <a:avLst/>
          </a:prstGeom>
          <a:noFill/>
          <a:ln w="25400">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en-GB"/>
          </a:p>
        </p:txBody>
      </p:sp>
    </p:spTree>
    <p:extLst>
      <p:ext uri="{BB962C8B-B14F-4D97-AF65-F5344CB8AC3E}">
        <p14:creationId xmlns:p14="http://schemas.microsoft.com/office/powerpoint/2010/main" val="164477904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3"/>
          <p:cNvSpPr>
            <a:spLocks noChangeArrowheads="1"/>
          </p:cNvSpPr>
          <p:nvPr/>
        </p:nvSpPr>
        <p:spPr bwMode="auto">
          <a:xfrm>
            <a:off x="568325" y="71438"/>
            <a:ext cx="8029575" cy="609600"/>
          </a:xfrm>
          <a:prstGeom prst="rect">
            <a:avLst/>
          </a:prstGeom>
          <a:noFill/>
          <a:ln w="9525">
            <a:noFill/>
            <a:miter lim="800000"/>
            <a:headEnd/>
            <a:tailEnd/>
          </a:ln>
        </p:spPr>
        <p:txBody>
          <a:bodyPr anchor="ctr">
            <a:prstTxWarp prst="textNoShape">
              <a:avLst/>
            </a:prstTxWarp>
          </a:bodyPr>
          <a:lstStyle/>
          <a:p>
            <a:pPr algn="l"/>
            <a:r>
              <a:rPr lang="x-none" sz="2500" dirty="0" smtClean="0">
                <a:solidFill>
                  <a:schemeClr val="tx2"/>
                </a:solidFill>
              </a:rPr>
              <a:t>Dichtste </a:t>
            </a:r>
            <a:r>
              <a:rPr lang="en-US" sz="2500" dirty="0" err="1" smtClean="0">
                <a:solidFill>
                  <a:schemeClr val="tx2"/>
                </a:solidFill>
              </a:rPr>
              <a:t>bolstapeling</a:t>
            </a:r>
            <a:r>
              <a:rPr lang="x-none" sz="2500" dirty="0" smtClean="0">
                <a:solidFill>
                  <a:schemeClr val="tx2"/>
                </a:solidFill>
              </a:rPr>
              <a:t>: </a:t>
            </a:r>
            <a:r>
              <a:rPr lang="en-US" sz="2500" dirty="0" err="1" smtClean="0">
                <a:solidFill>
                  <a:schemeClr val="tx2"/>
                </a:solidFill>
              </a:rPr>
              <a:t>hcp</a:t>
            </a:r>
            <a:r>
              <a:rPr lang="en-US" sz="2500" dirty="0" smtClean="0">
                <a:solidFill>
                  <a:schemeClr val="tx2"/>
                </a:solidFill>
              </a:rPr>
              <a:t> en </a:t>
            </a:r>
            <a:r>
              <a:rPr lang="en-US" sz="2500" dirty="0" err="1" smtClean="0">
                <a:solidFill>
                  <a:schemeClr val="tx2"/>
                </a:solidFill>
              </a:rPr>
              <a:t>fcc</a:t>
            </a:r>
            <a:r>
              <a:rPr lang="en-US" sz="2500" dirty="0" smtClean="0">
                <a:solidFill>
                  <a:schemeClr val="tx2"/>
                </a:solidFill>
              </a:rPr>
              <a:t> </a:t>
            </a:r>
            <a:endParaRPr lang="nl-NL" sz="2500" dirty="0">
              <a:solidFill>
                <a:schemeClr val="tx2"/>
              </a:solidFill>
            </a:endParaRPr>
          </a:p>
        </p:txBody>
      </p:sp>
      <p:sp>
        <p:nvSpPr>
          <p:cNvPr id="20484" name="Line 4"/>
          <p:cNvSpPr>
            <a:spLocks noChangeShapeType="1"/>
          </p:cNvSpPr>
          <p:nvPr/>
        </p:nvSpPr>
        <p:spPr bwMode="auto">
          <a:xfrm>
            <a:off x="576263" y="609600"/>
            <a:ext cx="7945437" cy="0"/>
          </a:xfrm>
          <a:prstGeom prst="line">
            <a:avLst/>
          </a:prstGeom>
          <a:noFill/>
          <a:ln w="25400">
            <a:solidFill>
              <a:schemeClr val="accent2"/>
            </a:solidFill>
            <a:round/>
            <a:headEnd/>
            <a:tailEnd/>
          </a:ln>
        </p:spPr>
        <p:txBody>
          <a:bodyPr wrap="none" anchor="ctr">
            <a:prstTxWarp prst="textNoShape">
              <a:avLst/>
            </a:prstTxWarp>
          </a:bodyPr>
          <a:lstStyle/>
          <a:p>
            <a:endParaRPr lang="en-US"/>
          </a:p>
        </p:txBody>
      </p:sp>
      <p:sp>
        <p:nvSpPr>
          <p:cNvPr id="10" name="Rectangle 9"/>
          <p:cNvSpPr/>
          <p:nvPr/>
        </p:nvSpPr>
        <p:spPr>
          <a:xfrm>
            <a:off x="9144000" y="6078584"/>
            <a:ext cx="3729056" cy="400110"/>
          </a:xfrm>
          <a:prstGeom prst="rect">
            <a:avLst/>
          </a:prstGeom>
        </p:spPr>
        <p:txBody>
          <a:bodyPr wrap="none">
            <a:spAutoFit/>
          </a:bodyPr>
          <a:lstStyle/>
          <a:p>
            <a:pPr algn="l"/>
            <a:r>
              <a:rPr lang="nl-NL" sz="2000" dirty="0" err="1" smtClean="0"/>
              <a:t>Gauss</a:t>
            </a:r>
            <a:r>
              <a:rPr lang="nl-NL" sz="2000" dirty="0" smtClean="0"/>
              <a:t> </a:t>
            </a:r>
            <a:r>
              <a:rPr lang="nl-NL" sz="2000" dirty="0" smtClean="0">
                <a:sym typeface="Wingdings" pitchFamily="2" charset="2"/>
              </a:rPr>
              <a:t> </a:t>
            </a:r>
            <a:r>
              <a:rPr lang="nl-NL" sz="2000" dirty="0" err="1" smtClean="0">
                <a:sym typeface="Wingdings" pitchFamily="2" charset="2"/>
              </a:rPr>
              <a:t>closest</a:t>
            </a:r>
            <a:r>
              <a:rPr lang="nl-NL" sz="2000" dirty="0" smtClean="0">
                <a:sym typeface="Wingdings" pitchFamily="2" charset="2"/>
              </a:rPr>
              <a:t> </a:t>
            </a:r>
            <a:r>
              <a:rPr lang="nl-NL" sz="2000" dirty="0" err="1" smtClean="0">
                <a:sym typeface="Wingdings" pitchFamily="2" charset="2"/>
              </a:rPr>
              <a:t>packing</a:t>
            </a:r>
            <a:r>
              <a:rPr lang="nl-NL" sz="2000" dirty="0" smtClean="0">
                <a:sym typeface="Wingdings" pitchFamily="2" charset="2"/>
              </a:rPr>
              <a:t> 74% </a:t>
            </a:r>
            <a:endParaRPr lang="en-US" sz="2000" dirty="0"/>
          </a:p>
        </p:txBody>
      </p:sp>
      <p:pic>
        <p:nvPicPr>
          <p:cNvPr id="11" name="Picture 10"/>
          <p:cNvPicPr>
            <a:picLocks noChangeAspect="1"/>
          </p:cNvPicPr>
          <p:nvPr/>
        </p:nvPicPr>
        <p:blipFill>
          <a:blip r:embed="rId3"/>
          <a:stretch>
            <a:fillRect/>
          </a:stretch>
        </p:blipFill>
        <p:spPr>
          <a:xfrm>
            <a:off x="827585" y="2566604"/>
            <a:ext cx="5184576" cy="3246841"/>
          </a:xfrm>
          <a:prstGeom prst="rect">
            <a:avLst/>
          </a:prstGeom>
        </p:spPr>
      </p:pic>
      <p:sp>
        <p:nvSpPr>
          <p:cNvPr id="12" name="Rectangle 11"/>
          <p:cNvSpPr/>
          <p:nvPr/>
        </p:nvSpPr>
        <p:spPr>
          <a:xfrm>
            <a:off x="4876800" y="6487180"/>
            <a:ext cx="4572000" cy="523220"/>
          </a:xfrm>
          <a:prstGeom prst="rect">
            <a:avLst/>
          </a:prstGeom>
        </p:spPr>
        <p:txBody>
          <a:bodyPr>
            <a:spAutoFit/>
          </a:bodyPr>
          <a:lstStyle/>
          <a:p>
            <a:r>
              <a:rPr lang="en-US" sz="1400" dirty="0" smtClean="0">
                <a:hlinkClick r:id="rId4"/>
              </a:rPr>
              <a:t>http://alecjacobson.com/graphics/hw10b/</a:t>
            </a:r>
            <a:endParaRPr lang="en-US" sz="1400" dirty="0" smtClean="0"/>
          </a:p>
          <a:p>
            <a:endParaRPr lang="en-US" sz="1400" dirty="0"/>
          </a:p>
        </p:txBody>
      </p:sp>
      <p:pic>
        <p:nvPicPr>
          <p:cNvPr id="460802" name="Picture 2" descr="http://journals.aps.org/prl/article/10.1103/PhysRevLett.108.148302/figures/1/medium">
            <a:hlinkClick r:id="rId5"/>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39952" y="854075"/>
            <a:ext cx="4762500" cy="163830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1676400" y="6172200"/>
            <a:ext cx="731841" cy="461665"/>
          </a:xfrm>
          <a:prstGeom prst="rect">
            <a:avLst/>
          </a:prstGeom>
        </p:spPr>
        <p:txBody>
          <a:bodyPr wrap="none">
            <a:spAutoFit/>
          </a:bodyPr>
          <a:lstStyle/>
          <a:p>
            <a:r>
              <a:rPr lang="en-US" altLang="zh-TW" b="1" dirty="0" err="1" smtClean="0">
                <a:solidFill>
                  <a:srgbClr val="3366FF"/>
                </a:solidFill>
              </a:rPr>
              <a:t>hcp</a:t>
            </a:r>
            <a:endParaRPr lang="en-US" dirty="0"/>
          </a:p>
        </p:txBody>
      </p:sp>
      <p:sp>
        <p:nvSpPr>
          <p:cNvPr id="9" name="Rectangle 8"/>
          <p:cNvSpPr/>
          <p:nvPr/>
        </p:nvSpPr>
        <p:spPr>
          <a:xfrm>
            <a:off x="4267200" y="6172200"/>
            <a:ext cx="629499" cy="461665"/>
          </a:xfrm>
          <a:prstGeom prst="rect">
            <a:avLst/>
          </a:prstGeom>
        </p:spPr>
        <p:txBody>
          <a:bodyPr wrap="none">
            <a:spAutoFit/>
          </a:bodyPr>
          <a:lstStyle/>
          <a:p>
            <a:r>
              <a:rPr lang="en-US" altLang="zh-TW" b="1" dirty="0" err="1" smtClean="0">
                <a:solidFill>
                  <a:srgbClr val="3366FF"/>
                </a:solidFill>
              </a:rPr>
              <a:t>fcc</a:t>
            </a:r>
            <a:endParaRPr lang="en-US" dirty="0"/>
          </a:p>
        </p:txBody>
      </p:sp>
    </p:spTree>
    <p:extLst>
      <p:ext uri="{BB962C8B-B14F-4D97-AF65-F5344CB8AC3E}">
        <p14:creationId xmlns:p14="http://schemas.microsoft.com/office/powerpoint/2010/main" val="361958658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3"/>
          <p:cNvSpPr>
            <a:spLocks noChangeArrowheads="1"/>
          </p:cNvSpPr>
          <p:nvPr/>
        </p:nvSpPr>
        <p:spPr bwMode="auto">
          <a:xfrm>
            <a:off x="568325" y="71438"/>
            <a:ext cx="8029575" cy="609600"/>
          </a:xfrm>
          <a:prstGeom prst="rect">
            <a:avLst/>
          </a:prstGeom>
          <a:noFill/>
          <a:ln w="9525">
            <a:noFill/>
            <a:miter lim="800000"/>
            <a:headEnd/>
            <a:tailEnd/>
          </a:ln>
        </p:spPr>
        <p:txBody>
          <a:bodyPr anchor="ctr">
            <a:prstTxWarp prst="textNoShape">
              <a:avLst/>
            </a:prstTxWarp>
          </a:bodyPr>
          <a:lstStyle/>
          <a:p>
            <a:pPr algn="l"/>
            <a:r>
              <a:rPr lang="x-none" sz="2500" dirty="0" smtClean="0">
                <a:solidFill>
                  <a:schemeClr val="tx2"/>
                </a:solidFill>
              </a:rPr>
              <a:t>Miller indices</a:t>
            </a:r>
            <a:endParaRPr lang="nl-NL" sz="2500" dirty="0">
              <a:solidFill>
                <a:schemeClr val="tx2"/>
              </a:solidFill>
            </a:endParaRPr>
          </a:p>
        </p:txBody>
      </p:sp>
      <p:sp>
        <p:nvSpPr>
          <p:cNvPr id="20484" name="Line 4"/>
          <p:cNvSpPr>
            <a:spLocks noChangeShapeType="1"/>
          </p:cNvSpPr>
          <p:nvPr/>
        </p:nvSpPr>
        <p:spPr bwMode="auto">
          <a:xfrm>
            <a:off x="576263" y="609600"/>
            <a:ext cx="7945437" cy="0"/>
          </a:xfrm>
          <a:prstGeom prst="line">
            <a:avLst/>
          </a:prstGeom>
          <a:noFill/>
          <a:ln w="25400">
            <a:solidFill>
              <a:schemeClr val="accent2"/>
            </a:solidFill>
            <a:round/>
            <a:headEnd/>
            <a:tailEnd/>
          </a:ln>
        </p:spPr>
        <p:txBody>
          <a:bodyPr wrap="none" anchor="ctr">
            <a:prstTxWarp prst="textNoShape">
              <a:avLst/>
            </a:prstTxWarp>
          </a:bodyPr>
          <a:lstStyle/>
          <a:p>
            <a:endParaRPr lang="en-US"/>
          </a:p>
        </p:txBody>
      </p:sp>
      <p:sp>
        <p:nvSpPr>
          <p:cNvPr id="10" name="Rectangle 9"/>
          <p:cNvSpPr/>
          <p:nvPr/>
        </p:nvSpPr>
        <p:spPr>
          <a:xfrm>
            <a:off x="894672" y="6229290"/>
            <a:ext cx="7411128" cy="400110"/>
          </a:xfrm>
          <a:prstGeom prst="rect">
            <a:avLst/>
          </a:prstGeom>
        </p:spPr>
        <p:txBody>
          <a:bodyPr wrap="none">
            <a:spAutoFit/>
          </a:bodyPr>
          <a:lstStyle/>
          <a:p>
            <a:pPr algn="l"/>
            <a:r>
              <a:rPr lang="nl-NL" sz="2000" dirty="0" smtClean="0"/>
              <a:t>Voor het aanduiden van vlakken in kristalroosters: Miller indices </a:t>
            </a:r>
            <a:endParaRPr lang="nl-NL" sz="2000" dirty="0"/>
          </a:p>
        </p:txBody>
      </p:sp>
      <p:pic>
        <p:nvPicPr>
          <p:cNvPr id="11" name="Picture 4"/>
          <p:cNvPicPr>
            <a:picLocks noChangeAspect="1" noChangeArrowheads="1"/>
          </p:cNvPicPr>
          <p:nvPr/>
        </p:nvPicPr>
        <p:blipFill>
          <a:blip r:embed="rId3"/>
          <a:srcRect/>
          <a:stretch>
            <a:fillRect/>
          </a:stretch>
        </p:blipFill>
        <p:spPr bwMode="auto">
          <a:xfrm>
            <a:off x="2667000" y="1066800"/>
            <a:ext cx="3619500" cy="4352925"/>
          </a:xfrm>
          <a:prstGeom prst="rect">
            <a:avLst/>
          </a:prstGeom>
          <a:noFill/>
          <a:ln w="9525">
            <a:noFill/>
            <a:miter lim="800000"/>
            <a:headEnd/>
            <a:tailEnd/>
          </a:ln>
        </p:spPr>
      </p:pic>
      <p:sp>
        <p:nvSpPr>
          <p:cNvPr id="6" name="Rectangle 5"/>
          <p:cNvSpPr/>
          <p:nvPr/>
        </p:nvSpPr>
        <p:spPr>
          <a:xfrm>
            <a:off x="6200428" y="148570"/>
            <a:ext cx="2348720" cy="400110"/>
          </a:xfrm>
          <a:prstGeom prst="rect">
            <a:avLst/>
          </a:prstGeom>
        </p:spPr>
        <p:txBody>
          <a:bodyPr wrap="none">
            <a:spAutoFit/>
          </a:bodyPr>
          <a:lstStyle/>
          <a:p>
            <a:r>
              <a:rPr lang="nl-NL" sz="2000" dirty="0" smtClean="0">
                <a:solidFill>
                  <a:schemeClr val="accent5">
                    <a:lumMod val="25000"/>
                  </a:schemeClr>
                </a:solidFill>
              </a:rPr>
              <a:t>niet voor tentamen</a:t>
            </a:r>
            <a:endParaRPr lang="en-GB" sz="2000" dirty="0">
              <a:solidFill>
                <a:schemeClr val="accent5">
                  <a:lumMod val="25000"/>
                </a:schemeClr>
              </a:solidFill>
            </a:endParaRPr>
          </a:p>
        </p:txBody>
      </p:sp>
    </p:spTree>
    <p:extLst>
      <p:ext uri="{BB962C8B-B14F-4D97-AF65-F5344CB8AC3E}">
        <p14:creationId xmlns:p14="http://schemas.microsoft.com/office/powerpoint/2010/main" val="861779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ChangeArrowheads="1"/>
          </p:cNvSpPr>
          <p:nvPr/>
        </p:nvSpPr>
        <p:spPr bwMode="auto">
          <a:xfrm>
            <a:off x="684213" y="836613"/>
            <a:ext cx="8278812" cy="5876925"/>
          </a:xfrm>
          <a:prstGeom prst="rect">
            <a:avLst/>
          </a:prstGeom>
          <a:noFill/>
          <a:ln w="9525">
            <a:noFill/>
            <a:miter lim="800000"/>
            <a:headEnd/>
            <a:tailEnd/>
          </a:ln>
        </p:spPr>
        <p:txBody>
          <a:bodyPr>
            <a:prstTxWarp prst="textNoShape">
              <a:avLst/>
            </a:prstTxWarp>
          </a:bodyPr>
          <a:lstStyle/>
          <a:p>
            <a:pPr marL="419100" indent="-419100" algn="l">
              <a:lnSpc>
                <a:spcPct val="140000"/>
              </a:lnSpc>
              <a:spcBef>
                <a:spcPct val="20000"/>
              </a:spcBef>
              <a:buFont typeface="Arial" pitchFamily="-83" charset="0"/>
              <a:buChar char="•"/>
            </a:pPr>
            <a:r>
              <a:rPr lang="nl-NL" sz="2000" dirty="0" smtClean="0">
                <a:sym typeface="Wingdings" pitchFamily="-83" charset="2"/>
              </a:rPr>
              <a:t>Doorlezen: </a:t>
            </a:r>
            <a:r>
              <a:rPr lang="nl-NL" sz="2000" dirty="0" err="1" smtClean="0">
                <a:sym typeface="Wingdings" pitchFamily="-83" charset="2"/>
              </a:rPr>
              <a:t>Giancoli</a:t>
            </a:r>
            <a:r>
              <a:rPr lang="nl-NL" sz="2000" dirty="0" smtClean="0">
                <a:sym typeface="Wingdings" pitchFamily="-83" charset="2"/>
              </a:rPr>
              <a:t> </a:t>
            </a:r>
            <a:r>
              <a:rPr lang="nl-NL" sz="2000" dirty="0" err="1" smtClean="0">
                <a:sym typeface="Wingdings" pitchFamily="-83" charset="2"/>
              </a:rPr>
              <a:t>t</a:t>
            </a:r>
            <a:r>
              <a:rPr lang="nl-NL" sz="2000" dirty="0" smtClean="0">
                <a:sym typeface="Wingdings" pitchFamily="-83" charset="2"/>
              </a:rPr>
              <a:t>/</a:t>
            </a:r>
            <a:r>
              <a:rPr lang="nl-NL" sz="2000" dirty="0" err="1" smtClean="0">
                <a:sym typeface="Wingdings" pitchFamily="-83" charset="2"/>
              </a:rPr>
              <a:t>m</a:t>
            </a:r>
            <a:r>
              <a:rPr lang="nl-NL" sz="2000" dirty="0" smtClean="0">
                <a:sym typeface="Wingdings" pitchFamily="-83" charset="2"/>
              </a:rPr>
              <a:t> §40.6</a:t>
            </a:r>
          </a:p>
          <a:p>
            <a:pPr marL="419100" indent="-419100" algn="l">
              <a:lnSpc>
                <a:spcPct val="140000"/>
              </a:lnSpc>
              <a:spcBef>
                <a:spcPct val="20000"/>
              </a:spcBef>
              <a:buFont typeface="Arial" pitchFamily="-83" charset="0"/>
              <a:buChar char="•"/>
            </a:pPr>
            <a:r>
              <a:rPr lang="en-US" sz="2000" dirty="0" err="1" smtClean="0"/>
              <a:t>Maak</a:t>
            </a:r>
            <a:r>
              <a:rPr lang="en-US" sz="2000" dirty="0" smtClean="0"/>
              <a:t> de </a:t>
            </a:r>
            <a:r>
              <a:rPr lang="en-US" sz="2000" dirty="0" err="1" smtClean="0"/>
              <a:t>opgaven</a:t>
            </a:r>
            <a:r>
              <a:rPr lang="en-US" sz="2000" dirty="0" smtClean="0"/>
              <a:t> </a:t>
            </a:r>
            <a:r>
              <a:rPr lang="en-US" sz="2000" dirty="0" err="1" smtClean="0"/>
              <a:t>uit</a:t>
            </a:r>
            <a:r>
              <a:rPr lang="en-US" sz="2000" dirty="0" smtClean="0"/>
              <a:t> 'Week 4' in </a:t>
            </a:r>
            <a:r>
              <a:rPr lang="en-US" sz="2000" dirty="0" err="1" smtClean="0"/>
              <a:t>MasteringPhysics</a:t>
            </a:r>
            <a:r>
              <a:rPr lang="en-US" sz="2000" dirty="0" smtClean="0"/>
              <a:t>. </a:t>
            </a:r>
          </a:p>
          <a:p>
            <a:r>
              <a:rPr lang="en-US" sz="2000" dirty="0" smtClean="0"/>
              <a:t> </a:t>
            </a:r>
            <a:endParaRPr lang="nl-NL" sz="2000" dirty="0" smtClean="0">
              <a:sym typeface="Wingdings" pitchFamily="-83" charset="2"/>
            </a:endParaRPr>
          </a:p>
          <a:p>
            <a:pPr marL="419100" indent="-419100" algn="l">
              <a:lnSpc>
                <a:spcPct val="140000"/>
              </a:lnSpc>
              <a:spcBef>
                <a:spcPct val="20000"/>
              </a:spcBef>
              <a:buFont typeface="Arial" pitchFamily="-83" charset="0"/>
              <a:buChar char="•"/>
            </a:pPr>
            <a:r>
              <a:rPr lang="nl-NL" sz="2000" dirty="0" smtClean="0">
                <a:sym typeface="Wingdings" pitchFamily="-83" charset="2"/>
              </a:rPr>
              <a:t>Maak </a:t>
            </a:r>
            <a:r>
              <a:rPr lang="fr-FR" sz="2000" i="1" dirty="0" err="1" smtClean="0"/>
              <a:t>Problems</a:t>
            </a:r>
            <a:r>
              <a:rPr lang="fr-FR" sz="2000" dirty="0" smtClean="0"/>
              <a:t>: </a:t>
            </a:r>
            <a:r>
              <a:rPr lang="en-US" sz="2000" b="1" dirty="0" smtClean="0"/>
              <a:t>40</a:t>
            </a:r>
            <a:r>
              <a:rPr lang="en-US" sz="2000" baseline="-25000" dirty="0" smtClean="0"/>
              <a:t> 23</a:t>
            </a:r>
            <a:r>
              <a:rPr lang="en-US" sz="2000" b="1" baseline="-25000" dirty="0" smtClean="0"/>
              <a:t>, 25</a:t>
            </a:r>
            <a:r>
              <a:rPr lang="en-GB" sz="2000" b="1" baseline="-25000" dirty="0" smtClean="0"/>
              <a:t>, 41, 64, 65, 66, 73 </a:t>
            </a:r>
            <a:r>
              <a:rPr lang="en-US" sz="2000" b="1" baseline="-25000" dirty="0" smtClean="0"/>
              <a:t>  </a:t>
            </a:r>
            <a:r>
              <a:rPr lang="en-US" sz="2000" b="1" dirty="0" smtClean="0"/>
              <a:t>	</a:t>
            </a:r>
          </a:p>
          <a:p>
            <a:pPr marL="419100" indent="-419100" algn="l">
              <a:lnSpc>
                <a:spcPct val="140000"/>
              </a:lnSpc>
              <a:spcBef>
                <a:spcPct val="20000"/>
              </a:spcBef>
              <a:buFont typeface="Arial" pitchFamily="-83" charset="0"/>
              <a:buChar char="•"/>
            </a:pPr>
            <a:endParaRPr lang="nl-NL" sz="2000" dirty="0" smtClean="0">
              <a:sym typeface="Wingdings" pitchFamily="-83" charset="2"/>
            </a:endParaRPr>
          </a:p>
          <a:p>
            <a:pPr marL="419100" indent="-419100" algn="l">
              <a:lnSpc>
                <a:spcPct val="140000"/>
              </a:lnSpc>
              <a:spcBef>
                <a:spcPct val="20000"/>
              </a:spcBef>
              <a:buFont typeface="Arial" pitchFamily="-83" charset="0"/>
              <a:buChar char="•"/>
            </a:pPr>
            <a:r>
              <a:rPr lang="nl-NL" sz="2000" dirty="0" smtClean="0"/>
              <a:t>Bereken </a:t>
            </a:r>
            <a:r>
              <a:rPr lang="nl-NL" sz="2000" dirty="0"/>
              <a:t>voor </a:t>
            </a:r>
            <a:r>
              <a:rPr lang="nl-NL" sz="2000" dirty="0" smtClean="0"/>
              <a:t>een </a:t>
            </a:r>
            <a:r>
              <a:rPr lang="nl-NL" sz="2000" dirty="0"/>
              <a:t>bcc-rooster  de </a:t>
            </a:r>
            <a:r>
              <a:rPr lang="nl-NL" sz="2000" i="1" dirty="0" err="1"/>
              <a:t>packing</a:t>
            </a:r>
            <a:r>
              <a:rPr lang="nl-NL" sz="2000" i="1" dirty="0"/>
              <a:t> </a:t>
            </a:r>
            <a:r>
              <a:rPr lang="nl-NL" sz="2000" i="1" dirty="0" err="1"/>
              <a:t>fraction</a:t>
            </a:r>
            <a:r>
              <a:rPr lang="nl-NL" sz="2000" i="1" dirty="0"/>
              <a:t> </a:t>
            </a:r>
            <a:r>
              <a:rPr lang="nl-NL" sz="2000" i="1" dirty="0" smtClean="0"/>
              <a:t> φ</a:t>
            </a:r>
            <a:endParaRPr lang="nl-NL" sz="2000" i="1" dirty="0" smtClean="0">
              <a:sym typeface="Wingdings" pitchFamily="-83" charset="2"/>
            </a:endParaRPr>
          </a:p>
        </p:txBody>
      </p:sp>
      <p:sp>
        <p:nvSpPr>
          <p:cNvPr id="28675" name="Rectangle 3"/>
          <p:cNvSpPr>
            <a:spLocks noChangeArrowheads="1"/>
          </p:cNvSpPr>
          <p:nvPr/>
        </p:nvSpPr>
        <p:spPr bwMode="auto">
          <a:xfrm>
            <a:off x="568325" y="71438"/>
            <a:ext cx="8029575" cy="609600"/>
          </a:xfrm>
          <a:prstGeom prst="rect">
            <a:avLst/>
          </a:prstGeom>
          <a:noFill/>
          <a:ln w="9525">
            <a:noFill/>
            <a:miter lim="800000"/>
            <a:headEnd/>
            <a:tailEnd/>
          </a:ln>
        </p:spPr>
        <p:txBody>
          <a:bodyPr anchor="ctr">
            <a:prstTxWarp prst="textNoShape">
              <a:avLst/>
            </a:prstTxWarp>
          </a:bodyPr>
          <a:lstStyle/>
          <a:p>
            <a:pPr algn="l"/>
            <a:r>
              <a:rPr lang="nl-NL" sz="2500" dirty="0"/>
              <a:t>Huiswerk</a:t>
            </a:r>
          </a:p>
        </p:txBody>
      </p:sp>
      <p:sp>
        <p:nvSpPr>
          <p:cNvPr id="28676" name="Line 4"/>
          <p:cNvSpPr>
            <a:spLocks noChangeShapeType="1"/>
          </p:cNvSpPr>
          <p:nvPr/>
        </p:nvSpPr>
        <p:spPr bwMode="auto">
          <a:xfrm>
            <a:off x="576263" y="609600"/>
            <a:ext cx="7945437" cy="0"/>
          </a:xfrm>
          <a:prstGeom prst="line">
            <a:avLst/>
          </a:prstGeom>
          <a:noFill/>
          <a:ln w="25400">
            <a:solidFill>
              <a:schemeClr val="accent2"/>
            </a:solidFill>
            <a:round/>
            <a:headEnd/>
            <a:tailEnd/>
          </a:ln>
        </p:spPr>
        <p:txBody>
          <a:bodyPr wrap="none" anchor="ctr">
            <a:prstTxWarp prst="textNoShape">
              <a:avLst/>
            </a:prstTxWarp>
          </a:bodyPr>
          <a:lstStyle/>
          <a:p>
            <a:endParaRPr lang="en-US"/>
          </a:p>
        </p:txBody>
      </p:sp>
      <p:sp>
        <p:nvSpPr>
          <p:cNvPr id="6" name="Rectangle 5"/>
          <p:cNvSpPr/>
          <p:nvPr/>
        </p:nvSpPr>
        <p:spPr>
          <a:xfrm>
            <a:off x="2209800" y="6096000"/>
            <a:ext cx="4572000" cy="523220"/>
          </a:xfrm>
          <a:prstGeom prst="rect">
            <a:avLst/>
          </a:prstGeom>
        </p:spPr>
        <p:txBody>
          <a:bodyPr>
            <a:spAutoFit/>
          </a:bodyPr>
          <a:lstStyle/>
          <a:p>
            <a:r>
              <a:rPr lang="en-US" sz="1400" dirty="0" err="1"/>
              <a:t>S</a:t>
            </a:r>
            <a:r>
              <a:rPr lang="en-US" sz="1400" dirty="0" err="1" smtClean="0"/>
              <a:t>imuleren</a:t>
            </a:r>
            <a:r>
              <a:rPr lang="en-US" sz="1400" dirty="0" smtClean="0"/>
              <a:t> van </a:t>
            </a:r>
            <a:r>
              <a:rPr lang="en-US" sz="1400" dirty="0" err="1" smtClean="0"/>
              <a:t>moleculen</a:t>
            </a:r>
            <a:r>
              <a:rPr lang="en-US" sz="1400" dirty="0" smtClean="0"/>
              <a:t>: </a:t>
            </a:r>
            <a:r>
              <a:rPr lang="en-US" sz="1400" dirty="0" smtClean="0">
                <a:hlinkClick r:id="rId3"/>
              </a:rPr>
              <a:t>https://www.youtube.com/watch?v=lLFEqKl3sm4</a:t>
            </a:r>
            <a:endParaRPr lang="en-US" dirty="0" smtClean="0"/>
          </a:p>
        </p:txBody>
      </p:sp>
    </p:spTree>
    <p:extLst>
      <p:ext uri="{BB962C8B-B14F-4D97-AF65-F5344CB8AC3E}">
        <p14:creationId xmlns:p14="http://schemas.microsoft.com/office/powerpoint/2010/main" val="277120468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3"/>
          <p:cNvSpPr>
            <a:spLocks noChangeArrowheads="1"/>
          </p:cNvSpPr>
          <p:nvPr/>
        </p:nvSpPr>
        <p:spPr bwMode="auto">
          <a:xfrm>
            <a:off x="568325" y="71438"/>
            <a:ext cx="8029575" cy="609600"/>
          </a:xfrm>
          <a:prstGeom prst="rect">
            <a:avLst/>
          </a:prstGeom>
          <a:noFill/>
          <a:ln w="9525">
            <a:noFill/>
            <a:miter lim="800000"/>
            <a:headEnd/>
            <a:tailEnd/>
          </a:ln>
        </p:spPr>
        <p:txBody>
          <a:bodyPr anchor="ctr">
            <a:prstTxWarp prst="textNoShape">
              <a:avLst/>
            </a:prstTxWarp>
          </a:bodyPr>
          <a:lstStyle/>
          <a:p>
            <a:pPr algn="l"/>
            <a:r>
              <a:rPr lang="x-none" sz="2500" dirty="0" smtClean="0">
                <a:solidFill>
                  <a:schemeClr val="tx2"/>
                </a:solidFill>
              </a:rPr>
              <a:t>Vlakken met hogere dichtheid</a:t>
            </a:r>
            <a:endParaRPr lang="nl-NL" sz="2500" dirty="0">
              <a:solidFill>
                <a:schemeClr val="tx2"/>
              </a:solidFill>
            </a:endParaRPr>
          </a:p>
        </p:txBody>
      </p:sp>
      <p:sp>
        <p:nvSpPr>
          <p:cNvPr id="20484" name="Line 4"/>
          <p:cNvSpPr>
            <a:spLocks noChangeShapeType="1"/>
          </p:cNvSpPr>
          <p:nvPr/>
        </p:nvSpPr>
        <p:spPr bwMode="auto">
          <a:xfrm>
            <a:off x="576263" y="609600"/>
            <a:ext cx="7945437" cy="0"/>
          </a:xfrm>
          <a:prstGeom prst="line">
            <a:avLst/>
          </a:prstGeom>
          <a:noFill/>
          <a:ln w="25400">
            <a:solidFill>
              <a:schemeClr val="accent2"/>
            </a:solidFill>
            <a:round/>
            <a:headEnd/>
            <a:tailEnd/>
          </a:ln>
        </p:spPr>
        <p:txBody>
          <a:bodyPr wrap="none" anchor="ctr">
            <a:prstTxWarp prst="textNoShape">
              <a:avLst/>
            </a:prstTxWarp>
          </a:bodyPr>
          <a:lstStyle/>
          <a:p>
            <a:endParaRPr lang="en-US"/>
          </a:p>
        </p:txBody>
      </p:sp>
      <p:pic>
        <p:nvPicPr>
          <p:cNvPr id="21" name="Picture 20"/>
          <p:cNvPicPr>
            <a:picLocks noChangeAspect="1"/>
          </p:cNvPicPr>
          <p:nvPr/>
        </p:nvPicPr>
        <p:blipFill>
          <a:blip r:embed="rId3"/>
          <a:stretch>
            <a:fillRect/>
          </a:stretch>
        </p:blipFill>
        <p:spPr>
          <a:xfrm>
            <a:off x="914400" y="1447799"/>
            <a:ext cx="2763592" cy="2616200"/>
          </a:xfrm>
          <a:prstGeom prst="rect">
            <a:avLst/>
          </a:prstGeom>
        </p:spPr>
      </p:pic>
      <p:sp>
        <p:nvSpPr>
          <p:cNvPr id="22" name="Rectangle 21"/>
          <p:cNvSpPr/>
          <p:nvPr/>
        </p:nvSpPr>
        <p:spPr>
          <a:xfrm>
            <a:off x="5181600" y="6427113"/>
            <a:ext cx="4572000" cy="430887"/>
          </a:xfrm>
          <a:prstGeom prst="rect">
            <a:avLst/>
          </a:prstGeom>
        </p:spPr>
        <p:txBody>
          <a:bodyPr>
            <a:spAutoFit/>
          </a:bodyPr>
          <a:lstStyle/>
          <a:p>
            <a:r>
              <a:rPr lang="en-US" sz="1100" dirty="0" smtClean="0">
                <a:hlinkClick r:id="rId4"/>
              </a:rPr>
              <a:t>http://en.wikipedia.org/wiki/Crystal_structure</a:t>
            </a:r>
            <a:endParaRPr lang="en-US" sz="1100" dirty="0" smtClean="0"/>
          </a:p>
          <a:p>
            <a:endParaRPr lang="en-US" sz="1100" dirty="0"/>
          </a:p>
        </p:txBody>
      </p:sp>
      <p:sp>
        <p:nvSpPr>
          <p:cNvPr id="23" name="Rectangle 22"/>
          <p:cNvSpPr/>
          <p:nvPr/>
        </p:nvSpPr>
        <p:spPr>
          <a:xfrm>
            <a:off x="1066800" y="4191000"/>
            <a:ext cx="2579740" cy="307777"/>
          </a:xfrm>
          <a:prstGeom prst="rect">
            <a:avLst/>
          </a:prstGeom>
        </p:spPr>
        <p:txBody>
          <a:bodyPr wrap="none">
            <a:spAutoFit/>
          </a:bodyPr>
          <a:lstStyle/>
          <a:p>
            <a:r>
              <a:rPr lang="en-US" sz="1400" dirty="0" smtClean="0"/>
              <a:t>Dense crystallographic planes</a:t>
            </a:r>
            <a:endParaRPr lang="en-US" sz="1400" dirty="0"/>
          </a:p>
        </p:txBody>
      </p:sp>
      <p:cxnSp>
        <p:nvCxnSpPr>
          <p:cNvPr id="25" name="Straight Connector 24"/>
          <p:cNvCxnSpPr/>
          <p:nvPr/>
        </p:nvCxnSpPr>
        <p:spPr bwMode="auto">
          <a:xfrm rot="16200000" flipH="1">
            <a:off x="2247900" y="3162299"/>
            <a:ext cx="1371600" cy="68580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 name="Straight Connector 28"/>
          <p:cNvCxnSpPr/>
          <p:nvPr/>
        </p:nvCxnSpPr>
        <p:spPr bwMode="auto">
          <a:xfrm rot="16200000" flipH="1">
            <a:off x="2019300" y="3467100"/>
            <a:ext cx="685800" cy="60960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0" name="Rectangle 29"/>
          <p:cNvSpPr/>
          <p:nvPr/>
        </p:nvSpPr>
        <p:spPr>
          <a:xfrm>
            <a:off x="4419600" y="833022"/>
            <a:ext cx="4572000" cy="5262978"/>
          </a:xfrm>
          <a:prstGeom prst="rect">
            <a:avLst/>
          </a:prstGeom>
        </p:spPr>
        <p:txBody>
          <a:bodyPr>
            <a:spAutoFit/>
          </a:bodyPr>
          <a:lstStyle/>
          <a:p>
            <a:endParaRPr lang="en-US" sz="1400" dirty="0" smtClean="0"/>
          </a:p>
          <a:p>
            <a:r>
              <a:rPr lang="en-US" sz="1400" dirty="0" smtClean="0"/>
              <a:t>    Optical properties: Refractive index is directly related to density (or periodic density fluctuations).</a:t>
            </a:r>
          </a:p>
          <a:p>
            <a:endParaRPr lang="en-US" sz="1400" dirty="0" smtClean="0"/>
          </a:p>
          <a:p>
            <a:r>
              <a:rPr lang="en-US" sz="1400" dirty="0" smtClean="0"/>
              <a:t>    Adsorption and reactivity: Physical adsorption and chemical reactions occur at or near surface atoms or molecules. These phenomena are thus sensitive to the density of nodes.</a:t>
            </a:r>
          </a:p>
          <a:p>
            <a:endParaRPr lang="en-US" sz="1400" dirty="0" smtClean="0"/>
          </a:p>
          <a:p>
            <a:r>
              <a:rPr lang="en-US" sz="1400" dirty="0" smtClean="0"/>
              <a:t>    Surface tension: The condensation of a material means that the atoms, ions or molecules are more stable if they are surrounded by other similar species. The surface tension of an interface thus varies according to the density on the surface.</a:t>
            </a:r>
          </a:p>
          <a:p>
            <a:endParaRPr lang="en-US" sz="1400" dirty="0" smtClean="0"/>
          </a:p>
          <a:p>
            <a:r>
              <a:rPr lang="en-US" sz="1400" dirty="0" smtClean="0"/>
              <a:t>    </a:t>
            </a:r>
            <a:r>
              <a:rPr lang="en-US" sz="1400" dirty="0" err="1" smtClean="0"/>
              <a:t>Microstructural</a:t>
            </a:r>
            <a:r>
              <a:rPr lang="en-US" sz="1400" dirty="0" smtClean="0"/>
              <a:t> defects: Pores and crystallites tend to have straight grain boundaries following higher density planes.</a:t>
            </a:r>
          </a:p>
          <a:p>
            <a:endParaRPr lang="en-US" sz="1400" dirty="0" smtClean="0"/>
          </a:p>
          <a:p>
            <a:r>
              <a:rPr lang="en-US" sz="1400" dirty="0" smtClean="0"/>
              <a:t>    Cleavage: This typically occurs preferentially parallel to higher density planes.</a:t>
            </a:r>
          </a:p>
          <a:p>
            <a:endParaRPr lang="en-US" sz="1400" dirty="0" smtClean="0"/>
          </a:p>
          <a:p>
            <a:r>
              <a:rPr lang="en-US" sz="1400" dirty="0" smtClean="0"/>
              <a:t>    Plastic deformation: Dislocation glide occurs preferentially parallel to higher density planes.</a:t>
            </a:r>
            <a:endParaRPr lang="en-US" sz="1400" dirty="0"/>
          </a:p>
        </p:txBody>
      </p:sp>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71255" y="5832536"/>
            <a:ext cx="1352439" cy="901626"/>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5536" y="4956782"/>
            <a:ext cx="2666070" cy="1777380"/>
          </a:xfrm>
          <a:prstGeom prst="rect">
            <a:avLst/>
          </a:prstGeom>
        </p:spPr>
      </p:pic>
      <p:sp>
        <p:nvSpPr>
          <p:cNvPr id="2" name="Rectangle 1"/>
          <p:cNvSpPr/>
          <p:nvPr/>
        </p:nvSpPr>
        <p:spPr>
          <a:xfrm>
            <a:off x="3074098" y="5455226"/>
            <a:ext cx="841897" cy="307777"/>
          </a:xfrm>
          <a:prstGeom prst="rect">
            <a:avLst/>
          </a:prstGeom>
        </p:spPr>
        <p:txBody>
          <a:bodyPr wrap="none">
            <a:spAutoFit/>
          </a:bodyPr>
          <a:lstStyle/>
          <a:p>
            <a:r>
              <a:rPr lang="en-US" sz="1400" dirty="0" smtClean="0">
                <a:solidFill>
                  <a:schemeClr val="accent1">
                    <a:lumMod val="25000"/>
                  </a:schemeClr>
                </a:solidFill>
              </a:rPr>
              <a:t>cleaving</a:t>
            </a:r>
            <a:endParaRPr lang="nl-NL" sz="1400" dirty="0">
              <a:solidFill>
                <a:schemeClr val="accent1">
                  <a:lumMod val="25000"/>
                </a:schemeClr>
              </a:solidFill>
            </a:endParaRPr>
          </a:p>
        </p:txBody>
      </p:sp>
    </p:spTree>
    <p:extLst>
      <p:ext uri="{BB962C8B-B14F-4D97-AF65-F5344CB8AC3E}">
        <p14:creationId xmlns:p14="http://schemas.microsoft.com/office/powerpoint/2010/main" val="1499859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nodeType="afterEffect">
                                  <p:stCondLst>
                                    <p:cond delay="500"/>
                                  </p:stCondLst>
                                  <p:childTnLst>
                                    <p:set>
                                      <p:cBhvr>
                                        <p:cTn id="17" dur="1" fill="hold">
                                          <p:stCondLst>
                                            <p:cond delay="0"/>
                                          </p:stCondLst>
                                        </p:cTn>
                                        <p:tgtEl>
                                          <p:spTgt spid="10"/>
                                        </p:tgtEl>
                                        <p:attrNameLst>
                                          <p:attrName>style.visibility</p:attrName>
                                        </p:attrNameLst>
                                      </p:cBhvr>
                                      <p:to>
                                        <p:strVal val="visible"/>
                                      </p:to>
                                    </p:set>
                                  </p:childTnLst>
                                </p:cTn>
                              </p:par>
                              <p:par>
                                <p:cTn id="18" presetID="1" presetClass="entr" presetSubtype="0" fill="hold" grpId="0" nodeType="withEffect">
                                  <p:stCondLst>
                                    <p:cond delay="500"/>
                                  </p:stCondLst>
                                  <p:childTnLst>
                                    <p:set>
                                      <p:cBhvr>
                                        <p:cTn id="19"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3"/>
          <p:cNvSpPr>
            <a:spLocks noChangeArrowheads="1"/>
          </p:cNvSpPr>
          <p:nvPr/>
        </p:nvSpPr>
        <p:spPr bwMode="auto">
          <a:xfrm>
            <a:off x="568325" y="71438"/>
            <a:ext cx="8029575" cy="609600"/>
          </a:xfrm>
          <a:prstGeom prst="rect">
            <a:avLst/>
          </a:prstGeom>
          <a:noFill/>
          <a:ln w="9525">
            <a:noFill/>
            <a:miter lim="800000"/>
            <a:headEnd/>
            <a:tailEnd/>
          </a:ln>
        </p:spPr>
        <p:txBody>
          <a:bodyPr anchor="ctr">
            <a:prstTxWarp prst="textNoShape">
              <a:avLst/>
            </a:prstTxWarp>
          </a:bodyPr>
          <a:lstStyle/>
          <a:p>
            <a:pPr algn="l"/>
            <a:r>
              <a:rPr lang="nl-NL" sz="2500" dirty="0" smtClean="0">
                <a:solidFill>
                  <a:schemeClr val="tx2"/>
                </a:solidFill>
              </a:rPr>
              <a:t>Groei van kristallen: </a:t>
            </a:r>
            <a:endParaRPr lang="nl-NL" sz="2500" dirty="0">
              <a:solidFill>
                <a:schemeClr val="tx2"/>
              </a:solidFill>
            </a:endParaRPr>
          </a:p>
        </p:txBody>
      </p:sp>
      <p:sp>
        <p:nvSpPr>
          <p:cNvPr id="20484" name="Line 4"/>
          <p:cNvSpPr>
            <a:spLocks noChangeShapeType="1"/>
          </p:cNvSpPr>
          <p:nvPr/>
        </p:nvSpPr>
        <p:spPr bwMode="auto">
          <a:xfrm>
            <a:off x="576263" y="609600"/>
            <a:ext cx="7945437" cy="0"/>
          </a:xfrm>
          <a:prstGeom prst="line">
            <a:avLst/>
          </a:prstGeom>
          <a:noFill/>
          <a:ln w="25400">
            <a:solidFill>
              <a:schemeClr val="accent2"/>
            </a:solidFill>
            <a:round/>
            <a:headEnd/>
            <a:tailEnd/>
          </a:ln>
        </p:spPr>
        <p:txBody>
          <a:bodyPr wrap="none" anchor="ctr">
            <a:prstTxWarp prst="textNoShape">
              <a:avLst/>
            </a:prstTxWarp>
          </a:bodyPr>
          <a:lstStyle/>
          <a:p>
            <a:endParaRPr lang="en-US"/>
          </a:p>
        </p:txBody>
      </p:sp>
      <p:pic>
        <p:nvPicPr>
          <p:cNvPr id="7" name="Picture 6"/>
          <p:cNvPicPr>
            <a:picLocks noChangeAspect="1"/>
          </p:cNvPicPr>
          <p:nvPr/>
        </p:nvPicPr>
        <p:blipFill>
          <a:blip r:embed="rId3"/>
          <a:stretch>
            <a:fillRect/>
          </a:stretch>
        </p:blipFill>
        <p:spPr>
          <a:xfrm>
            <a:off x="2209800" y="806450"/>
            <a:ext cx="4724400" cy="5245100"/>
          </a:xfrm>
          <a:prstGeom prst="rect">
            <a:avLst/>
          </a:prstGeom>
        </p:spPr>
      </p:pic>
      <p:sp>
        <p:nvSpPr>
          <p:cNvPr id="2" name="Rectangle 1"/>
          <p:cNvSpPr/>
          <p:nvPr/>
        </p:nvSpPr>
        <p:spPr>
          <a:xfrm>
            <a:off x="6961716" y="3318083"/>
            <a:ext cx="1717137" cy="707886"/>
          </a:xfrm>
          <a:prstGeom prst="rect">
            <a:avLst/>
          </a:prstGeom>
        </p:spPr>
        <p:txBody>
          <a:bodyPr wrap="none">
            <a:spAutoFit/>
          </a:bodyPr>
          <a:lstStyle/>
          <a:p>
            <a:r>
              <a:rPr lang="nl-NL" sz="2000" dirty="0" smtClean="0">
                <a:solidFill>
                  <a:schemeClr val="accent5">
                    <a:lumMod val="25000"/>
                  </a:schemeClr>
                </a:solidFill>
              </a:rPr>
              <a:t>frequentie </a:t>
            </a:r>
            <a:r>
              <a:rPr lang="nl-NL" sz="2000" dirty="0" smtClean="0">
                <a:solidFill>
                  <a:schemeClr val="accent5">
                    <a:lumMod val="25000"/>
                  </a:schemeClr>
                </a:solidFill>
                <a:sym typeface="Wingdings" panose="05000000000000000000" pitchFamily="2" charset="2"/>
              </a:rPr>
              <a:t> </a:t>
            </a:r>
          </a:p>
          <a:p>
            <a:r>
              <a:rPr lang="nl-NL" sz="2000" dirty="0" smtClean="0">
                <a:solidFill>
                  <a:schemeClr val="accent5">
                    <a:lumMod val="25000"/>
                  </a:schemeClr>
                </a:solidFill>
                <a:sym typeface="Wingdings" panose="05000000000000000000" pitchFamily="2" charset="2"/>
              </a:rPr>
              <a:t># lagen</a:t>
            </a:r>
            <a:endParaRPr lang="en-GB" sz="2000" dirty="0">
              <a:solidFill>
                <a:schemeClr val="accent5">
                  <a:lumMod val="25000"/>
                </a:schemeClr>
              </a:solidFill>
            </a:endParaRPr>
          </a:p>
        </p:txBody>
      </p:sp>
    </p:spTree>
    <p:extLst>
      <p:ext uri="{BB962C8B-B14F-4D97-AF65-F5344CB8AC3E}">
        <p14:creationId xmlns:p14="http://schemas.microsoft.com/office/powerpoint/2010/main" val="62856751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Text Box 3"/>
          <p:cNvSpPr txBox="1">
            <a:spLocks noChangeArrowheads="1"/>
          </p:cNvSpPr>
          <p:nvPr/>
        </p:nvSpPr>
        <p:spPr bwMode="auto">
          <a:xfrm>
            <a:off x="685800" y="1290935"/>
            <a:ext cx="80010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dirty="0" err="1" smtClean="0">
                <a:solidFill>
                  <a:schemeClr val="accent2"/>
                </a:solidFill>
              </a:rPr>
              <a:t>NaCl</a:t>
            </a:r>
            <a:r>
              <a:rPr lang="en-US" dirty="0" smtClean="0">
                <a:solidFill>
                  <a:schemeClr val="accent2"/>
                </a:solidFill>
              </a:rPr>
              <a:t> lattice: face</a:t>
            </a:r>
            <a:r>
              <a:rPr lang="en-US" dirty="0">
                <a:solidFill>
                  <a:schemeClr val="accent2"/>
                </a:solidFill>
              </a:rPr>
              <a:t>-centered </a:t>
            </a:r>
            <a:r>
              <a:rPr lang="en-US" dirty="0" smtClean="0">
                <a:solidFill>
                  <a:schemeClr val="accent2"/>
                </a:solidFill>
              </a:rPr>
              <a:t>cubic</a:t>
            </a:r>
            <a:endParaRPr lang="en-US" dirty="0">
              <a:solidFill>
                <a:schemeClr val="accent2"/>
              </a:solidFill>
            </a:endParaRPr>
          </a:p>
        </p:txBody>
      </p:sp>
      <p:sp>
        <p:nvSpPr>
          <p:cNvPr id="31749" name="Rectangle 5"/>
          <p:cNvSpPr>
            <a:spLocks noGrp="1" noChangeArrowheads="1"/>
          </p:cNvSpPr>
          <p:nvPr>
            <p:ph type="title"/>
          </p:nvPr>
        </p:nvSpPr>
        <p:spPr/>
        <p:txBody>
          <a:bodyPr/>
          <a:lstStyle/>
          <a:p>
            <a:r>
              <a:rPr lang="en-US" dirty="0"/>
              <a:t>40.5</a:t>
            </a:r>
            <a:r>
              <a:rPr lang="en-US" dirty="0" smtClean="0"/>
              <a:t> Diatomic crystal</a:t>
            </a:r>
            <a:endParaRPr lang="en-US" dirty="0"/>
          </a:p>
        </p:txBody>
      </p:sp>
      <p:pic>
        <p:nvPicPr>
          <p:cNvPr id="31751" name="Picture 7" descr="Figure_40_2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600" y="2514600"/>
            <a:ext cx="4419600" cy="399415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4"/>
          <a:stretch>
            <a:fillRect/>
          </a:stretch>
        </p:blipFill>
        <p:spPr>
          <a:xfrm>
            <a:off x="5971032" y="3810000"/>
            <a:ext cx="3172968" cy="2743200"/>
          </a:xfrm>
          <a:prstGeom prst="rect">
            <a:avLst/>
          </a:prstGeom>
        </p:spPr>
      </p:pic>
      <p:sp>
        <p:nvSpPr>
          <p:cNvPr id="6" name="Rectangle 5"/>
          <p:cNvSpPr/>
          <p:nvPr/>
        </p:nvSpPr>
        <p:spPr>
          <a:xfrm>
            <a:off x="4572000" y="6579513"/>
            <a:ext cx="4572000" cy="430887"/>
          </a:xfrm>
          <a:prstGeom prst="rect">
            <a:avLst/>
          </a:prstGeom>
        </p:spPr>
        <p:txBody>
          <a:bodyPr>
            <a:spAutoFit/>
          </a:bodyPr>
          <a:lstStyle/>
          <a:p>
            <a:r>
              <a:rPr lang="en-US" sz="1100" dirty="0" smtClean="0">
                <a:hlinkClick r:id="rId5"/>
              </a:rPr>
              <a:t>http://wps.prenhall.com/wps/media/objects/3311/3391416/blb1107.html</a:t>
            </a:r>
            <a:endParaRPr lang="en-US" sz="1100" dirty="0" smtClean="0"/>
          </a:p>
          <a:p>
            <a:endParaRPr lang="en-US" sz="1100" dirty="0"/>
          </a:p>
        </p:txBody>
      </p:sp>
      <p:sp>
        <p:nvSpPr>
          <p:cNvPr id="7" name="Rectangle 6"/>
          <p:cNvSpPr/>
          <p:nvPr/>
        </p:nvSpPr>
        <p:spPr>
          <a:xfrm>
            <a:off x="5623152" y="2526268"/>
            <a:ext cx="3405500" cy="369332"/>
          </a:xfrm>
          <a:prstGeom prst="rect">
            <a:avLst/>
          </a:prstGeom>
        </p:spPr>
        <p:txBody>
          <a:bodyPr wrap="none">
            <a:spAutoFit/>
          </a:bodyPr>
          <a:lstStyle/>
          <a:p>
            <a:r>
              <a:rPr lang="en-US" sz="1800" dirty="0" smtClean="0"/>
              <a:t>Bros, </a:t>
            </a:r>
            <a:r>
              <a:rPr lang="en-US" sz="1800" dirty="0" err="1" smtClean="0"/>
              <a:t>niet</a:t>
            </a:r>
            <a:r>
              <a:rPr lang="en-US" sz="1800" dirty="0" smtClean="0"/>
              <a:t> </a:t>
            </a:r>
            <a:r>
              <a:rPr lang="en-US" sz="1800" dirty="0" err="1" smtClean="0"/>
              <a:t>spiegelend</a:t>
            </a:r>
            <a:r>
              <a:rPr lang="en-US" sz="1800" dirty="0" smtClean="0"/>
              <a:t>, </a:t>
            </a:r>
            <a:r>
              <a:rPr lang="en-US" sz="1800" dirty="0" err="1" smtClean="0"/>
              <a:t>isolerend</a:t>
            </a:r>
            <a:endParaRPr lang="en-US" sz="1800" dirty="0"/>
          </a:p>
        </p:txBody>
      </p:sp>
    </p:spTree>
    <p:extLst>
      <p:ext uri="{BB962C8B-B14F-4D97-AF65-F5344CB8AC3E}">
        <p14:creationId xmlns:p14="http://schemas.microsoft.com/office/powerpoint/2010/main" val="1451712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3"/>
          <p:cNvSpPr>
            <a:spLocks noChangeArrowheads="1"/>
          </p:cNvSpPr>
          <p:nvPr/>
        </p:nvSpPr>
        <p:spPr bwMode="auto">
          <a:xfrm>
            <a:off x="568325" y="71438"/>
            <a:ext cx="8029575" cy="609600"/>
          </a:xfrm>
          <a:prstGeom prst="rect">
            <a:avLst/>
          </a:prstGeom>
          <a:noFill/>
          <a:ln w="9525">
            <a:noFill/>
            <a:miter lim="800000"/>
            <a:headEnd/>
            <a:tailEnd/>
          </a:ln>
        </p:spPr>
        <p:txBody>
          <a:bodyPr anchor="ctr">
            <a:prstTxWarp prst="textNoShape">
              <a:avLst/>
            </a:prstTxWarp>
          </a:bodyPr>
          <a:lstStyle/>
          <a:p>
            <a:pPr algn="l"/>
            <a:r>
              <a:rPr lang="x-none" sz="2500" dirty="0" smtClean="0">
                <a:solidFill>
                  <a:schemeClr val="tx2"/>
                </a:solidFill>
              </a:rPr>
              <a:t>Diamantstructuur: </a:t>
            </a:r>
            <a:r>
              <a:rPr lang="en-US" sz="2500" dirty="0" err="1" smtClean="0">
                <a:solidFill>
                  <a:schemeClr val="tx2"/>
                </a:solidFill>
              </a:rPr>
              <a:t>fcc</a:t>
            </a:r>
            <a:r>
              <a:rPr lang="en-US" sz="2500" dirty="0" smtClean="0">
                <a:solidFill>
                  <a:schemeClr val="tx2"/>
                </a:solidFill>
              </a:rPr>
              <a:t> met </a:t>
            </a:r>
            <a:r>
              <a:rPr lang="en-US" sz="2500" dirty="0" err="1" smtClean="0">
                <a:solidFill>
                  <a:schemeClr val="tx2"/>
                </a:solidFill>
              </a:rPr>
              <a:t>toevoeging</a:t>
            </a:r>
            <a:r>
              <a:rPr lang="en-US" sz="2500" dirty="0" smtClean="0">
                <a:solidFill>
                  <a:schemeClr val="tx2"/>
                </a:solidFill>
              </a:rPr>
              <a:t>: </a:t>
            </a:r>
            <a:endParaRPr lang="nl-NL" sz="2500" dirty="0">
              <a:solidFill>
                <a:schemeClr val="tx2"/>
              </a:solidFill>
            </a:endParaRPr>
          </a:p>
        </p:txBody>
      </p:sp>
      <p:sp>
        <p:nvSpPr>
          <p:cNvPr id="20484" name="Line 4"/>
          <p:cNvSpPr>
            <a:spLocks noChangeShapeType="1"/>
          </p:cNvSpPr>
          <p:nvPr/>
        </p:nvSpPr>
        <p:spPr bwMode="auto">
          <a:xfrm>
            <a:off x="576263" y="609600"/>
            <a:ext cx="7945437" cy="0"/>
          </a:xfrm>
          <a:prstGeom prst="line">
            <a:avLst/>
          </a:prstGeom>
          <a:noFill/>
          <a:ln w="25400">
            <a:solidFill>
              <a:schemeClr val="accent2"/>
            </a:solidFill>
            <a:round/>
            <a:headEnd/>
            <a:tailEnd/>
          </a:ln>
        </p:spPr>
        <p:txBody>
          <a:bodyPr wrap="none" anchor="ctr">
            <a:prstTxWarp prst="textNoShape">
              <a:avLst/>
            </a:prstTxWarp>
          </a:bodyPr>
          <a:lstStyle/>
          <a:p>
            <a:endParaRPr lang="en-US"/>
          </a:p>
        </p:txBody>
      </p:sp>
      <p:sp>
        <p:nvSpPr>
          <p:cNvPr id="10" name="Rectangle 9"/>
          <p:cNvSpPr/>
          <p:nvPr/>
        </p:nvSpPr>
        <p:spPr>
          <a:xfrm>
            <a:off x="685800" y="4617184"/>
            <a:ext cx="7907258" cy="1323439"/>
          </a:xfrm>
          <a:prstGeom prst="rect">
            <a:avLst/>
          </a:prstGeom>
        </p:spPr>
        <p:txBody>
          <a:bodyPr wrap="square">
            <a:spAutoFit/>
          </a:bodyPr>
          <a:lstStyle/>
          <a:p>
            <a:pPr algn="l"/>
            <a:r>
              <a:rPr lang="en-US" sz="2000" dirty="0" smtClean="0"/>
              <a:t>		</a:t>
            </a:r>
            <a:r>
              <a:rPr lang="en-US" sz="2000" dirty="0" err="1"/>
              <a:t>atomaire</a:t>
            </a:r>
            <a:r>
              <a:rPr lang="en-US" sz="2000" dirty="0"/>
              <a:t> </a:t>
            </a:r>
            <a:r>
              <a:rPr lang="en-US" sz="2000" dirty="0" err="1" smtClean="0"/>
              <a:t>vullingsfactor</a:t>
            </a:r>
            <a:r>
              <a:rPr lang="en-US" sz="2000" dirty="0" smtClean="0"/>
              <a:t>: </a:t>
            </a:r>
            <a:r>
              <a:rPr lang="nl-NL" sz="2000" dirty="0" smtClean="0">
                <a:sym typeface="Wingdings" pitchFamily="2" charset="2"/>
              </a:rPr>
              <a:t>34% </a:t>
            </a:r>
          </a:p>
          <a:p>
            <a:pPr algn="l"/>
            <a:endParaRPr lang="nl-NL" sz="2000" dirty="0" smtClean="0">
              <a:sym typeface="Wingdings" pitchFamily="2" charset="2"/>
            </a:endParaRPr>
          </a:p>
          <a:p>
            <a:pPr algn="l"/>
            <a:endParaRPr lang="nl-NL" sz="2000" dirty="0" smtClean="0"/>
          </a:p>
          <a:p>
            <a:pPr algn="l"/>
            <a:r>
              <a:rPr lang="nl-NL" sz="2000" dirty="0" smtClean="0"/>
              <a:t>Twee ingebedde </a:t>
            </a:r>
            <a:r>
              <a:rPr lang="nl-NL" sz="2000" dirty="0" err="1" smtClean="0"/>
              <a:t>fcc</a:t>
            </a:r>
            <a:r>
              <a:rPr lang="nl-NL" sz="2000" dirty="0" smtClean="0"/>
              <a:t> roosters, </a:t>
            </a:r>
            <a:r>
              <a:rPr lang="nl-NL" sz="2000" dirty="0" err="1" smtClean="0"/>
              <a:t>t.o.v.</a:t>
            </a:r>
            <a:r>
              <a:rPr lang="nl-NL" sz="2000" dirty="0" smtClean="0"/>
              <a:t> elkaar verschoven met ¼</a:t>
            </a:r>
          </a:p>
        </p:txBody>
      </p:sp>
      <p:pic>
        <p:nvPicPr>
          <p:cNvPr id="8" name="Picture 7" descr="250px-Diamond_Cubic-F_lattice_animation.gif"/>
          <p:cNvPicPr>
            <a:picLocks noChangeAspect="1"/>
          </p:cNvPicPr>
          <p:nvPr/>
        </p:nvPicPr>
        <p:blipFill>
          <a:blip r:embed="rId3"/>
          <a:stretch>
            <a:fillRect/>
          </a:stretch>
        </p:blipFill>
        <p:spPr>
          <a:xfrm>
            <a:off x="2984500" y="1447800"/>
            <a:ext cx="3175000" cy="3124200"/>
          </a:xfrm>
          <a:prstGeom prst="rect">
            <a:avLst/>
          </a:prstGeom>
        </p:spPr>
      </p:pic>
      <p:sp>
        <p:nvSpPr>
          <p:cNvPr id="9" name="Rectangle 8"/>
          <p:cNvSpPr/>
          <p:nvPr/>
        </p:nvSpPr>
        <p:spPr>
          <a:xfrm>
            <a:off x="685800" y="5540514"/>
            <a:ext cx="7907258" cy="707886"/>
          </a:xfrm>
          <a:prstGeom prst="rect">
            <a:avLst/>
          </a:prstGeom>
        </p:spPr>
        <p:txBody>
          <a:bodyPr wrap="square">
            <a:spAutoFit/>
          </a:bodyPr>
          <a:lstStyle/>
          <a:p>
            <a:pPr algn="l"/>
            <a:endParaRPr lang="nl-NL" sz="2000" dirty="0" smtClean="0"/>
          </a:p>
          <a:p>
            <a:pPr algn="l"/>
            <a:endParaRPr lang="nl-NL" sz="2000" dirty="0" smtClean="0"/>
          </a:p>
        </p:txBody>
      </p:sp>
      <p:pic>
        <p:nvPicPr>
          <p:cNvPr id="7" name="Picture 6"/>
          <p:cNvPicPr>
            <a:picLocks noChangeAspect="1"/>
          </p:cNvPicPr>
          <p:nvPr/>
        </p:nvPicPr>
        <p:blipFill>
          <a:blip r:embed="rId4"/>
          <a:stretch>
            <a:fillRect/>
          </a:stretch>
        </p:blipFill>
        <p:spPr>
          <a:xfrm>
            <a:off x="533400" y="914400"/>
            <a:ext cx="1673069" cy="1555750"/>
          </a:xfrm>
          <a:prstGeom prst="rect">
            <a:avLst/>
          </a:prstGeom>
        </p:spPr>
      </p:pic>
      <p:sp>
        <p:nvSpPr>
          <p:cNvPr id="12" name="Rectangle 11"/>
          <p:cNvSpPr/>
          <p:nvPr/>
        </p:nvSpPr>
        <p:spPr>
          <a:xfrm>
            <a:off x="304800" y="2590800"/>
            <a:ext cx="2006529" cy="369332"/>
          </a:xfrm>
          <a:prstGeom prst="rect">
            <a:avLst/>
          </a:prstGeom>
        </p:spPr>
        <p:txBody>
          <a:bodyPr wrap="none">
            <a:spAutoFit/>
          </a:bodyPr>
          <a:lstStyle/>
          <a:p>
            <a:r>
              <a:rPr lang="en-US" sz="1800" dirty="0" err="1" smtClean="0"/>
              <a:t>tetraëderstructuur</a:t>
            </a:r>
            <a:r>
              <a:rPr lang="en-US" sz="1800" dirty="0" smtClean="0"/>
              <a:t> </a:t>
            </a:r>
            <a:endParaRPr lang="en-US" sz="1800" dirty="0"/>
          </a:p>
        </p:txBody>
      </p:sp>
      <p:sp>
        <p:nvSpPr>
          <p:cNvPr id="2" name="Rectangle 1"/>
          <p:cNvSpPr/>
          <p:nvPr/>
        </p:nvSpPr>
        <p:spPr>
          <a:xfrm>
            <a:off x="2483768" y="4958723"/>
            <a:ext cx="2775119" cy="400110"/>
          </a:xfrm>
          <a:prstGeom prst="rect">
            <a:avLst/>
          </a:prstGeom>
        </p:spPr>
        <p:txBody>
          <a:bodyPr wrap="none">
            <a:spAutoFit/>
          </a:bodyPr>
          <a:lstStyle/>
          <a:p>
            <a:r>
              <a:rPr lang="en-US" sz="2000" i="1" dirty="0">
                <a:solidFill>
                  <a:schemeClr val="accent6"/>
                </a:solidFill>
              </a:rPr>
              <a:t>(atomic packing factor)</a:t>
            </a:r>
            <a:endParaRPr lang="nl-NL" sz="2000" dirty="0">
              <a:solidFill>
                <a:schemeClr val="accent6"/>
              </a:solidFill>
            </a:endParaRPr>
          </a:p>
        </p:txBody>
      </p:sp>
      <p:sp>
        <p:nvSpPr>
          <p:cNvPr id="3" name="Rectangle 2"/>
          <p:cNvSpPr/>
          <p:nvPr/>
        </p:nvSpPr>
        <p:spPr>
          <a:xfrm>
            <a:off x="642985" y="6206241"/>
            <a:ext cx="7992888" cy="400110"/>
          </a:xfrm>
          <a:prstGeom prst="rect">
            <a:avLst/>
          </a:prstGeom>
        </p:spPr>
        <p:txBody>
          <a:bodyPr wrap="square">
            <a:spAutoFit/>
          </a:bodyPr>
          <a:lstStyle/>
          <a:p>
            <a:pPr algn="l"/>
            <a:r>
              <a:rPr lang="nl-NL" sz="2000" dirty="0"/>
              <a:t>(</a:t>
            </a:r>
            <a:r>
              <a:rPr lang="en-US" sz="2000" dirty="0" err="1"/>
              <a:t>NaCl</a:t>
            </a:r>
            <a:r>
              <a:rPr lang="en-US" sz="2000" dirty="0"/>
              <a:t>: </a:t>
            </a:r>
            <a:r>
              <a:rPr lang="nl-NL" sz="2000" dirty="0"/>
              <a:t> twee ingebedde </a:t>
            </a:r>
            <a:r>
              <a:rPr lang="nl-NL" sz="2000" dirty="0" err="1"/>
              <a:t>fcc</a:t>
            </a:r>
            <a:r>
              <a:rPr lang="nl-NL" sz="2000" dirty="0"/>
              <a:t> roosters, t.o.v. elkaar verschoven met ½)</a:t>
            </a:r>
          </a:p>
        </p:txBody>
      </p:sp>
    </p:spTree>
    <p:extLst>
      <p:ext uri="{BB962C8B-B14F-4D97-AF65-F5344CB8AC3E}">
        <p14:creationId xmlns:p14="http://schemas.microsoft.com/office/powerpoint/2010/main" val="4021912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nodePh="1">
                                  <p:stCondLst>
                                    <p:cond delay="750"/>
                                  </p:stCondLst>
                                  <p:endCondLst>
                                    <p:cond evt="begin" delay="0">
                                      <p:tn val="5"/>
                                    </p:cond>
                                  </p:end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3"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4"/>
          <p:cNvSpPr>
            <a:spLocks noChangeArrowheads="1"/>
          </p:cNvSpPr>
          <p:nvPr/>
        </p:nvSpPr>
        <p:spPr bwMode="auto">
          <a:xfrm>
            <a:off x="685800" y="1125538"/>
            <a:ext cx="7772400" cy="4665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a:lnSpc>
                <a:spcPct val="140000"/>
              </a:lnSpc>
              <a:spcBef>
                <a:spcPct val="20000"/>
              </a:spcBef>
            </a:pPr>
            <a:endParaRPr lang="nl-NL" sz="2200" dirty="0" smtClean="0"/>
          </a:p>
          <a:p>
            <a:pPr marL="342900" indent="-342900" algn="l">
              <a:lnSpc>
                <a:spcPct val="140000"/>
              </a:lnSpc>
              <a:spcBef>
                <a:spcPct val="20000"/>
              </a:spcBef>
              <a:buFontTx/>
              <a:buChar char="•"/>
            </a:pPr>
            <a:endParaRPr lang="nl-NL" sz="2200" dirty="0"/>
          </a:p>
        </p:txBody>
      </p:sp>
      <p:sp>
        <p:nvSpPr>
          <p:cNvPr id="25603" name="Rectangle 5"/>
          <p:cNvSpPr>
            <a:spLocks noChangeArrowheads="1"/>
          </p:cNvSpPr>
          <p:nvPr/>
        </p:nvSpPr>
        <p:spPr bwMode="auto">
          <a:xfrm>
            <a:off x="568325" y="71438"/>
            <a:ext cx="8029575"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l"/>
            <a:r>
              <a:rPr lang="en-GB" dirty="0" err="1" smtClean="0">
                <a:solidFill>
                  <a:schemeClr val="tx2"/>
                </a:solidFill>
              </a:rPr>
              <a:t>Verschillende</a:t>
            </a:r>
            <a:r>
              <a:rPr lang="en-GB" dirty="0" smtClean="0">
                <a:solidFill>
                  <a:schemeClr val="tx2"/>
                </a:solidFill>
              </a:rPr>
              <a:t> </a:t>
            </a:r>
            <a:r>
              <a:rPr lang="en-GB" dirty="0" err="1" smtClean="0">
                <a:solidFill>
                  <a:schemeClr val="tx2"/>
                </a:solidFill>
              </a:rPr>
              <a:t>soorten</a:t>
            </a:r>
            <a:r>
              <a:rPr lang="en-GB" dirty="0" smtClean="0">
                <a:solidFill>
                  <a:schemeClr val="tx2"/>
                </a:solidFill>
              </a:rPr>
              <a:t> binding</a:t>
            </a:r>
            <a:endParaRPr lang="en-GB" dirty="0">
              <a:solidFill>
                <a:schemeClr val="tx2"/>
              </a:solidFill>
            </a:endParaRPr>
          </a:p>
        </p:txBody>
      </p:sp>
      <p:sp>
        <p:nvSpPr>
          <p:cNvPr id="25604" name="Line 6"/>
          <p:cNvSpPr>
            <a:spLocks noChangeShapeType="1"/>
          </p:cNvSpPr>
          <p:nvPr/>
        </p:nvSpPr>
        <p:spPr bwMode="auto">
          <a:xfrm>
            <a:off x="576263" y="609600"/>
            <a:ext cx="7945437" cy="0"/>
          </a:xfrm>
          <a:prstGeom prst="line">
            <a:avLst/>
          </a:prstGeom>
          <a:noFill/>
          <a:ln w="25400">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en-GB"/>
          </a:p>
        </p:txBody>
      </p:sp>
      <p:sp>
        <p:nvSpPr>
          <p:cNvPr id="9" name="Rectangle 8"/>
          <p:cNvSpPr/>
          <p:nvPr/>
        </p:nvSpPr>
        <p:spPr>
          <a:xfrm>
            <a:off x="1905000" y="6563380"/>
            <a:ext cx="7696200" cy="338554"/>
          </a:xfrm>
          <a:prstGeom prst="rect">
            <a:avLst/>
          </a:prstGeom>
        </p:spPr>
        <p:txBody>
          <a:bodyPr wrap="square">
            <a:spAutoFit/>
          </a:bodyPr>
          <a:lstStyle/>
          <a:p>
            <a:r>
              <a:rPr lang="en-US" sz="800" dirty="0">
                <a:hlinkClick r:id="rId3"/>
              </a:rPr>
              <a:t>http://</a:t>
            </a:r>
            <a:r>
              <a:rPr lang="en-US" sz="800" dirty="0" smtClean="0">
                <a:hlinkClick r:id="rId3"/>
              </a:rPr>
              <a:t>www.physics.smu.edu/scalise/P5337fa11/notes/ch06/chapter6.pdf</a:t>
            </a:r>
            <a:endParaRPr lang="en-US" sz="800" dirty="0" smtClean="0"/>
          </a:p>
          <a:p>
            <a:endParaRPr lang="en-US" sz="800" dirty="0"/>
          </a:p>
        </p:txBody>
      </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47664" y="828773"/>
            <a:ext cx="5832301" cy="54805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7198039" y="1556792"/>
            <a:ext cx="1425390" cy="707886"/>
          </a:xfrm>
          <a:prstGeom prst="rect">
            <a:avLst/>
          </a:prstGeom>
        </p:spPr>
        <p:txBody>
          <a:bodyPr wrap="none">
            <a:spAutoFit/>
          </a:bodyPr>
          <a:lstStyle/>
          <a:p>
            <a:r>
              <a:rPr lang="nl-NL" sz="2000" dirty="0" smtClean="0"/>
              <a:t>gestolen e</a:t>
            </a:r>
            <a:r>
              <a:rPr lang="nl-NL" sz="2000" baseline="30000" dirty="0" smtClean="0"/>
              <a:t>-</a:t>
            </a:r>
            <a:endParaRPr lang="en-GB" sz="2000" baseline="30000" dirty="0" smtClean="0"/>
          </a:p>
          <a:p>
            <a:r>
              <a:rPr lang="en-GB" sz="2000" dirty="0" smtClean="0"/>
              <a:t>3 á </a:t>
            </a:r>
            <a:r>
              <a:rPr lang="en-GB" sz="2000" dirty="0"/>
              <a:t>4 </a:t>
            </a:r>
            <a:r>
              <a:rPr lang="en-GB" sz="2000" dirty="0" err="1"/>
              <a:t>eV</a:t>
            </a:r>
            <a:endParaRPr lang="en-GB" sz="2000" dirty="0"/>
          </a:p>
        </p:txBody>
      </p:sp>
      <p:sp>
        <p:nvSpPr>
          <p:cNvPr id="8" name="Rectangle 7"/>
          <p:cNvSpPr/>
          <p:nvPr/>
        </p:nvSpPr>
        <p:spPr>
          <a:xfrm>
            <a:off x="328259" y="1686566"/>
            <a:ext cx="1013419" cy="707886"/>
          </a:xfrm>
          <a:prstGeom prst="rect">
            <a:avLst/>
          </a:prstGeom>
        </p:spPr>
        <p:txBody>
          <a:bodyPr wrap="none">
            <a:spAutoFit/>
          </a:bodyPr>
          <a:lstStyle/>
          <a:p>
            <a:r>
              <a:rPr lang="nl-NL" sz="2000" dirty="0" smtClean="0"/>
              <a:t>dipolen</a:t>
            </a:r>
            <a:endParaRPr lang="en-GB" sz="2000" baseline="30000" dirty="0" smtClean="0"/>
          </a:p>
          <a:p>
            <a:r>
              <a:rPr lang="en-GB" sz="2000" dirty="0" smtClean="0"/>
              <a:t>0.1 </a:t>
            </a:r>
            <a:r>
              <a:rPr lang="en-GB" sz="2000" dirty="0" err="1"/>
              <a:t>eV</a:t>
            </a:r>
            <a:endParaRPr lang="en-GB" sz="2000" dirty="0"/>
          </a:p>
        </p:txBody>
      </p:sp>
      <p:sp>
        <p:nvSpPr>
          <p:cNvPr id="10" name="Rectangle 9"/>
          <p:cNvSpPr/>
          <p:nvPr/>
        </p:nvSpPr>
        <p:spPr>
          <a:xfrm>
            <a:off x="7431564" y="4653136"/>
            <a:ext cx="1138452" cy="707886"/>
          </a:xfrm>
          <a:prstGeom prst="rect">
            <a:avLst/>
          </a:prstGeom>
        </p:spPr>
        <p:txBody>
          <a:bodyPr wrap="none">
            <a:spAutoFit/>
          </a:bodyPr>
          <a:lstStyle/>
          <a:p>
            <a:r>
              <a:rPr lang="nl-NL" sz="2000" dirty="0" smtClean="0"/>
              <a:t>e</a:t>
            </a:r>
            <a:r>
              <a:rPr lang="nl-NL" sz="2000" baseline="30000" dirty="0" smtClean="0"/>
              <a:t>-</a:t>
            </a:r>
            <a:r>
              <a:rPr lang="nl-NL" sz="2000" dirty="0" smtClean="0"/>
              <a:t>-zee</a:t>
            </a:r>
            <a:endParaRPr lang="en-GB" sz="2000" baseline="30000" dirty="0" smtClean="0"/>
          </a:p>
          <a:p>
            <a:r>
              <a:rPr lang="en-GB" sz="2000" dirty="0" smtClean="0"/>
              <a:t>1 á 3 </a:t>
            </a:r>
            <a:r>
              <a:rPr lang="en-GB" sz="2000" dirty="0" err="1"/>
              <a:t>eV</a:t>
            </a:r>
            <a:endParaRPr lang="en-GB" sz="2000" dirty="0"/>
          </a:p>
        </p:txBody>
      </p:sp>
      <p:sp>
        <p:nvSpPr>
          <p:cNvPr id="11" name="Rectangle 10"/>
          <p:cNvSpPr/>
          <p:nvPr/>
        </p:nvSpPr>
        <p:spPr>
          <a:xfrm>
            <a:off x="107720" y="4521314"/>
            <a:ext cx="1511952" cy="707886"/>
          </a:xfrm>
          <a:prstGeom prst="rect">
            <a:avLst/>
          </a:prstGeom>
        </p:spPr>
        <p:txBody>
          <a:bodyPr wrap="none">
            <a:spAutoFit/>
          </a:bodyPr>
          <a:lstStyle/>
          <a:p>
            <a:r>
              <a:rPr lang="nl-NL" sz="2000" dirty="0" smtClean="0"/>
              <a:t>gedeelde e</a:t>
            </a:r>
            <a:r>
              <a:rPr lang="nl-NL" sz="2000" baseline="30000" dirty="0" smtClean="0"/>
              <a:t>-</a:t>
            </a:r>
            <a:endParaRPr lang="en-GB" sz="2000" baseline="30000" dirty="0" smtClean="0"/>
          </a:p>
          <a:p>
            <a:r>
              <a:rPr lang="en-GB" sz="2000" dirty="0" smtClean="0"/>
              <a:t>1 á 10 </a:t>
            </a:r>
            <a:r>
              <a:rPr lang="en-GB" sz="2000" dirty="0" err="1"/>
              <a:t>eV</a:t>
            </a:r>
            <a:endParaRPr lang="en-GB" sz="2000" dirty="0"/>
          </a:p>
        </p:txBody>
      </p:sp>
    </p:spTree>
    <p:extLst>
      <p:ext uri="{BB962C8B-B14F-4D97-AF65-F5344CB8AC3E}">
        <p14:creationId xmlns:p14="http://schemas.microsoft.com/office/powerpoint/2010/main" val="330175182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4"/>
          <p:cNvSpPr>
            <a:spLocks noChangeArrowheads="1"/>
          </p:cNvSpPr>
          <p:nvPr/>
        </p:nvSpPr>
        <p:spPr bwMode="auto">
          <a:xfrm>
            <a:off x="685800" y="1125538"/>
            <a:ext cx="7772400" cy="4665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a:lnSpc>
                <a:spcPct val="140000"/>
              </a:lnSpc>
              <a:spcBef>
                <a:spcPct val="20000"/>
              </a:spcBef>
            </a:pPr>
            <a:endParaRPr lang="nl-NL" sz="2200" dirty="0" smtClean="0"/>
          </a:p>
          <a:p>
            <a:pPr marL="342900" indent="-342900" algn="l">
              <a:lnSpc>
                <a:spcPct val="140000"/>
              </a:lnSpc>
              <a:spcBef>
                <a:spcPct val="20000"/>
              </a:spcBef>
              <a:buFontTx/>
              <a:buChar char="•"/>
            </a:pPr>
            <a:endParaRPr lang="nl-NL" sz="2200" dirty="0"/>
          </a:p>
        </p:txBody>
      </p:sp>
      <p:sp>
        <p:nvSpPr>
          <p:cNvPr id="25603" name="Rectangle 5"/>
          <p:cNvSpPr>
            <a:spLocks noChangeArrowheads="1"/>
          </p:cNvSpPr>
          <p:nvPr/>
        </p:nvSpPr>
        <p:spPr bwMode="auto">
          <a:xfrm>
            <a:off x="568325" y="71438"/>
            <a:ext cx="8029575"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l"/>
            <a:r>
              <a:rPr lang="en-GB" dirty="0" err="1" smtClean="0">
                <a:solidFill>
                  <a:schemeClr val="tx2"/>
                </a:solidFill>
              </a:rPr>
              <a:t>Elektronenzee</a:t>
            </a:r>
            <a:r>
              <a:rPr lang="en-GB" dirty="0" smtClean="0">
                <a:solidFill>
                  <a:schemeClr val="tx2"/>
                </a:solidFill>
              </a:rPr>
              <a:t>: </a:t>
            </a:r>
            <a:r>
              <a:rPr lang="en-GB" dirty="0" err="1" smtClean="0">
                <a:solidFill>
                  <a:schemeClr val="tx2"/>
                </a:solidFill>
              </a:rPr>
              <a:t>valentie-elektronen</a:t>
            </a:r>
            <a:endParaRPr lang="en-GB" dirty="0">
              <a:solidFill>
                <a:schemeClr val="tx2"/>
              </a:solidFill>
            </a:endParaRPr>
          </a:p>
        </p:txBody>
      </p:sp>
      <p:sp>
        <p:nvSpPr>
          <p:cNvPr id="25604" name="Line 6"/>
          <p:cNvSpPr>
            <a:spLocks noChangeShapeType="1"/>
          </p:cNvSpPr>
          <p:nvPr/>
        </p:nvSpPr>
        <p:spPr bwMode="auto">
          <a:xfrm>
            <a:off x="576263" y="609600"/>
            <a:ext cx="7945437" cy="0"/>
          </a:xfrm>
          <a:prstGeom prst="line">
            <a:avLst/>
          </a:prstGeom>
          <a:noFill/>
          <a:ln w="25400">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en-GB"/>
          </a:p>
        </p:txBody>
      </p:sp>
      <p:sp>
        <p:nvSpPr>
          <p:cNvPr id="9" name="Rectangle 8"/>
          <p:cNvSpPr/>
          <p:nvPr/>
        </p:nvSpPr>
        <p:spPr>
          <a:xfrm>
            <a:off x="1905000" y="6563380"/>
            <a:ext cx="7696200" cy="338554"/>
          </a:xfrm>
          <a:prstGeom prst="rect">
            <a:avLst/>
          </a:prstGeom>
        </p:spPr>
        <p:txBody>
          <a:bodyPr wrap="square">
            <a:spAutoFit/>
          </a:bodyPr>
          <a:lstStyle/>
          <a:p>
            <a:r>
              <a:rPr lang="en-US" sz="800" dirty="0">
                <a:hlinkClick r:id="rId3"/>
              </a:rPr>
              <a:t>http://</a:t>
            </a:r>
            <a:r>
              <a:rPr lang="en-US" sz="800" dirty="0" smtClean="0">
                <a:hlinkClick r:id="rId3"/>
              </a:rPr>
              <a:t>www.physics.smu.edu/scalise/P5337fa11/notes/ch06/chapter6.pdf</a:t>
            </a:r>
            <a:endParaRPr lang="en-US" sz="800" dirty="0" smtClean="0"/>
          </a:p>
          <a:p>
            <a:endParaRPr lang="en-US" sz="800" dirty="0"/>
          </a:p>
        </p:txBody>
      </p:sp>
      <p:pic>
        <p:nvPicPr>
          <p:cNvPr id="1026"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50620" t="47445"/>
          <a:stretch/>
        </p:blipFill>
        <p:spPr bwMode="auto">
          <a:xfrm>
            <a:off x="4499992" y="3429000"/>
            <a:ext cx="2879973" cy="2880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Rectangle 9"/>
          <p:cNvSpPr/>
          <p:nvPr/>
        </p:nvSpPr>
        <p:spPr>
          <a:xfrm>
            <a:off x="7431564" y="4653136"/>
            <a:ext cx="1138452" cy="707886"/>
          </a:xfrm>
          <a:prstGeom prst="rect">
            <a:avLst/>
          </a:prstGeom>
        </p:spPr>
        <p:txBody>
          <a:bodyPr wrap="none">
            <a:spAutoFit/>
          </a:bodyPr>
          <a:lstStyle/>
          <a:p>
            <a:r>
              <a:rPr lang="nl-NL" sz="2000" dirty="0" smtClean="0"/>
              <a:t>e</a:t>
            </a:r>
            <a:r>
              <a:rPr lang="nl-NL" sz="2000" baseline="30000" dirty="0" smtClean="0"/>
              <a:t>-</a:t>
            </a:r>
            <a:r>
              <a:rPr lang="nl-NL" sz="2000" dirty="0" smtClean="0"/>
              <a:t>-zee</a:t>
            </a:r>
            <a:endParaRPr lang="en-GB" sz="2000" baseline="30000" dirty="0" smtClean="0"/>
          </a:p>
          <a:p>
            <a:r>
              <a:rPr lang="en-GB" sz="2000" dirty="0" smtClean="0"/>
              <a:t>1 á 3 </a:t>
            </a:r>
            <a:r>
              <a:rPr lang="en-GB" sz="2000" dirty="0" err="1"/>
              <a:t>eV</a:t>
            </a:r>
            <a:endParaRPr lang="en-GB" sz="2000" dirty="0"/>
          </a:p>
        </p:txBody>
      </p:sp>
      <p:sp>
        <p:nvSpPr>
          <p:cNvPr id="12" name="Rectangle 11"/>
          <p:cNvSpPr/>
          <p:nvPr/>
        </p:nvSpPr>
        <p:spPr>
          <a:xfrm>
            <a:off x="525745" y="476672"/>
            <a:ext cx="8366735" cy="5232202"/>
          </a:xfrm>
          <a:prstGeom prst="rect">
            <a:avLst/>
          </a:prstGeom>
        </p:spPr>
        <p:txBody>
          <a:bodyPr wrap="square">
            <a:spAutoFit/>
          </a:bodyPr>
          <a:lstStyle/>
          <a:p>
            <a:pPr algn="l"/>
            <a:r>
              <a:rPr lang="nl-NL" sz="1800" dirty="0" smtClean="0">
                <a:cs typeface="Arial" charset="0"/>
              </a:rPr>
              <a:t> </a:t>
            </a:r>
          </a:p>
          <a:p>
            <a:pPr algn="l"/>
            <a:r>
              <a:rPr lang="nl-NL" sz="1800" dirty="0">
                <a:cs typeface="Arial" charset="0"/>
              </a:rPr>
              <a:t> </a:t>
            </a:r>
            <a:r>
              <a:rPr lang="nl-NL" sz="1800" dirty="0" smtClean="0">
                <a:cs typeface="Arial" charset="0"/>
              </a:rPr>
              <a:t>elektronen onderscheiden zich via spin, positie, hoogte </a:t>
            </a:r>
            <a:r>
              <a:rPr lang="nl-NL" sz="1800" dirty="0" err="1" smtClean="0">
                <a:cs typeface="Arial" charset="0"/>
              </a:rPr>
              <a:t>vd</a:t>
            </a:r>
            <a:r>
              <a:rPr lang="nl-NL" sz="1800" dirty="0" smtClean="0">
                <a:cs typeface="Arial" charset="0"/>
              </a:rPr>
              <a:t> kinetische energie, </a:t>
            </a:r>
          </a:p>
          <a:p>
            <a:pPr algn="l"/>
            <a:r>
              <a:rPr lang="nl-NL" sz="1800" dirty="0" smtClean="0">
                <a:cs typeface="Arial" charset="0"/>
              </a:rPr>
              <a:t> </a:t>
            </a:r>
            <a:r>
              <a:rPr lang="nl-NL" sz="1800" dirty="0">
                <a:cs typeface="Arial" charset="0"/>
              </a:rPr>
              <a:t>en de richting </a:t>
            </a:r>
            <a:r>
              <a:rPr lang="nl-NL" sz="1800" dirty="0" smtClean="0">
                <a:cs typeface="Arial" charset="0"/>
              </a:rPr>
              <a:t>van de impuls horend bij deze kinetische energie</a:t>
            </a:r>
          </a:p>
          <a:p>
            <a:pPr algn="l"/>
            <a:endParaRPr lang="nl-NL" sz="1800" dirty="0" smtClean="0">
              <a:cs typeface="Arial" charset="0"/>
            </a:endParaRPr>
          </a:p>
          <a:p>
            <a:pPr algn="l"/>
            <a:endParaRPr lang="nl-NL" sz="1800" dirty="0" smtClean="0"/>
          </a:p>
          <a:p>
            <a:pPr algn="l"/>
            <a:r>
              <a:rPr lang="nl-NL" sz="1800" dirty="0" smtClean="0"/>
              <a:t>Blokje koper van 1cm</a:t>
            </a:r>
            <a:r>
              <a:rPr lang="nl-NL" sz="1800" baseline="30000" dirty="0" smtClean="0"/>
              <a:t>3</a:t>
            </a:r>
            <a:r>
              <a:rPr lang="nl-NL" sz="1800" dirty="0" smtClean="0"/>
              <a:t>: zeer veel valentie-elektronen </a:t>
            </a:r>
          </a:p>
          <a:p>
            <a:pPr algn="l"/>
            <a:endParaRPr lang="nl-NL" sz="1800" dirty="0"/>
          </a:p>
          <a:p>
            <a:pPr algn="l"/>
            <a:endParaRPr lang="nl-NL" sz="1800" dirty="0" smtClean="0"/>
          </a:p>
          <a:p>
            <a:pPr algn="l"/>
            <a:r>
              <a:rPr lang="nl-NL" sz="1800" dirty="0" err="1" smtClean="0"/>
              <a:t>Pauli</a:t>
            </a:r>
            <a:r>
              <a:rPr lang="nl-NL" sz="1800" dirty="0" smtClean="0"/>
              <a:t>: op dezelfde positie </a:t>
            </a:r>
            <a:r>
              <a:rPr lang="nl-NL" sz="1800" dirty="0"/>
              <a:t>kunnen maar twee e</a:t>
            </a:r>
            <a:r>
              <a:rPr lang="nl-NL" sz="1800" baseline="30000" dirty="0"/>
              <a:t>-</a:t>
            </a:r>
            <a:r>
              <a:rPr lang="nl-NL" sz="1800" dirty="0"/>
              <a:t> </a:t>
            </a:r>
            <a:r>
              <a:rPr lang="nl-NL" sz="1800" dirty="0" smtClean="0"/>
              <a:t>met dezelfde impuls zijn</a:t>
            </a:r>
          </a:p>
          <a:p>
            <a:pPr algn="l"/>
            <a:endParaRPr lang="nl-NL" sz="1800" dirty="0" smtClean="0"/>
          </a:p>
          <a:p>
            <a:pPr algn="l"/>
            <a:endParaRPr lang="nl-NL" sz="1800" dirty="0"/>
          </a:p>
          <a:p>
            <a:pPr algn="l"/>
            <a:endParaRPr lang="nl-NL" sz="1800" dirty="0" smtClean="0"/>
          </a:p>
          <a:p>
            <a:pPr algn="l"/>
            <a:r>
              <a:rPr lang="nl-NL" sz="2000" dirty="0" smtClean="0"/>
              <a:t>Doel: </a:t>
            </a:r>
          </a:p>
          <a:p>
            <a:pPr algn="l"/>
            <a:r>
              <a:rPr lang="nl-NL" sz="2000" dirty="0" smtClean="0"/>
              <a:t>Bereken de energie van </a:t>
            </a:r>
          </a:p>
          <a:p>
            <a:pPr algn="l"/>
            <a:r>
              <a:rPr lang="nl-NL" sz="2000" dirty="0" smtClean="0"/>
              <a:t>het elektron met de hoogste</a:t>
            </a:r>
          </a:p>
          <a:p>
            <a:pPr algn="l"/>
            <a:r>
              <a:rPr lang="nl-NL" sz="2000" dirty="0" smtClean="0"/>
              <a:t>kinetische energie, </a:t>
            </a:r>
          </a:p>
          <a:p>
            <a:pPr algn="l"/>
            <a:r>
              <a:rPr lang="nl-NL" sz="2000" dirty="0" smtClean="0"/>
              <a:t>als T </a:t>
            </a:r>
            <a:r>
              <a:rPr lang="nl-NL" sz="2000" dirty="0" smtClean="0">
                <a:sym typeface="Wingdings" panose="05000000000000000000" pitchFamily="2" charset="2"/>
              </a:rPr>
              <a:t> 0 K</a:t>
            </a:r>
            <a:endParaRPr lang="nl-NL" sz="2000" dirty="0" smtClean="0"/>
          </a:p>
          <a:p>
            <a:pPr algn="l"/>
            <a:endParaRPr lang="nl-NL" sz="1800" dirty="0"/>
          </a:p>
        </p:txBody>
      </p:sp>
    </p:spTree>
    <p:extLst>
      <p:ext uri="{BB962C8B-B14F-4D97-AF65-F5344CB8AC3E}">
        <p14:creationId xmlns:p14="http://schemas.microsoft.com/office/powerpoint/2010/main" val="203386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34"/>
          <p:cNvSpPr/>
          <p:nvPr/>
        </p:nvSpPr>
        <p:spPr bwMode="auto">
          <a:xfrm>
            <a:off x="3770312" y="4300537"/>
            <a:ext cx="1676400" cy="685800"/>
          </a:xfrm>
          <a:prstGeom prst="rect">
            <a:avLst/>
          </a:prstGeom>
          <a:solidFill>
            <a:schemeClr val="bg1"/>
          </a:solidFill>
          <a:ln w="9525" cap="flat" cmpd="sng" algn="ctr">
            <a:no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800" b="1" i="0" u="none" strike="noStrike" cap="none" normalizeH="0" baseline="0" smtClean="0">
              <a:ln>
                <a:noFill/>
              </a:ln>
              <a:solidFill>
                <a:schemeClr val="tx1"/>
              </a:solidFill>
              <a:effectLst/>
              <a:latin typeface="Arial" charset="0"/>
            </a:endParaRPr>
          </a:p>
        </p:txBody>
      </p:sp>
      <p:sp>
        <p:nvSpPr>
          <p:cNvPr id="25602" name="Rectangle 4"/>
          <p:cNvSpPr>
            <a:spLocks noChangeArrowheads="1"/>
          </p:cNvSpPr>
          <p:nvPr/>
        </p:nvSpPr>
        <p:spPr bwMode="auto">
          <a:xfrm>
            <a:off x="685800" y="762000"/>
            <a:ext cx="7772400" cy="4665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lgn="l">
              <a:spcBef>
                <a:spcPct val="20000"/>
              </a:spcBef>
            </a:pPr>
            <a:endParaRPr lang="nl-NL" sz="3600" dirty="0" smtClean="0">
              <a:solidFill>
                <a:srgbClr val="000000"/>
              </a:solidFill>
            </a:endParaRPr>
          </a:p>
        </p:txBody>
      </p:sp>
      <p:sp>
        <p:nvSpPr>
          <p:cNvPr id="25603" name="Rectangle 5"/>
          <p:cNvSpPr>
            <a:spLocks noChangeArrowheads="1"/>
          </p:cNvSpPr>
          <p:nvPr/>
        </p:nvSpPr>
        <p:spPr bwMode="auto">
          <a:xfrm>
            <a:off x="568325" y="71438"/>
            <a:ext cx="8029575"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l"/>
            <a:r>
              <a:rPr lang="nl-NL" dirty="0" smtClean="0">
                <a:solidFill>
                  <a:srgbClr val="000000"/>
                </a:solidFill>
              </a:rPr>
              <a:t>Valentie-elektronen bezetten toestanden in blok metaal</a:t>
            </a:r>
            <a:endParaRPr lang="nl-NL" dirty="0">
              <a:solidFill>
                <a:srgbClr val="000000"/>
              </a:solidFill>
            </a:endParaRPr>
          </a:p>
        </p:txBody>
      </p:sp>
      <p:sp>
        <p:nvSpPr>
          <p:cNvPr id="25604" name="Line 6"/>
          <p:cNvSpPr>
            <a:spLocks noChangeShapeType="1"/>
          </p:cNvSpPr>
          <p:nvPr/>
        </p:nvSpPr>
        <p:spPr bwMode="auto">
          <a:xfrm>
            <a:off x="576263" y="609600"/>
            <a:ext cx="7945437" cy="0"/>
          </a:xfrm>
          <a:prstGeom prst="line">
            <a:avLst/>
          </a:prstGeom>
          <a:noFill/>
          <a:ln w="25400">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en-GB">
              <a:solidFill>
                <a:srgbClr val="000000"/>
              </a:solidFill>
            </a:endParaRPr>
          </a:p>
        </p:txBody>
      </p:sp>
      <p:grpSp>
        <p:nvGrpSpPr>
          <p:cNvPr id="3" name="Group 4"/>
          <p:cNvGrpSpPr/>
          <p:nvPr/>
        </p:nvGrpSpPr>
        <p:grpSpPr>
          <a:xfrm>
            <a:off x="745885" y="1219200"/>
            <a:ext cx="5133136" cy="1272898"/>
            <a:chOff x="745885" y="2299320"/>
            <a:chExt cx="5133136" cy="1272898"/>
          </a:xfrm>
        </p:grpSpPr>
        <p:pic>
          <p:nvPicPr>
            <p:cNvPr id="14" name="Picture 1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5616" y="2861370"/>
              <a:ext cx="4680519" cy="7108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745885" y="2299320"/>
              <a:ext cx="5133136" cy="400110"/>
            </a:xfrm>
            <a:prstGeom prst="rect">
              <a:avLst/>
            </a:prstGeom>
          </p:spPr>
          <p:txBody>
            <a:bodyPr wrap="none">
              <a:spAutoFit/>
            </a:bodyPr>
            <a:lstStyle/>
            <a:p>
              <a:pPr marL="838200" lvl="1" indent="-381000" algn="l">
                <a:spcBef>
                  <a:spcPct val="20000"/>
                </a:spcBef>
              </a:pPr>
              <a:r>
                <a:rPr lang="nl-NL" sz="2000" dirty="0" smtClean="0"/>
                <a:t>e</a:t>
              </a:r>
              <a:r>
                <a:rPr lang="nl-NL" sz="2000" baseline="30000" dirty="0" smtClean="0"/>
                <a:t>- </a:t>
              </a:r>
              <a:r>
                <a:rPr lang="nl-NL" sz="2000" dirty="0" smtClean="0"/>
                <a:t> </a:t>
              </a:r>
              <a:r>
                <a:rPr lang="nl-NL" sz="2000" baseline="30000" dirty="0" smtClean="0"/>
                <a:t> </a:t>
              </a:r>
              <a:r>
                <a:rPr lang="nl-NL" sz="2000" dirty="0" smtClean="0"/>
                <a:t>in oneindig </a:t>
              </a:r>
              <a:r>
                <a:rPr lang="nl-NL" sz="2000" dirty="0"/>
                <a:t>diepe potentiaalput (1D):</a:t>
              </a:r>
            </a:p>
          </p:txBody>
        </p:sp>
      </p:grpSp>
      <p:pic>
        <p:nvPicPr>
          <p:cNvPr id="17" name="Picture 7" descr="Figure_38_0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19872" y="2742999"/>
            <a:ext cx="2377219" cy="3103287"/>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p:cNvGrpSpPr/>
          <p:nvPr/>
        </p:nvGrpSpPr>
        <p:grpSpPr>
          <a:xfrm>
            <a:off x="198698" y="3351312"/>
            <a:ext cx="3005150" cy="3009691"/>
            <a:chOff x="198698" y="3351312"/>
            <a:chExt cx="3005150" cy="3009691"/>
          </a:xfrm>
        </p:grpSpPr>
        <p:sp>
          <p:nvSpPr>
            <p:cNvPr id="2" name="Rectangle 1"/>
            <p:cNvSpPr/>
            <p:nvPr/>
          </p:nvSpPr>
          <p:spPr>
            <a:xfrm>
              <a:off x="1597357" y="5991671"/>
              <a:ext cx="479618" cy="369332"/>
            </a:xfrm>
            <a:prstGeom prst="rect">
              <a:avLst/>
            </a:prstGeom>
          </p:spPr>
          <p:txBody>
            <a:bodyPr wrap="none">
              <a:spAutoFit/>
            </a:bodyPr>
            <a:lstStyle/>
            <a:p>
              <a:r>
                <a:rPr lang="nl-NL" sz="1800" b="1" dirty="0" smtClean="0"/>
                <a:t>3D</a:t>
              </a:r>
              <a:endParaRPr lang="nl-NL" sz="1800" b="1" dirty="0"/>
            </a:p>
          </p:txBody>
        </p:sp>
        <p:pic>
          <p:nvPicPr>
            <p:cNvPr id="25"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8698" y="3351312"/>
              <a:ext cx="3005150" cy="24041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13" name="Rectangle 12"/>
          <p:cNvSpPr/>
          <p:nvPr/>
        </p:nvSpPr>
        <p:spPr>
          <a:xfrm>
            <a:off x="434717" y="6372036"/>
            <a:ext cx="8817803" cy="369332"/>
          </a:xfrm>
          <a:prstGeom prst="rect">
            <a:avLst/>
          </a:prstGeom>
        </p:spPr>
        <p:txBody>
          <a:bodyPr wrap="square">
            <a:spAutoFit/>
          </a:bodyPr>
          <a:lstStyle/>
          <a:p>
            <a:pPr algn="l"/>
            <a:r>
              <a:rPr lang="nl-NL" sz="1800" dirty="0" smtClean="0">
                <a:solidFill>
                  <a:schemeClr val="accent6"/>
                </a:solidFill>
                <a:cs typeface="Arial" charset="0"/>
              </a:rPr>
              <a:t>impuls te </a:t>
            </a:r>
            <a:r>
              <a:rPr lang="nl-NL" sz="1800" dirty="0">
                <a:solidFill>
                  <a:schemeClr val="accent6"/>
                </a:solidFill>
                <a:cs typeface="Arial" charset="0"/>
              </a:rPr>
              <a:t>ontbinden in x-, y- en </a:t>
            </a:r>
            <a:r>
              <a:rPr lang="nl-NL" sz="1800" dirty="0" err="1" smtClean="0">
                <a:solidFill>
                  <a:schemeClr val="accent6"/>
                </a:solidFill>
                <a:cs typeface="Arial" charset="0"/>
              </a:rPr>
              <a:t>z</a:t>
            </a:r>
            <a:r>
              <a:rPr lang="nl-NL" sz="1800" dirty="0" smtClean="0">
                <a:solidFill>
                  <a:schemeClr val="accent6"/>
                </a:solidFill>
                <a:cs typeface="Arial" charset="0"/>
              </a:rPr>
              <a:t>-richting </a:t>
            </a:r>
            <a:r>
              <a:rPr lang="nl-NL" sz="1800" dirty="0" smtClean="0">
                <a:solidFill>
                  <a:schemeClr val="accent6"/>
                </a:solidFill>
                <a:cs typeface="Arial" charset="0"/>
                <a:sym typeface="Wingdings" panose="05000000000000000000" pitchFamily="2" charset="2"/>
              </a:rPr>
              <a:t> kwantumgetallen </a:t>
            </a:r>
            <a:r>
              <a:rPr lang="nl-NL" sz="1800" dirty="0" err="1" smtClean="0">
                <a:solidFill>
                  <a:schemeClr val="accent6"/>
                </a:solidFill>
                <a:cs typeface="Arial" charset="0"/>
                <a:sym typeface="Wingdings" panose="05000000000000000000" pitchFamily="2" charset="2"/>
              </a:rPr>
              <a:t>n</a:t>
            </a:r>
            <a:r>
              <a:rPr lang="nl-NL" sz="1800" baseline="-25000" dirty="0" err="1" smtClean="0">
                <a:solidFill>
                  <a:schemeClr val="accent6"/>
                </a:solidFill>
                <a:cs typeface="Arial" charset="0"/>
                <a:sym typeface="Wingdings" panose="05000000000000000000" pitchFamily="2" charset="2"/>
              </a:rPr>
              <a:t>x</a:t>
            </a:r>
            <a:r>
              <a:rPr lang="nl-NL" sz="1800" dirty="0" smtClean="0">
                <a:solidFill>
                  <a:schemeClr val="accent6"/>
                </a:solidFill>
                <a:cs typeface="Arial" charset="0"/>
                <a:sym typeface="Wingdings" panose="05000000000000000000" pitchFamily="2" charset="2"/>
              </a:rPr>
              <a:t>, </a:t>
            </a:r>
            <a:r>
              <a:rPr lang="nl-NL" sz="1800" dirty="0" err="1" smtClean="0">
                <a:solidFill>
                  <a:schemeClr val="accent6"/>
                </a:solidFill>
                <a:cs typeface="Arial" charset="0"/>
                <a:sym typeface="Wingdings" panose="05000000000000000000" pitchFamily="2" charset="2"/>
              </a:rPr>
              <a:t>n</a:t>
            </a:r>
            <a:r>
              <a:rPr lang="nl-NL" sz="1800" baseline="-25000" dirty="0" err="1" smtClean="0">
                <a:solidFill>
                  <a:schemeClr val="accent6"/>
                </a:solidFill>
                <a:cs typeface="Arial" charset="0"/>
                <a:sym typeface="Wingdings" panose="05000000000000000000" pitchFamily="2" charset="2"/>
              </a:rPr>
              <a:t>y</a:t>
            </a:r>
            <a:r>
              <a:rPr lang="nl-NL" sz="1800" dirty="0" smtClean="0">
                <a:solidFill>
                  <a:schemeClr val="accent6"/>
                </a:solidFill>
                <a:cs typeface="Arial" charset="0"/>
                <a:sym typeface="Wingdings" panose="05000000000000000000" pitchFamily="2" charset="2"/>
              </a:rPr>
              <a:t>, </a:t>
            </a:r>
            <a:r>
              <a:rPr lang="nl-NL" sz="1800" dirty="0" err="1" smtClean="0">
                <a:solidFill>
                  <a:schemeClr val="accent6"/>
                </a:solidFill>
                <a:cs typeface="Arial" charset="0"/>
                <a:sym typeface="Wingdings" panose="05000000000000000000" pitchFamily="2" charset="2"/>
              </a:rPr>
              <a:t>n</a:t>
            </a:r>
            <a:r>
              <a:rPr lang="nl-NL" sz="1800" baseline="-25000" dirty="0" err="1" smtClean="0">
                <a:solidFill>
                  <a:schemeClr val="accent6"/>
                </a:solidFill>
                <a:cs typeface="Arial" charset="0"/>
                <a:sym typeface="Wingdings" panose="05000000000000000000" pitchFamily="2" charset="2"/>
              </a:rPr>
              <a:t>z</a:t>
            </a:r>
            <a:r>
              <a:rPr lang="nl-NL" sz="1800" baseline="-25000" dirty="0" smtClean="0">
                <a:solidFill>
                  <a:schemeClr val="accent6"/>
                </a:solidFill>
                <a:cs typeface="Arial" charset="0"/>
                <a:sym typeface="Wingdings" panose="05000000000000000000" pitchFamily="2" charset="2"/>
              </a:rPr>
              <a:t>  </a:t>
            </a:r>
            <a:r>
              <a:rPr lang="nl-NL" sz="1800" dirty="0" smtClean="0">
                <a:solidFill>
                  <a:schemeClr val="accent6"/>
                </a:solidFill>
                <a:cs typeface="Arial" charset="0"/>
                <a:sym typeface="Wingdings" panose="05000000000000000000" pitchFamily="2" charset="2"/>
              </a:rPr>
              <a:t> (zelfde E)</a:t>
            </a:r>
            <a:endParaRPr lang="nl-NL" sz="1800" dirty="0">
              <a:solidFill>
                <a:schemeClr val="accent6"/>
              </a:solidFill>
              <a:cs typeface="Arial" charset="0"/>
            </a:endParaRPr>
          </a:p>
        </p:txBody>
      </p:sp>
    </p:spTree>
    <p:extLst>
      <p:ext uri="{BB962C8B-B14F-4D97-AF65-F5344CB8AC3E}">
        <p14:creationId xmlns:p14="http://schemas.microsoft.com/office/powerpoint/2010/main" val="3439184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3"/>
          <p:cNvSpPr>
            <a:spLocks noChangeArrowheads="1"/>
          </p:cNvSpPr>
          <p:nvPr/>
        </p:nvSpPr>
        <p:spPr bwMode="auto">
          <a:xfrm>
            <a:off x="568325" y="71438"/>
            <a:ext cx="8029575" cy="609600"/>
          </a:xfrm>
          <a:prstGeom prst="rect">
            <a:avLst/>
          </a:prstGeom>
          <a:noFill/>
          <a:ln w="9525">
            <a:noFill/>
            <a:miter lim="800000"/>
            <a:headEnd/>
            <a:tailEnd/>
          </a:ln>
        </p:spPr>
        <p:txBody>
          <a:bodyPr anchor="ctr">
            <a:prstTxWarp prst="textNoShape">
              <a:avLst/>
            </a:prstTxWarp>
          </a:bodyPr>
          <a:lstStyle/>
          <a:p>
            <a:pPr algn="l"/>
            <a:r>
              <a:rPr lang="x-none" sz="2500" dirty="0" smtClean="0">
                <a:solidFill>
                  <a:schemeClr val="tx2"/>
                </a:solidFill>
              </a:rPr>
              <a:t>Amorfe stoffen</a:t>
            </a:r>
            <a:endParaRPr lang="nl-NL" sz="2500" dirty="0">
              <a:solidFill>
                <a:schemeClr val="tx2"/>
              </a:solidFill>
            </a:endParaRPr>
          </a:p>
        </p:txBody>
      </p:sp>
      <p:sp>
        <p:nvSpPr>
          <p:cNvPr id="20484" name="Line 4"/>
          <p:cNvSpPr>
            <a:spLocks noChangeShapeType="1"/>
          </p:cNvSpPr>
          <p:nvPr/>
        </p:nvSpPr>
        <p:spPr bwMode="auto">
          <a:xfrm>
            <a:off x="576263" y="609600"/>
            <a:ext cx="7945437" cy="0"/>
          </a:xfrm>
          <a:prstGeom prst="line">
            <a:avLst/>
          </a:prstGeom>
          <a:noFill/>
          <a:ln w="25400">
            <a:solidFill>
              <a:schemeClr val="accent2"/>
            </a:solidFill>
            <a:round/>
            <a:headEnd/>
            <a:tailEnd/>
          </a:ln>
        </p:spPr>
        <p:txBody>
          <a:bodyPr wrap="none" anchor="ctr">
            <a:prstTxWarp prst="textNoShape">
              <a:avLst/>
            </a:prstTxWarp>
          </a:bodyPr>
          <a:lstStyle/>
          <a:p>
            <a:endParaRPr lang="en-US"/>
          </a:p>
        </p:txBody>
      </p:sp>
      <p:sp>
        <p:nvSpPr>
          <p:cNvPr id="10" name="Rectangle 9"/>
          <p:cNvSpPr/>
          <p:nvPr/>
        </p:nvSpPr>
        <p:spPr>
          <a:xfrm>
            <a:off x="753465" y="6381690"/>
            <a:ext cx="7641836" cy="784830"/>
          </a:xfrm>
          <a:prstGeom prst="rect">
            <a:avLst/>
          </a:prstGeom>
        </p:spPr>
        <p:txBody>
          <a:bodyPr wrap="none">
            <a:spAutoFit/>
          </a:bodyPr>
          <a:lstStyle/>
          <a:p>
            <a:pPr algn="l"/>
            <a:r>
              <a:rPr lang="nl-NL" sz="2000" dirty="0" smtClean="0"/>
              <a:t>IJs dichtbij smelttemperatuur: </a:t>
            </a:r>
            <a:r>
              <a:rPr lang="en-US" sz="800" dirty="0" smtClean="0">
                <a:hlinkClick r:id="rId3"/>
              </a:rPr>
              <a:t>http://mini.physics.sunysb.edu/~marivi/TEACHING-OLD/PHY313/doku.php?id=lectures:7</a:t>
            </a:r>
            <a:endParaRPr lang="en-US" sz="800" dirty="0" smtClean="0"/>
          </a:p>
          <a:p>
            <a:pPr algn="r"/>
            <a:r>
              <a:rPr lang="en-US" sz="1000" dirty="0">
                <a:hlinkClick r:id="rId4"/>
              </a:rPr>
              <a:t>https://</a:t>
            </a:r>
            <a:r>
              <a:rPr lang="en-US" sz="1000" dirty="0" smtClean="0">
                <a:hlinkClick r:id="rId4"/>
              </a:rPr>
              <a:t>www.youtube.com/watch?v=lLFEqKl3sm4</a:t>
            </a:r>
            <a:endParaRPr lang="en-US" sz="1400" dirty="0" smtClean="0"/>
          </a:p>
          <a:p>
            <a:pPr algn="l"/>
            <a:endParaRPr lang="en-US" sz="1400" dirty="0" smtClean="0"/>
          </a:p>
        </p:txBody>
      </p:sp>
      <p:pic>
        <p:nvPicPr>
          <p:cNvPr id="8" name="Picture 7"/>
          <p:cNvPicPr>
            <a:picLocks noChangeAspect="1"/>
          </p:cNvPicPr>
          <p:nvPr/>
        </p:nvPicPr>
        <p:blipFill>
          <a:blip r:embed="rId5"/>
          <a:stretch>
            <a:fillRect/>
          </a:stretch>
        </p:blipFill>
        <p:spPr>
          <a:xfrm>
            <a:off x="2819400" y="936224"/>
            <a:ext cx="3810000" cy="2949976"/>
          </a:xfrm>
          <a:prstGeom prst="rect">
            <a:avLst/>
          </a:prstGeom>
        </p:spPr>
      </p:pic>
      <p:pic>
        <p:nvPicPr>
          <p:cNvPr id="9" name="Picture 8"/>
          <p:cNvPicPr>
            <a:picLocks noChangeAspect="1"/>
          </p:cNvPicPr>
          <p:nvPr/>
        </p:nvPicPr>
        <p:blipFill>
          <a:blip r:embed="rId6"/>
          <a:stretch>
            <a:fillRect/>
          </a:stretch>
        </p:blipFill>
        <p:spPr>
          <a:xfrm>
            <a:off x="1285081" y="1412776"/>
            <a:ext cx="6527800" cy="2946400"/>
          </a:xfrm>
          <a:prstGeom prst="rect">
            <a:avLst/>
          </a:prstGeom>
        </p:spPr>
      </p:pic>
    </p:spTree>
    <p:extLst>
      <p:ext uri="{BB962C8B-B14F-4D97-AF65-F5344CB8AC3E}">
        <p14:creationId xmlns:p14="http://schemas.microsoft.com/office/powerpoint/2010/main" val="1966611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4"/>
          <p:cNvSpPr>
            <a:spLocks noChangeArrowheads="1"/>
          </p:cNvSpPr>
          <p:nvPr/>
        </p:nvSpPr>
        <p:spPr bwMode="auto">
          <a:xfrm>
            <a:off x="685800" y="1125538"/>
            <a:ext cx="7772400" cy="4665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lgn="l">
              <a:spcBef>
                <a:spcPct val="20000"/>
              </a:spcBef>
            </a:pPr>
            <a:r>
              <a:rPr lang="nl-NL" sz="2000" dirty="0" err="1" smtClean="0">
                <a:solidFill>
                  <a:srgbClr val="000000"/>
                </a:solidFill>
              </a:rPr>
              <a:t>Fermi-energie</a:t>
            </a:r>
            <a:r>
              <a:rPr lang="nl-NL" sz="2200" dirty="0" smtClean="0"/>
              <a:t>:</a:t>
            </a:r>
            <a:r>
              <a:rPr lang="nl-NL" sz="2000" dirty="0" smtClean="0"/>
              <a:t> de maximale energie van valentie-e</a:t>
            </a:r>
            <a:r>
              <a:rPr lang="nl-NL" sz="2000" baseline="30000" dirty="0" smtClean="0"/>
              <a:t>-</a:t>
            </a:r>
            <a:r>
              <a:rPr lang="nl-NL" sz="2000" dirty="0" smtClean="0"/>
              <a:t>   						voor T </a:t>
            </a:r>
            <a:r>
              <a:rPr lang="nl-NL" sz="2000" dirty="0" smtClean="0">
                <a:sym typeface="Wingdings" panose="05000000000000000000" pitchFamily="2" charset="2"/>
              </a:rPr>
              <a:t> </a:t>
            </a:r>
            <a:r>
              <a:rPr lang="nl-NL" sz="2000" dirty="0" smtClean="0"/>
              <a:t>0 K</a:t>
            </a:r>
          </a:p>
          <a:p>
            <a:pPr lvl="1" algn="l">
              <a:spcBef>
                <a:spcPct val="20000"/>
              </a:spcBef>
            </a:pPr>
            <a:r>
              <a:rPr lang="nl-NL" sz="2200" dirty="0" smtClean="0"/>
              <a:t> </a:t>
            </a:r>
          </a:p>
          <a:p>
            <a:pPr lvl="1" algn="l">
              <a:spcBef>
                <a:spcPct val="20000"/>
              </a:spcBef>
            </a:pPr>
            <a:endParaRPr lang="nl-NL" sz="2200" dirty="0" smtClean="0"/>
          </a:p>
        </p:txBody>
      </p:sp>
      <p:sp>
        <p:nvSpPr>
          <p:cNvPr id="25603" name="Rectangle 5"/>
          <p:cNvSpPr>
            <a:spLocks noChangeArrowheads="1"/>
          </p:cNvSpPr>
          <p:nvPr/>
        </p:nvSpPr>
        <p:spPr bwMode="auto">
          <a:xfrm>
            <a:off x="568325" y="71438"/>
            <a:ext cx="8029575"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l"/>
            <a:r>
              <a:rPr lang="nl-NL">
                <a:solidFill>
                  <a:srgbClr val="000000"/>
                </a:solidFill>
              </a:rPr>
              <a:t>Fermi-energie</a:t>
            </a:r>
            <a:endParaRPr lang="nl-NL" dirty="0" smtClean="0">
              <a:solidFill>
                <a:schemeClr val="tx2"/>
              </a:solidFill>
            </a:endParaRPr>
          </a:p>
        </p:txBody>
      </p:sp>
      <p:sp>
        <p:nvSpPr>
          <p:cNvPr id="25604" name="Line 6"/>
          <p:cNvSpPr>
            <a:spLocks noChangeShapeType="1"/>
          </p:cNvSpPr>
          <p:nvPr/>
        </p:nvSpPr>
        <p:spPr bwMode="auto">
          <a:xfrm>
            <a:off x="576263" y="609600"/>
            <a:ext cx="7945437" cy="0"/>
          </a:xfrm>
          <a:prstGeom prst="line">
            <a:avLst/>
          </a:prstGeom>
          <a:noFill/>
          <a:ln w="25400">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en-GB"/>
          </a:p>
        </p:txBody>
      </p:sp>
      <p:pic>
        <p:nvPicPr>
          <p:cNvPr id="458756" name="Picture 4" descr="Figure 1 (Ef-zero-temp.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2500" y="2276872"/>
            <a:ext cx="2734268" cy="3196864"/>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533400" y="6485855"/>
            <a:ext cx="4572000" cy="430887"/>
          </a:xfrm>
          <a:prstGeom prst="rect">
            <a:avLst/>
          </a:prstGeom>
        </p:spPr>
        <p:txBody>
          <a:bodyPr>
            <a:spAutoFit/>
          </a:bodyPr>
          <a:lstStyle/>
          <a:p>
            <a:r>
              <a:rPr lang="en-GB" sz="1100" dirty="0">
                <a:hlinkClick r:id="rId4"/>
              </a:rPr>
              <a:t>http://cnx.org/content/m13458/latest</a:t>
            </a:r>
            <a:r>
              <a:rPr lang="en-GB" sz="1100" dirty="0" smtClean="0">
                <a:hlinkClick r:id="rId4"/>
              </a:rPr>
              <a:t>/</a:t>
            </a:r>
            <a:endParaRPr lang="en-GB" sz="1100" dirty="0" smtClean="0"/>
          </a:p>
          <a:p>
            <a:endParaRPr lang="en-GB" sz="1050" dirty="0"/>
          </a:p>
        </p:txBody>
      </p:sp>
      <p:sp>
        <p:nvSpPr>
          <p:cNvPr id="13" name="Rectangle 12"/>
          <p:cNvSpPr/>
          <p:nvPr/>
        </p:nvSpPr>
        <p:spPr>
          <a:xfrm>
            <a:off x="2077959" y="2145268"/>
            <a:ext cx="918528" cy="369332"/>
          </a:xfrm>
          <a:prstGeom prst="rect">
            <a:avLst/>
          </a:prstGeom>
        </p:spPr>
        <p:txBody>
          <a:bodyPr wrap="none">
            <a:spAutoFit/>
          </a:bodyPr>
          <a:lstStyle/>
          <a:p>
            <a:r>
              <a:rPr lang="nl-NL" sz="1800" dirty="0" smtClean="0"/>
              <a:t>T</a:t>
            </a:r>
            <a:r>
              <a:rPr lang="nl-NL" sz="1800" dirty="0" smtClean="0">
                <a:latin typeface="Wingdings"/>
                <a:ea typeface="Wingdings"/>
                <a:cs typeface="Wingdings"/>
              </a:rPr>
              <a:t></a:t>
            </a:r>
            <a:r>
              <a:rPr lang="nl-NL" sz="1800" dirty="0" smtClean="0"/>
              <a:t>0 K</a:t>
            </a:r>
            <a:endParaRPr lang="en-US" sz="1800" dirty="0"/>
          </a:p>
        </p:txBody>
      </p:sp>
      <p:grpSp>
        <p:nvGrpSpPr>
          <p:cNvPr id="5" name="Group 4"/>
          <p:cNvGrpSpPr/>
          <p:nvPr/>
        </p:nvGrpSpPr>
        <p:grpSpPr>
          <a:xfrm>
            <a:off x="4352332" y="2145268"/>
            <a:ext cx="2734268" cy="3355897"/>
            <a:chOff x="4352332" y="2145268"/>
            <a:chExt cx="2734268" cy="3355897"/>
          </a:xfrm>
        </p:grpSpPr>
        <p:pic>
          <p:nvPicPr>
            <p:cNvPr id="458758" name="Picture 6" descr="Figure 2 (Ef-positive-temp.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52332" y="2296040"/>
              <a:ext cx="2734268" cy="3205125"/>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p:cNvSpPr/>
            <p:nvPr/>
          </p:nvSpPr>
          <p:spPr>
            <a:xfrm>
              <a:off x="5085861" y="2145268"/>
              <a:ext cx="931039" cy="369332"/>
            </a:xfrm>
            <a:prstGeom prst="rect">
              <a:avLst/>
            </a:prstGeom>
          </p:spPr>
          <p:txBody>
            <a:bodyPr wrap="none">
              <a:spAutoFit/>
            </a:bodyPr>
            <a:lstStyle/>
            <a:p>
              <a:r>
                <a:rPr lang="nl-NL" sz="1800" dirty="0" smtClean="0"/>
                <a:t>T &gt; 0 K</a:t>
              </a:r>
              <a:endParaRPr lang="en-US" sz="1800" dirty="0"/>
            </a:p>
          </p:txBody>
        </p:sp>
      </p:grpSp>
      <p:grpSp>
        <p:nvGrpSpPr>
          <p:cNvPr id="4" name="Group 3"/>
          <p:cNvGrpSpPr/>
          <p:nvPr/>
        </p:nvGrpSpPr>
        <p:grpSpPr>
          <a:xfrm>
            <a:off x="3987642" y="5826394"/>
            <a:ext cx="4976846" cy="918249"/>
            <a:chOff x="3987642" y="5826394"/>
            <a:chExt cx="4976846" cy="918249"/>
          </a:xfrm>
        </p:grpSpPr>
        <p:pic>
          <p:nvPicPr>
            <p:cNvPr id="11" name="Picture 10" descr="Picture 1"/>
            <p:cNvPicPr>
              <a:picLocks noChangeAspect="1" noChangeArrowheads="1"/>
            </p:cNvPicPr>
            <p:nvPr/>
          </p:nvPicPr>
          <p:blipFill rotWithShape="1">
            <a:blip r:embed="rId6">
              <a:extLst>
                <a:ext uri="{28A0092B-C50C-407E-A947-70E740481C1C}">
                  <a14:useLocalDpi xmlns:a14="http://schemas.microsoft.com/office/drawing/2010/main" val="0"/>
                </a:ext>
              </a:extLst>
            </a:blip>
            <a:srcRect r="5584"/>
            <a:stretch/>
          </p:blipFill>
          <p:spPr bwMode="auto">
            <a:xfrm>
              <a:off x="6588224" y="6090660"/>
              <a:ext cx="2376264" cy="65398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3987642" y="5826394"/>
              <a:ext cx="3005951" cy="369332"/>
            </a:xfrm>
            <a:prstGeom prst="rect">
              <a:avLst/>
            </a:prstGeom>
          </p:spPr>
          <p:txBody>
            <a:bodyPr wrap="none">
              <a:spAutoFit/>
            </a:bodyPr>
            <a:lstStyle/>
            <a:p>
              <a:pPr lvl="1" algn="l">
                <a:spcBef>
                  <a:spcPct val="20000"/>
                </a:spcBef>
              </a:pPr>
              <a:r>
                <a:rPr lang="nl-NL" sz="1800" dirty="0">
                  <a:solidFill>
                    <a:srgbClr val="000000"/>
                  </a:solidFill>
                </a:rPr>
                <a:t>Fermi-Dirac statistiek:  </a:t>
              </a:r>
            </a:p>
          </p:txBody>
        </p:sp>
      </p:grpSp>
    </p:spTree>
    <p:extLst>
      <p:ext uri="{BB962C8B-B14F-4D97-AF65-F5344CB8AC3E}">
        <p14:creationId xmlns:p14="http://schemas.microsoft.com/office/powerpoint/2010/main" val="29554825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500"/>
                                  </p:stCondLst>
                                  <p:childTnLst>
                                    <p:set>
                                      <p:cBhvr>
                                        <p:cTn id="9"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9172633" y="4266773"/>
            <a:ext cx="2419350" cy="1895475"/>
          </a:xfrm>
          <a:prstGeom prst="rect">
            <a:avLst/>
          </a:prstGeom>
        </p:spPr>
      </p:pic>
      <p:pic>
        <p:nvPicPr>
          <p:cNvPr id="13"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20765883">
            <a:off x="10781437" y="2701285"/>
            <a:ext cx="2440979" cy="17296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5602" name="Rectangle 4"/>
          <p:cNvSpPr>
            <a:spLocks noChangeArrowheads="1"/>
          </p:cNvSpPr>
          <p:nvPr/>
        </p:nvSpPr>
        <p:spPr bwMode="auto">
          <a:xfrm>
            <a:off x="685800" y="1125538"/>
            <a:ext cx="7772400" cy="4665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a:lnSpc>
                <a:spcPct val="140000"/>
              </a:lnSpc>
              <a:spcBef>
                <a:spcPct val="20000"/>
              </a:spcBef>
            </a:pPr>
            <a:endParaRPr lang="nl-NL" sz="2200" dirty="0" smtClean="0"/>
          </a:p>
          <a:p>
            <a:pPr marL="342900" indent="-342900" algn="l">
              <a:lnSpc>
                <a:spcPct val="140000"/>
              </a:lnSpc>
              <a:spcBef>
                <a:spcPct val="20000"/>
              </a:spcBef>
              <a:buFontTx/>
              <a:buChar char="•"/>
            </a:pPr>
            <a:endParaRPr lang="nl-NL" sz="2200" dirty="0"/>
          </a:p>
        </p:txBody>
      </p:sp>
      <p:sp>
        <p:nvSpPr>
          <p:cNvPr id="25603" name="Rectangle 5"/>
          <p:cNvSpPr>
            <a:spLocks noChangeArrowheads="1"/>
          </p:cNvSpPr>
          <p:nvPr/>
        </p:nvSpPr>
        <p:spPr bwMode="auto">
          <a:xfrm>
            <a:off x="568325" y="44624"/>
            <a:ext cx="8029575"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l"/>
            <a:r>
              <a:rPr lang="nl-NL" dirty="0" err="1" smtClean="0">
                <a:solidFill>
                  <a:schemeClr val="tx2"/>
                </a:solidFill>
              </a:rPr>
              <a:t>Fermi-oppervlak</a:t>
            </a:r>
            <a:r>
              <a:rPr lang="nl-NL" dirty="0" smtClean="0">
                <a:solidFill>
                  <a:schemeClr val="tx2"/>
                </a:solidFill>
              </a:rPr>
              <a:t>: verbindt hoogste energietoestanden</a:t>
            </a:r>
            <a:endParaRPr lang="nl-NL" dirty="0">
              <a:solidFill>
                <a:schemeClr val="tx2"/>
              </a:solidFill>
            </a:endParaRPr>
          </a:p>
        </p:txBody>
      </p:sp>
      <p:sp>
        <p:nvSpPr>
          <p:cNvPr id="25604" name="Line 6"/>
          <p:cNvSpPr>
            <a:spLocks noChangeShapeType="1"/>
          </p:cNvSpPr>
          <p:nvPr/>
        </p:nvSpPr>
        <p:spPr bwMode="auto">
          <a:xfrm>
            <a:off x="576263" y="609600"/>
            <a:ext cx="7945437" cy="0"/>
          </a:xfrm>
          <a:prstGeom prst="line">
            <a:avLst/>
          </a:prstGeom>
          <a:noFill/>
          <a:ln w="25400">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en-GB"/>
          </a:p>
        </p:txBody>
      </p:sp>
      <p:sp>
        <p:nvSpPr>
          <p:cNvPr id="10" name="Rectangle 9"/>
          <p:cNvSpPr/>
          <p:nvPr/>
        </p:nvSpPr>
        <p:spPr>
          <a:xfrm>
            <a:off x="525745" y="476672"/>
            <a:ext cx="8276625" cy="2308324"/>
          </a:xfrm>
          <a:prstGeom prst="rect">
            <a:avLst/>
          </a:prstGeom>
        </p:spPr>
        <p:txBody>
          <a:bodyPr wrap="none">
            <a:spAutoFit/>
          </a:bodyPr>
          <a:lstStyle/>
          <a:p>
            <a:pPr algn="l"/>
            <a:r>
              <a:rPr lang="nl-NL" sz="1800" dirty="0" smtClean="0">
                <a:cs typeface="Arial" charset="0"/>
              </a:rPr>
              <a:t> </a:t>
            </a:r>
          </a:p>
          <a:p>
            <a:pPr algn="l"/>
            <a:r>
              <a:rPr lang="nl-NL" sz="1800" dirty="0">
                <a:cs typeface="Arial" charset="0"/>
              </a:rPr>
              <a:t> </a:t>
            </a:r>
            <a:r>
              <a:rPr lang="nl-NL" sz="1800" dirty="0" smtClean="0">
                <a:cs typeface="Arial" charset="0"/>
              </a:rPr>
              <a:t> </a:t>
            </a:r>
            <a:r>
              <a:rPr lang="nl-NL" sz="1800" dirty="0">
                <a:cs typeface="Arial" charset="0"/>
              </a:rPr>
              <a:t>elektronen onderscheiden zich via spin, positie, hoogte </a:t>
            </a:r>
            <a:r>
              <a:rPr lang="nl-NL" sz="1800" dirty="0" err="1">
                <a:cs typeface="Arial" charset="0"/>
              </a:rPr>
              <a:t>vd</a:t>
            </a:r>
            <a:r>
              <a:rPr lang="nl-NL" sz="1800" dirty="0">
                <a:cs typeface="Arial" charset="0"/>
              </a:rPr>
              <a:t> kinetische energie, </a:t>
            </a:r>
          </a:p>
          <a:p>
            <a:pPr algn="l"/>
            <a:r>
              <a:rPr lang="nl-NL" sz="1800" dirty="0">
                <a:cs typeface="Arial" charset="0"/>
              </a:rPr>
              <a:t> en de richting van de impuls horend bij deze kinetische energie</a:t>
            </a:r>
          </a:p>
          <a:p>
            <a:pPr algn="l"/>
            <a:endParaRPr lang="nl-NL" sz="1800" dirty="0" smtClean="0">
              <a:cs typeface="Arial" charset="0"/>
            </a:endParaRPr>
          </a:p>
          <a:p>
            <a:pPr algn="l"/>
            <a:r>
              <a:rPr lang="nl-NL" sz="1800" dirty="0" smtClean="0">
                <a:latin typeface="Wingdings"/>
                <a:ea typeface="Wingdings"/>
                <a:cs typeface="Wingdings"/>
              </a:rPr>
              <a:t></a:t>
            </a:r>
            <a:r>
              <a:rPr lang="nl-NL" sz="1800" dirty="0" smtClean="0"/>
              <a:t> vullen van de laagste energieniveaus met </a:t>
            </a:r>
            <a:r>
              <a:rPr lang="nl-NL" sz="1800" dirty="0" err="1" smtClean="0"/>
              <a:t>e</a:t>
            </a:r>
            <a:r>
              <a:rPr lang="nl-NL" sz="1800" baseline="30000" dirty="0" smtClean="0"/>
              <a:t>-</a:t>
            </a:r>
            <a:r>
              <a:rPr lang="nl-NL" sz="1800" dirty="0" smtClean="0"/>
              <a:t> gaat volgens een bol</a:t>
            </a:r>
          </a:p>
          <a:p>
            <a:pPr algn="l"/>
            <a:endParaRPr lang="nl-NL" sz="1800" dirty="0" smtClean="0"/>
          </a:p>
          <a:p>
            <a:pPr algn="l"/>
            <a:r>
              <a:rPr lang="nl-NL" sz="1800" dirty="0" smtClean="0"/>
              <a:t>			maar: E ≥ 0, dus: een </a:t>
            </a:r>
            <a:r>
              <a:rPr lang="nl-NL" sz="1800" i="1" dirty="0" smtClean="0"/>
              <a:t>deel van  </a:t>
            </a:r>
            <a:r>
              <a:rPr lang="nl-NL" sz="1800" dirty="0" smtClean="0"/>
              <a:t>een bol:</a:t>
            </a:r>
          </a:p>
          <a:p>
            <a:pPr algn="l"/>
            <a:endParaRPr lang="nl-NL" sz="1800" dirty="0"/>
          </a:p>
        </p:txBody>
      </p:sp>
      <p:pic>
        <p:nvPicPr>
          <p:cNvPr id="45977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3568" y="2667000"/>
            <a:ext cx="4038600" cy="32308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Rectangle 11"/>
          <p:cNvSpPr/>
          <p:nvPr/>
        </p:nvSpPr>
        <p:spPr>
          <a:xfrm>
            <a:off x="7563136" y="2133600"/>
            <a:ext cx="402674" cy="400110"/>
          </a:xfrm>
          <a:prstGeom prst="rect">
            <a:avLst/>
          </a:prstGeom>
        </p:spPr>
        <p:txBody>
          <a:bodyPr wrap="none">
            <a:spAutoFit/>
          </a:bodyPr>
          <a:lstStyle/>
          <a:p>
            <a:r>
              <a:rPr lang="en-US" sz="2000" dirty="0" smtClean="0">
                <a:solidFill>
                  <a:schemeClr val="accent2"/>
                </a:solidFill>
              </a:rPr>
              <a:t>⅛</a:t>
            </a:r>
            <a:endParaRPr lang="en-US" sz="2000" dirty="0">
              <a:solidFill>
                <a:schemeClr val="accent2"/>
              </a:solidFill>
            </a:endParaRPr>
          </a:p>
        </p:txBody>
      </p:sp>
      <p:sp>
        <p:nvSpPr>
          <p:cNvPr id="11" name="Rectangle 10"/>
          <p:cNvSpPr/>
          <p:nvPr/>
        </p:nvSpPr>
        <p:spPr>
          <a:xfrm>
            <a:off x="251520" y="6597352"/>
            <a:ext cx="8964488" cy="600164"/>
          </a:xfrm>
          <a:prstGeom prst="rect">
            <a:avLst/>
          </a:prstGeom>
        </p:spPr>
        <p:txBody>
          <a:bodyPr wrap="square">
            <a:spAutoFit/>
          </a:bodyPr>
          <a:lstStyle/>
          <a:p>
            <a:pPr algn="r"/>
            <a:r>
              <a:rPr lang="en-US" sz="1100" dirty="0" smtClean="0">
                <a:hlinkClick r:id="rId5"/>
              </a:rPr>
              <a:t>http</a:t>
            </a:r>
            <a:r>
              <a:rPr lang="en-US" sz="1100" dirty="0">
                <a:hlinkClick r:id="rId5"/>
              </a:rPr>
              <a:t>://</a:t>
            </a:r>
            <a:r>
              <a:rPr lang="en-US" sz="1100" dirty="0" smtClean="0">
                <a:hlinkClick r:id="rId5"/>
              </a:rPr>
              <a:t>hyperphysics.phy-astr.gsu.edu/hbase/quantum/eedens.html#c1</a:t>
            </a:r>
            <a:endParaRPr lang="en-US" sz="1100" dirty="0" smtClean="0"/>
          </a:p>
          <a:p>
            <a:pPr algn="r"/>
            <a:endParaRPr lang="en-US" sz="1100" dirty="0" smtClean="0"/>
          </a:p>
          <a:p>
            <a:pPr algn="r"/>
            <a:endParaRPr lang="en-US" sz="1100" dirty="0"/>
          </a:p>
        </p:txBody>
      </p:sp>
      <p:pic>
        <p:nvPicPr>
          <p:cNvPr id="4" name="Picture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76056" y="2852936"/>
            <a:ext cx="3727185" cy="3208042"/>
          </a:xfrm>
          <a:prstGeom prst="rect">
            <a:avLst/>
          </a:prstGeom>
        </p:spPr>
      </p:pic>
      <p:grpSp>
        <p:nvGrpSpPr>
          <p:cNvPr id="16" name="Group 15"/>
          <p:cNvGrpSpPr/>
          <p:nvPr/>
        </p:nvGrpSpPr>
        <p:grpSpPr>
          <a:xfrm>
            <a:off x="4839506" y="5072484"/>
            <a:ext cx="4962996" cy="1461135"/>
            <a:chOff x="4839506" y="5072484"/>
            <a:chExt cx="4962996" cy="1461135"/>
          </a:xfrm>
        </p:grpSpPr>
        <p:sp>
          <p:nvSpPr>
            <p:cNvPr id="5" name="Oval 4"/>
            <p:cNvSpPr/>
            <p:nvPr/>
          </p:nvSpPr>
          <p:spPr bwMode="auto">
            <a:xfrm>
              <a:off x="7248996" y="5072484"/>
              <a:ext cx="144016" cy="144016"/>
            </a:xfrm>
            <a:prstGeom prst="ellipse">
              <a:avLst/>
            </a:prstGeom>
            <a:noFill/>
            <a:ln w="9525" cap="flat" cmpd="sng" algn="ctr">
              <a:solidFill>
                <a:srgbClr val="C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nl-NL" sz="2800" b="1" i="0" u="none" strike="noStrike" cap="none" normalizeH="0" baseline="0" smtClean="0">
                <a:ln>
                  <a:noFill/>
                </a:ln>
                <a:solidFill>
                  <a:schemeClr val="tx1"/>
                </a:solidFill>
                <a:effectLst/>
                <a:latin typeface="Arial" charset="0"/>
              </a:endParaRPr>
            </a:p>
          </p:txBody>
        </p:sp>
        <p:sp>
          <p:nvSpPr>
            <p:cNvPr id="14" name="Oval 13"/>
            <p:cNvSpPr/>
            <p:nvPr/>
          </p:nvSpPr>
          <p:spPr bwMode="auto">
            <a:xfrm>
              <a:off x="6660232" y="5301208"/>
              <a:ext cx="144016" cy="144016"/>
            </a:xfrm>
            <a:prstGeom prst="ellipse">
              <a:avLst/>
            </a:prstGeom>
            <a:noFill/>
            <a:ln w="9525" cap="flat" cmpd="sng" algn="ctr">
              <a:solidFill>
                <a:srgbClr val="C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nl-NL" sz="2800" b="1" i="0" u="none" strike="noStrike" cap="none" normalizeH="0" baseline="0" smtClean="0">
                <a:ln>
                  <a:noFill/>
                </a:ln>
                <a:solidFill>
                  <a:schemeClr val="tx1"/>
                </a:solidFill>
                <a:effectLst/>
                <a:latin typeface="Arial" charset="0"/>
              </a:endParaRPr>
            </a:p>
          </p:txBody>
        </p:sp>
        <p:cxnSp>
          <p:nvCxnSpPr>
            <p:cNvPr id="7" name="Straight Arrow Connector 6"/>
            <p:cNvCxnSpPr/>
            <p:nvPr/>
          </p:nvCxnSpPr>
          <p:spPr bwMode="auto">
            <a:xfrm flipH="1" flipV="1">
              <a:off x="7393012" y="5214510"/>
              <a:ext cx="439530" cy="576690"/>
            </a:xfrm>
            <a:prstGeom prst="straightConnector1">
              <a:avLst/>
            </a:prstGeom>
            <a:solidFill>
              <a:schemeClr val="accent1"/>
            </a:solidFill>
            <a:ln w="9525" cap="flat" cmpd="sng" algn="ctr">
              <a:solidFill>
                <a:srgbClr val="C0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 name="Rectangle 7"/>
            <p:cNvSpPr/>
            <p:nvPr/>
          </p:nvSpPr>
          <p:spPr>
            <a:xfrm>
              <a:off x="4839506" y="5887288"/>
              <a:ext cx="4962996" cy="646331"/>
            </a:xfrm>
            <a:prstGeom prst="rect">
              <a:avLst/>
            </a:prstGeom>
          </p:spPr>
          <p:txBody>
            <a:bodyPr wrap="square">
              <a:spAutoFit/>
            </a:bodyPr>
            <a:lstStyle/>
            <a:p>
              <a:r>
                <a:rPr lang="nl-NL" sz="1800" dirty="0">
                  <a:solidFill>
                    <a:srgbClr val="C00000"/>
                  </a:solidFill>
                  <a:cs typeface="Arial" charset="0"/>
                </a:rPr>
                <a:t>zelfde kinetische energie</a:t>
              </a:r>
              <a:endParaRPr lang="nl-NL" sz="1800" dirty="0">
                <a:solidFill>
                  <a:srgbClr val="C00000"/>
                </a:solidFill>
              </a:endParaRPr>
            </a:p>
            <a:p>
              <a:r>
                <a:rPr lang="nl-NL" sz="1800" dirty="0" smtClean="0">
                  <a:solidFill>
                    <a:srgbClr val="C00000"/>
                  </a:solidFill>
                  <a:cs typeface="Arial" charset="0"/>
                </a:rPr>
                <a:t>maar andere richting </a:t>
              </a:r>
              <a:r>
                <a:rPr lang="nl-NL" sz="1800" dirty="0">
                  <a:solidFill>
                    <a:srgbClr val="C00000"/>
                  </a:solidFill>
                  <a:cs typeface="Arial" charset="0"/>
                </a:rPr>
                <a:t>van de </a:t>
              </a:r>
              <a:r>
                <a:rPr lang="nl-NL" sz="1800" dirty="0" smtClean="0">
                  <a:solidFill>
                    <a:srgbClr val="C00000"/>
                  </a:solidFill>
                  <a:cs typeface="Arial" charset="0"/>
                </a:rPr>
                <a:t>impuls</a:t>
              </a:r>
              <a:endParaRPr lang="nl-NL" sz="1800" dirty="0">
                <a:solidFill>
                  <a:srgbClr val="C00000"/>
                </a:solidFill>
              </a:endParaRPr>
            </a:p>
          </p:txBody>
        </p:sp>
        <p:cxnSp>
          <p:nvCxnSpPr>
            <p:cNvPr id="19" name="Straight Arrow Connector 18"/>
            <p:cNvCxnSpPr/>
            <p:nvPr/>
          </p:nvCxnSpPr>
          <p:spPr bwMode="auto">
            <a:xfrm flipH="1" flipV="1">
              <a:off x="6835207" y="5382581"/>
              <a:ext cx="650508" cy="407624"/>
            </a:xfrm>
            <a:prstGeom prst="straightConnector1">
              <a:avLst/>
            </a:prstGeom>
            <a:solidFill>
              <a:schemeClr val="accent1"/>
            </a:solidFill>
            <a:ln w="9525" cap="flat" cmpd="sng" algn="ctr">
              <a:solidFill>
                <a:srgbClr val="C0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Tree>
    <p:extLst>
      <p:ext uri="{BB962C8B-B14F-4D97-AF65-F5344CB8AC3E}">
        <p14:creationId xmlns:p14="http://schemas.microsoft.com/office/powerpoint/2010/main" val="466778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4"/>
          <p:cNvSpPr>
            <a:spLocks noChangeArrowheads="1"/>
          </p:cNvSpPr>
          <p:nvPr/>
        </p:nvSpPr>
        <p:spPr bwMode="auto">
          <a:xfrm>
            <a:off x="685800" y="1125538"/>
            <a:ext cx="7772400" cy="4665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a:lnSpc>
                <a:spcPct val="140000"/>
              </a:lnSpc>
              <a:spcBef>
                <a:spcPct val="20000"/>
              </a:spcBef>
            </a:pPr>
            <a:endParaRPr lang="nl-NL" sz="2200" dirty="0" smtClean="0">
              <a:solidFill>
                <a:srgbClr val="000000"/>
              </a:solidFill>
            </a:endParaRPr>
          </a:p>
          <a:p>
            <a:pPr marL="342900" indent="-342900" algn="l">
              <a:lnSpc>
                <a:spcPct val="140000"/>
              </a:lnSpc>
              <a:spcBef>
                <a:spcPct val="20000"/>
              </a:spcBef>
              <a:buFontTx/>
              <a:buChar char="•"/>
            </a:pPr>
            <a:endParaRPr lang="nl-NL" sz="2200" dirty="0">
              <a:solidFill>
                <a:srgbClr val="000000"/>
              </a:solidFill>
            </a:endParaRPr>
          </a:p>
        </p:txBody>
      </p:sp>
      <p:sp>
        <p:nvSpPr>
          <p:cNvPr id="25603" name="Rectangle 5"/>
          <p:cNvSpPr>
            <a:spLocks noChangeArrowheads="1"/>
          </p:cNvSpPr>
          <p:nvPr/>
        </p:nvSpPr>
        <p:spPr bwMode="auto">
          <a:xfrm>
            <a:off x="568325" y="71438"/>
            <a:ext cx="8029575"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l"/>
            <a:r>
              <a:rPr lang="en-GB" dirty="0" err="1" smtClean="0">
                <a:solidFill>
                  <a:srgbClr val="000000"/>
                </a:solidFill>
              </a:rPr>
              <a:t>Dichtheid</a:t>
            </a:r>
            <a:r>
              <a:rPr lang="en-GB" dirty="0" smtClean="0">
                <a:solidFill>
                  <a:srgbClr val="000000"/>
                </a:solidFill>
              </a:rPr>
              <a:t> van </a:t>
            </a:r>
            <a:r>
              <a:rPr lang="en-GB" dirty="0" err="1" smtClean="0">
                <a:solidFill>
                  <a:srgbClr val="000000"/>
                </a:solidFill>
              </a:rPr>
              <a:t>energietoestanden</a:t>
            </a:r>
            <a:r>
              <a:rPr lang="en-GB" dirty="0" smtClean="0">
                <a:solidFill>
                  <a:srgbClr val="000000"/>
                </a:solidFill>
              </a:rPr>
              <a:t> </a:t>
            </a:r>
            <a:r>
              <a:rPr lang="en-GB" dirty="0" err="1" smtClean="0">
                <a:solidFill>
                  <a:srgbClr val="000000"/>
                </a:solidFill>
              </a:rPr>
              <a:t>g(E</a:t>
            </a:r>
            <a:r>
              <a:rPr lang="en-GB" dirty="0" smtClean="0">
                <a:solidFill>
                  <a:srgbClr val="000000"/>
                </a:solidFill>
              </a:rPr>
              <a:t>)</a:t>
            </a:r>
            <a:endParaRPr lang="en-GB" dirty="0">
              <a:solidFill>
                <a:srgbClr val="000000"/>
              </a:solidFill>
            </a:endParaRPr>
          </a:p>
        </p:txBody>
      </p:sp>
      <p:sp>
        <p:nvSpPr>
          <p:cNvPr id="25604" name="Line 6"/>
          <p:cNvSpPr>
            <a:spLocks noChangeShapeType="1"/>
          </p:cNvSpPr>
          <p:nvPr/>
        </p:nvSpPr>
        <p:spPr bwMode="auto">
          <a:xfrm>
            <a:off x="576263" y="609600"/>
            <a:ext cx="7945437" cy="0"/>
          </a:xfrm>
          <a:prstGeom prst="line">
            <a:avLst/>
          </a:prstGeom>
          <a:noFill/>
          <a:ln w="25400">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en-GB">
              <a:solidFill>
                <a:srgbClr val="000000"/>
              </a:solidFill>
            </a:endParaRPr>
          </a:p>
        </p:txBody>
      </p:sp>
      <p:sp>
        <p:nvSpPr>
          <p:cNvPr id="9" name="Rectangle 8"/>
          <p:cNvSpPr/>
          <p:nvPr/>
        </p:nvSpPr>
        <p:spPr>
          <a:xfrm>
            <a:off x="1905000" y="6629400"/>
            <a:ext cx="7696200" cy="584776"/>
          </a:xfrm>
          <a:prstGeom prst="rect">
            <a:avLst/>
          </a:prstGeom>
        </p:spPr>
        <p:txBody>
          <a:bodyPr wrap="square">
            <a:spAutoFit/>
          </a:bodyPr>
          <a:lstStyle/>
          <a:p>
            <a:r>
              <a:rPr lang="en-US" sz="800" dirty="0" smtClean="0">
                <a:solidFill>
                  <a:srgbClr val="000000"/>
                </a:solidFill>
                <a:hlinkClick r:id="rId2"/>
              </a:rPr>
              <a:t>http://www-inst.eecs.berkeley.edu/~ee143/sp06/lectures/Semiconductor_tutorial.pdf</a:t>
            </a:r>
            <a:endParaRPr lang="en-US" sz="800" dirty="0" smtClean="0">
              <a:solidFill>
                <a:srgbClr val="000000"/>
              </a:solidFill>
            </a:endParaRPr>
          </a:p>
          <a:p>
            <a:endParaRPr lang="en-US" sz="800" dirty="0" smtClean="0">
              <a:solidFill>
                <a:srgbClr val="000000"/>
              </a:solidFill>
              <a:hlinkClick r:id=""/>
            </a:endParaRPr>
          </a:p>
          <a:p>
            <a:r>
              <a:rPr lang="en-US" sz="800" dirty="0" smtClean="0">
                <a:solidFill>
                  <a:srgbClr val="000000"/>
                </a:solidFill>
                <a:hlinkClick r:id=""/>
              </a:rPr>
              <a:t>http://www-inst.eecs.berkeley.edu/~ee143/fa10/lectures/Lec_21.pdf</a:t>
            </a:r>
            <a:endParaRPr lang="en-US" sz="800" dirty="0" smtClean="0">
              <a:solidFill>
                <a:srgbClr val="000000"/>
              </a:solidFill>
            </a:endParaRPr>
          </a:p>
          <a:p>
            <a:endParaRPr lang="en-US" sz="800" dirty="0">
              <a:solidFill>
                <a:srgbClr val="000000"/>
              </a:solidFill>
            </a:endParaRPr>
          </a:p>
        </p:txBody>
      </p:sp>
      <p:pic>
        <p:nvPicPr>
          <p:cNvPr id="12" name="Picture 11"/>
          <p:cNvPicPr>
            <a:picLocks noChangeAspect="1"/>
          </p:cNvPicPr>
          <p:nvPr/>
        </p:nvPicPr>
        <p:blipFill>
          <a:blip r:embed="rId3"/>
          <a:stretch>
            <a:fillRect/>
          </a:stretch>
        </p:blipFill>
        <p:spPr>
          <a:xfrm>
            <a:off x="457200" y="1143000"/>
            <a:ext cx="8382000" cy="4606941"/>
          </a:xfrm>
          <a:prstGeom prst="rect">
            <a:avLst/>
          </a:prstGeom>
        </p:spPr>
      </p:pic>
    </p:spTree>
    <p:extLst>
      <p:ext uri="{BB962C8B-B14F-4D97-AF65-F5344CB8AC3E}">
        <p14:creationId xmlns:p14="http://schemas.microsoft.com/office/powerpoint/2010/main" val="174100046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4"/>
          <p:cNvSpPr>
            <a:spLocks noChangeArrowheads="1"/>
          </p:cNvSpPr>
          <p:nvPr/>
        </p:nvSpPr>
        <p:spPr bwMode="auto">
          <a:xfrm>
            <a:off x="685800" y="762000"/>
            <a:ext cx="7772400" cy="4665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838200" lvl="1" indent="-381000" algn="l">
              <a:spcBef>
                <a:spcPct val="20000"/>
              </a:spcBef>
            </a:pPr>
            <a:r>
              <a:rPr lang="nl-NL" sz="2000" dirty="0" smtClean="0">
                <a:solidFill>
                  <a:srgbClr val="000000"/>
                </a:solidFill>
              </a:rPr>
              <a:t>Toestandsdichtheid (bewijs P </a:t>
            </a:r>
            <a:r>
              <a:rPr lang="nl-NL" sz="2000" dirty="0">
                <a:solidFill>
                  <a:srgbClr val="000000"/>
                </a:solidFill>
              </a:rPr>
              <a:t>40.41 , p1101): </a:t>
            </a:r>
            <a:endParaRPr lang="nl-NL" sz="2000" dirty="0" smtClean="0">
              <a:solidFill>
                <a:srgbClr val="000000"/>
              </a:solidFill>
            </a:endParaRPr>
          </a:p>
          <a:p>
            <a:pPr marL="838200" lvl="1" indent="-381000" algn="l">
              <a:spcBef>
                <a:spcPct val="20000"/>
              </a:spcBef>
            </a:pPr>
            <a:r>
              <a:rPr lang="nl-NL" sz="2000" dirty="0">
                <a:solidFill>
                  <a:srgbClr val="000000"/>
                </a:solidFill>
              </a:rPr>
              <a:t> </a:t>
            </a:r>
            <a:r>
              <a:rPr lang="nl-NL" sz="2000" dirty="0" smtClean="0">
                <a:solidFill>
                  <a:srgbClr val="000000"/>
                </a:solidFill>
              </a:rPr>
              <a:t>                             aantal toestanden per energie per volume</a:t>
            </a:r>
          </a:p>
          <a:p>
            <a:pPr marL="838200" lvl="1" indent="-381000" algn="l">
              <a:spcBef>
                <a:spcPct val="20000"/>
              </a:spcBef>
            </a:pPr>
            <a:endParaRPr lang="nl-NL" sz="2000" dirty="0" smtClean="0">
              <a:solidFill>
                <a:srgbClr val="000000"/>
              </a:solidFill>
            </a:endParaRPr>
          </a:p>
          <a:p>
            <a:pPr lvl="1" algn="l">
              <a:spcBef>
                <a:spcPct val="20000"/>
              </a:spcBef>
            </a:pPr>
            <a:endParaRPr lang="nl-NL" sz="3600" dirty="0" smtClean="0">
              <a:solidFill>
                <a:srgbClr val="000000"/>
              </a:solidFill>
            </a:endParaRPr>
          </a:p>
        </p:txBody>
      </p:sp>
      <p:grpSp>
        <p:nvGrpSpPr>
          <p:cNvPr id="2" name="Group 10"/>
          <p:cNvGrpSpPr>
            <a:grpSpLocks/>
          </p:cNvGrpSpPr>
          <p:nvPr/>
        </p:nvGrpSpPr>
        <p:grpSpPr bwMode="auto">
          <a:xfrm>
            <a:off x="4211960" y="1657451"/>
            <a:ext cx="3352800" cy="685800"/>
            <a:chOff x="144" y="2400"/>
            <a:chExt cx="2880" cy="678"/>
          </a:xfrm>
        </p:grpSpPr>
        <p:pic>
          <p:nvPicPr>
            <p:cNvPr id="12" name="Picture 11" descr="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 y="2400"/>
              <a:ext cx="2686" cy="678"/>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p:cNvPicPr>
              <a:picLocks noChangeAspect="1" noChangeArrowheads="1"/>
            </p:cNvPicPr>
            <p:nvPr/>
          </p:nvPicPr>
          <p:blipFill>
            <a:blip r:embed="rId4">
              <a:extLst>
                <a:ext uri="{28A0092B-C50C-407E-A947-70E740481C1C}">
                  <a14:useLocalDpi xmlns:a14="http://schemas.microsoft.com/office/drawing/2010/main" val="0"/>
                </a:ext>
              </a:extLst>
            </a:blip>
            <a:srcRect l="93039" t="26373" b="30769"/>
            <a:stretch>
              <a:fillRect/>
            </a:stretch>
          </p:blipFill>
          <p:spPr bwMode="auto">
            <a:xfrm>
              <a:off x="2756" y="2568"/>
              <a:ext cx="268" cy="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25603" name="Rectangle 5"/>
          <p:cNvSpPr>
            <a:spLocks noChangeArrowheads="1"/>
          </p:cNvSpPr>
          <p:nvPr/>
        </p:nvSpPr>
        <p:spPr bwMode="auto">
          <a:xfrm>
            <a:off x="568325" y="71438"/>
            <a:ext cx="8029575"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l"/>
            <a:r>
              <a:rPr lang="en-GB" dirty="0" err="1" smtClean="0">
                <a:solidFill>
                  <a:srgbClr val="000000"/>
                </a:solidFill>
              </a:rPr>
              <a:t>Dichtheid</a:t>
            </a:r>
            <a:r>
              <a:rPr lang="en-GB" dirty="0" smtClean="0">
                <a:solidFill>
                  <a:srgbClr val="000000"/>
                </a:solidFill>
              </a:rPr>
              <a:t> van </a:t>
            </a:r>
            <a:r>
              <a:rPr lang="en-GB" dirty="0" err="1" smtClean="0">
                <a:solidFill>
                  <a:srgbClr val="000000"/>
                </a:solidFill>
              </a:rPr>
              <a:t>energietoestanden</a:t>
            </a:r>
            <a:r>
              <a:rPr lang="en-GB" dirty="0" smtClean="0">
                <a:solidFill>
                  <a:srgbClr val="000000"/>
                </a:solidFill>
              </a:rPr>
              <a:t> </a:t>
            </a:r>
            <a:r>
              <a:rPr lang="en-GB" dirty="0" err="1" smtClean="0">
                <a:solidFill>
                  <a:srgbClr val="000000"/>
                </a:solidFill>
              </a:rPr>
              <a:t>g(E</a:t>
            </a:r>
            <a:r>
              <a:rPr lang="en-GB" dirty="0" smtClean="0">
                <a:solidFill>
                  <a:srgbClr val="000000"/>
                </a:solidFill>
              </a:rPr>
              <a:t>)</a:t>
            </a:r>
            <a:endParaRPr lang="en-GB" dirty="0">
              <a:solidFill>
                <a:srgbClr val="000000"/>
              </a:solidFill>
            </a:endParaRPr>
          </a:p>
        </p:txBody>
      </p:sp>
      <p:sp>
        <p:nvSpPr>
          <p:cNvPr id="25604" name="Line 6"/>
          <p:cNvSpPr>
            <a:spLocks noChangeShapeType="1"/>
          </p:cNvSpPr>
          <p:nvPr/>
        </p:nvSpPr>
        <p:spPr bwMode="auto">
          <a:xfrm>
            <a:off x="576263" y="609600"/>
            <a:ext cx="7945437" cy="0"/>
          </a:xfrm>
          <a:prstGeom prst="line">
            <a:avLst/>
          </a:prstGeom>
          <a:noFill/>
          <a:ln w="25400">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nl-NL" dirty="0">
              <a:solidFill>
                <a:srgbClr val="000000"/>
              </a:solidFill>
            </a:endParaRPr>
          </a:p>
        </p:txBody>
      </p:sp>
      <p:grpSp>
        <p:nvGrpSpPr>
          <p:cNvPr id="15" name="Group 14"/>
          <p:cNvGrpSpPr/>
          <p:nvPr/>
        </p:nvGrpSpPr>
        <p:grpSpPr>
          <a:xfrm>
            <a:off x="5526225" y="2924944"/>
            <a:ext cx="2925802" cy="1530693"/>
            <a:chOff x="501080" y="6167045"/>
            <a:chExt cx="2925802" cy="1530693"/>
          </a:xfrm>
        </p:grpSpPr>
        <p:sp>
          <p:nvSpPr>
            <p:cNvPr id="16" name="Rectangle 15"/>
            <p:cNvSpPr/>
            <p:nvPr/>
          </p:nvSpPr>
          <p:spPr>
            <a:xfrm>
              <a:off x="501080" y="6167045"/>
              <a:ext cx="2925802" cy="646331"/>
            </a:xfrm>
            <a:prstGeom prst="rect">
              <a:avLst/>
            </a:prstGeom>
          </p:spPr>
          <p:txBody>
            <a:bodyPr wrap="none">
              <a:spAutoFit/>
            </a:bodyPr>
            <a:lstStyle/>
            <a:p>
              <a:r>
                <a:rPr lang="en-GB" sz="1800" dirty="0" smtClean="0">
                  <a:solidFill>
                    <a:srgbClr val="000000"/>
                  </a:solidFill>
                </a:rPr>
                <a:t># </a:t>
              </a:r>
              <a:r>
                <a:rPr lang="en-GB" sz="1800" dirty="0" err="1" smtClean="0">
                  <a:solidFill>
                    <a:srgbClr val="000000"/>
                  </a:solidFill>
                </a:rPr>
                <a:t>energietoestanden</a:t>
              </a:r>
              <a:r>
                <a:rPr lang="en-GB" sz="600" dirty="0" smtClean="0">
                  <a:solidFill>
                    <a:srgbClr val="000000"/>
                  </a:solidFill>
                </a:rPr>
                <a:t> </a:t>
              </a:r>
              <a:r>
                <a:rPr lang="en-GB" sz="1800" dirty="0" smtClean="0">
                  <a:solidFill>
                    <a:srgbClr val="000000"/>
                  </a:solidFill>
                </a:rPr>
                <a:t>/</a:t>
              </a:r>
              <a:r>
                <a:rPr lang="en-GB" sz="1000" dirty="0" smtClean="0">
                  <a:solidFill>
                    <a:srgbClr val="000000"/>
                  </a:solidFill>
                </a:rPr>
                <a:t> </a:t>
              </a:r>
              <a:r>
                <a:rPr lang="en-GB" sz="1800" dirty="0" smtClean="0">
                  <a:solidFill>
                    <a:srgbClr val="000000"/>
                  </a:solidFill>
                </a:rPr>
                <a:t>m</a:t>
              </a:r>
              <a:r>
                <a:rPr lang="en-GB" sz="1800" baseline="30000" dirty="0" smtClean="0">
                  <a:solidFill>
                    <a:srgbClr val="000000"/>
                  </a:solidFill>
                </a:rPr>
                <a:t>3</a:t>
              </a:r>
              <a:r>
                <a:rPr lang="en-GB" sz="1800" dirty="0" smtClean="0">
                  <a:solidFill>
                    <a:srgbClr val="000000"/>
                  </a:solidFill>
                </a:rPr>
                <a:t> </a:t>
              </a:r>
            </a:p>
            <a:p>
              <a:r>
                <a:rPr lang="en-GB" sz="1800" dirty="0" err="1" smtClean="0">
                  <a:solidFill>
                    <a:srgbClr val="000000"/>
                  </a:solidFill>
                </a:rPr>
                <a:t>tussen</a:t>
              </a:r>
              <a:r>
                <a:rPr lang="en-GB" sz="1800" dirty="0" smtClean="0">
                  <a:solidFill>
                    <a:srgbClr val="000000"/>
                  </a:solidFill>
                </a:rPr>
                <a:t> </a:t>
              </a:r>
              <a:r>
                <a:rPr lang="en-GB" sz="1800" i="1" dirty="0" smtClean="0">
                  <a:solidFill>
                    <a:srgbClr val="000000"/>
                  </a:solidFill>
                  <a:latin typeface="Times New Roman" panose="02020603050405020304" pitchFamily="18" charset="0"/>
                  <a:cs typeface="Times New Roman" panose="02020603050405020304" pitchFamily="18" charset="0"/>
                </a:rPr>
                <a:t>E</a:t>
              </a:r>
              <a:r>
                <a:rPr lang="en-GB" sz="1800" baseline="-25000" dirty="0" smtClean="0">
                  <a:solidFill>
                    <a:srgbClr val="000000"/>
                  </a:solidFill>
                  <a:latin typeface="Times New Roman" panose="02020603050405020304" pitchFamily="18" charset="0"/>
                  <a:cs typeface="Times New Roman" panose="02020603050405020304" pitchFamily="18" charset="0"/>
                </a:rPr>
                <a:t>1</a:t>
              </a:r>
              <a:r>
                <a:rPr lang="en-GB" sz="1800" dirty="0" smtClean="0">
                  <a:solidFill>
                    <a:srgbClr val="000000"/>
                  </a:solidFill>
                </a:rPr>
                <a:t> </a:t>
              </a:r>
              <a:r>
                <a:rPr lang="en-GB" sz="1800" dirty="0" err="1" smtClean="0">
                  <a:solidFill>
                    <a:srgbClr val="000000"/>
                  </a:solidFill>
                </a:rPr>
                <a:t>en</a:t>
              </a:r>
              <a:r>
                <a:rPr lang="en-GB" sz="1800" dirty="0" smtClean="0">
                  <a:solidFill>
                    <a:srgbClr val="000000"/>
                  </a:solidFill>
                </a:rPr>
                <a:t> </a:t>
              </a:r>
              <a:r>
                <a:rPr lang="en-GB" sz="1800" i="1" dirty="0" smtClean="0">
                  <a:solidFill>
                    <a:srgbClr val="000000"/>
                  </a:solidFill>
                  <a:latin typeface="Times New Roman" panose="02020603050405020304" pitchFamily="18" charset="0"/>
                  <a:cs typeface="Times New Roman" panose="02020603050405020304" pitchFamily="18" charset="0"/>
                </a:rPr>
                <a:t>E</a:t>
              </a:r>
              <a:r>
                <a:rPr lang="en-GB" sz="1800" baseline="-25000" dirty="0" smtClean="0">
                  <a:solidFill>
                    <a:srgbClr val="000000"/>
                  </a:solidFill>
                  <a:latin typeface="Times New Roman" panose="02020603050405020304" pitchFamily="18" charset="0"/>
                  <a:cs typeface="Times New Roman" panose="02020603050405020304" pitchFamily="18" charset="0"/>
                </a:rPr>
                <a:t>2</a:t>
              </a:r>
              <a:r>
                <a:rPr lang="en-GB" sz="1800" dirty="0" smtClean="0">
                  <a:solidFill>
                    <a:srgbClr val="000000"/>
                  </a:solidFill>
                </a:rPr>
                <a:t> = </a:t>
              </a:r>
              <a:r>
                <a:rPr lang="en-GB" sz="1800" i="1" dirty="0">
                  <a:solidFill>
                    <a:srgbClr val="000000"/>
                  </a:solidFill>
                  <a:latin typeface="Times New Roman" panose="02020603050405020304" pitchFamily="18" charset="0"/>
                  <a:cs typeface="Times New Roman" panose="02020603050405020304" pitchFamily="18" charset="0"/>
                </a:rPr>
                <a:t>E</a:t>
              </a:r>
              <a:r>
                <a:rPr lang="en-GB" sz="1800" baseline="-25000" dirty="0">
                  <a:solidFill>
                    <a:srgbClr val="000000"/>
                  </a:solidFill>
                  <a:latin typeface="Times New Roman" panose="02020603050405020304" pitchFamily="18" charset="0"/>
                  <a:cs typeface="Times New Roman" panose="02020603050405020304" pitchFamily="18" charset="0"/>
                </a:rPr>
                <a:t>1 </a:t>
              </a:r>
              <a:r>
                <a:rPr lang="en-GB" sz="1800" dirty="0" smtClean="0">
                  <a:solidFill>
                    <a:srgbClr val="000000"/>
                  </a:solidFill>
                </a:rPr>
                <a:t>+ </a:t>
              </a:r>
              <a:r>
                <a:rPr lang="en-GB" sz="1800" dirty="0" smtClean="0">
                  <a:solidFill>
                    <a:srgbClr val="000000"/>
                  </a:solidFill>
                  <a:latin typeface="Symbol" panose="05050102010706020507" pitchFamily="18" charset="2"/>
                </a:rPr>
                <a:t>D</a:t>
              </a:r>
              <a:r>
                <a:rPr lang="en-GB" sz="1000" dirty="0" smtClean="0">
                  <a:solidFill>
                    <a:srgbClr val="000000"/>
                  </a:solidFill>
                </a:rPr>
                <a:t> </a:t>
              </a:r>
              <a:r>
                <a:rPr lang="en-GB" sz="1800" i="1" dirty="0" smtClean="0">
                  <a:solidFill>
                    <a:srgbClr val="000000"/>
                  </a:solidFill>
                  <a:latin typeface="Times New Roman" panose="02020603050405020304" pitchFamily="18" charset="0"/>
                  <a:cs typeface="Times New Roman" panose="02020603050405020304" pitchFamily="18" charset="0"/>
                </a:rPr>
                <a:t>E:</a:t>
              </a:r>
              <a:r>
                <a:rPr lang="en-GB" sz="1800" dirty="0" smtClean="0">
                  <a:solidFill>
                    <a:srgbClr val="000000"/>
                  </a:solidFill>
                </a:rPr>
                <a:t> </a:t>
              </a:r>
              <a:endParaRPr lang="en-GB" sz="1800" dirty="0">
                <a:solidFill>
                  <a:srgbClr val="000000"/>
                </a:solidFill>
              </a:endParaRPr>
            </a:p>
          </p:txBody>
        </p:sp>
        <p:graphicFrame>
          <p:nvGraphicFramePr>
            <p:cNvPr id="17" name="Object 16"/>
            <p:cNvGraphicFramePr>
              <a:graphicFrameLocks noChangeAspect="1"/>
            </p:cNvGraphicFramePr>
            <p:nvPr>
              <p:extLst/>
            </p:nvPr>
          </p:nvGraphicFramePr>
          <p:xfrm>
            <a:off x="694618" y="6875413"/>
            <a:ext cx="2676525" cy="822325"/>
          </p:xfrm>
          <a:graphic>
            <a:graphicData uri="http://schemas.openxmlformats.org/presentationml/2006/ole">
              <mc:AlternateContent xmlns:mc="http://schemas.openxmlformats.org/markup-compatibility/2006">
                <mc:Choice xmlns:v="urn:schemas-microsoft-com:vml" Requires="v">
                  <p:oleObj spid="_x0000_s3088" name="Equation" r:id="rId5" imgW="1587240" imgH="495000" progId="Equation.DSMT4">
                    <p:embed/>
                  </p:oleObj>
                </mc:Choice>
                <mc:Fallback>
                  <p:oleObj name="Equation" r:id="rId5" imgW="1587240" imgH="495000" progId="Equation.DSMT4">
                    <p:embed/>
                    <p:pic>
                      <p:nvPicPr>
                        <p:cNvPr id="0" name=""/>
                        <p:cNvPicPr>
                          <a:picLocks noChangeAspect="1" noChangeArrowheads="1"/>
                        </p:cNvPicPr>
                        <p:nvPr/>
                      </p:nvPicPr>
                      <p:blipFill>
                        <a:blip r:embed="rId6"/>
                        <a:srcRect/>
                        <a:stretch>
                          <a:fillRect/>
                        </a:stretch>
                      </p:blipFill>
                      <p:spPr bwMode="auto">
                        <a:xfrm>
                          <a:off x="694618" y="6875413"/>
                          <a:ext cx="2676525" cy="8223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pic>
        <p:nvPicPr>
          <p:cNvPr id="14" name="Picture 13" descr="Figure_40_2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71600" y="2362200"/>
            <a:ext cx="3200400" cy="32496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2852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Grp="1" noChangeArrowheads="1"/>
          </p:cNvSpPr>
          <p:nvPr>
            <p:ph type="title"/>
          </p:nvPr>
        </p:nvSpPr>
        <p:spPr/>
        <p:txBody>
          <a:bodyPr/>
          <a:lstStyle/>
          <a:p>
            <a:r>
              <a:rPr lang="en-US" altLang="en-US" sz="2400" dirty="0"/>
              <a:t>40.6 Free-Electron Theory of Metals</a:t>
            </a:r>
          </a:p>
        </p:txBody>
      </p:sp>
      <p:sp>
        <p:nvSpPr>
          <p:cNvPr id="95235" name="Text Box 3"/>
          <p:cNvSpPr txBox="1">
            <a:spLocks noChangeArrowheads="1"/>
          </p:cNvSpPr>
          <p:nvPr/>
        </p:nvSpPr>
        <p:spPr bwMode="auto">
          <a:xfrm>
            <a:off x="1485900" y="990600"/>
            <a:ext cx="6172200"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1" hangingPunct="1">
              <a:spcBef>
                <a:spcPct val="50000"/>
              </a:spcBef>
            </a:pPr>
            <a:r>
              <a:rPr lang="en-US" altLang="en-US" sz="2000" b="1" dirty="0" smtClean="0">
                <a:solidFill>
                  <a:srgbClr val="333399"/>
                </a:solidFill>
                <a:ea typeface="+mn-ea"/>
              </a:rPr>
              <a:t>Example 40-9: Electron states in copper.</a:t>
            </a:r>
          </a:p>
          <a:p>
            <a:pPr algn="l" eaLnBrk="1" hangingPunct="1">
              <a:spcBef>
                <a:spcPct val="50000"/>
              </a:spcBef>
            </a:pPr>
            <a:r>
              <a:rPr lang="en-US" altLang="en-US" sz="2000" b="1" dirty="0" smtClean="0">
                <a:solidFill>
                  <a:srgbClr val="333399"/>
                </a:solidFill>
                <a:ea typeface="+mn-ea"/>
              </a:rPr>
              <a:t>Estimate the number of states in the range 5.0 to 5.5 </a:t>
            </a:r>
            <a:r>
              <a:rPr lang="en-US" altLang="en-US" sz="2000" b="1" dirty="0" err="1" smtClean="0">
                <a:solidFill>
                  <a:srgbClr val="333399"/>
                </a:solidFill>
                <a:ea typeface="+mn-ea"/>
              </a:rPr>
              <a:t>eV</a:t>
            </a:r>
            <a:r>
              <a:rPr lang="en-US" altLang="en-US" sz="2000" b="1" dirty="0" smtClean="0">
                <a:solidFill>
                  <a:srgbClr val="333399"/>
                </a:solidFill>
                <a:ea typeface="+mn-ea"/>
              </a:rPr>
              <a:t> that are available to electrons in a 1.0-cm cube of copper metal.</a:t>
            </a:r>
          </a:p>
        </p:txBody>
      </p:sp>
      <p:pic>
        <p:nvPicPr>
          <p:cNvPr id="9523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4360026"/>
            <a:ext cx="7862465" cy="15703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5237"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4300" y="4411074"/>
            <a:ext cx="8915400" cy="19702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9" descr="Picture 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51720" y="2880720"/>
            <a:ext cx="2832342" cy="785163"/>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5868144" y="2522170"/>
            <a:ext cx="1621582" cy="400110"/>
          </a:xfrm>
          <a:prstGeom prst="rect">
            <a:avLst/>
          </a:prstGeom>
        </p:spPr>
        <p:txBody>
          <a:bodyPr wrap="none">
            <a:spAutoFit/>
          </a:bodyPr>
          <a:lstStyle/>
          <a:p>
            <a:r>
              <a:rPr lang="en-US" altLang="en-US" sz="2000" i="1" dirty="0" err="1" smtClean="0">
                <a:latin typeface="Times New Roman"/>
                <a:cs typeface="Times New Roman"/>
              </a:rPr>
              <a:t>h</a:t>
            </a:r>
            <a:r>
              <a:rPr lang="en-US" altLang="en-US" sz="2000" dirty="0" smtClean="0">
                <a:cs typeface="Arial" charset="0"/>
              </a:rPr>
              <a:t> </a:t>
            </a:r>
            <a:r>
              <a:rPr lang="en-US" altLang="en-US" sz="1600" dirty="0" smtClean="0">
                <a:cs typeface="Arial" charset="0"/>
              </a:rPr>
              <a:t>= 6,63 </a:t>
            </a:r>
            <a:r>
              <a:rPr lang="en-US" altLang="en-US" sz="1600" dirty="0" err="1" smtClean="0">
                <a:cs typeface="Arial" charset="0"/>
              </a:rPr>
              <a:t>x</a:t>
            </a:r>
            <a:r>
              <a:rPr lang="en-US" altLang="en-US" sz="1600" dirty="0" smtClean="0">
                <a:cs typeface="Arial" charset="0"/>
              </a:rPr>
              <a:t> 10</a:t>
            </a:r>
            <a:r>
              <a:rPr lang="en-US" altLang="en-US" sz="1600" baseline="30000" dirty="0" smtClean="0">
                <a:cs typeface="Arial" charset="0"/>
              </a:rPr>
              <a:t>-34</a:t>
            </a:r>
            <a:endParaRPr lang="el-GR" altLang="en-US" sz="1600" dirty="0">
              <a:cs typeface="Arial" charset="0"/>
            </a:endParaRPr>
          </a:p>
        </p:txBody>
      </p:sp>
      <p:graphicFrame>
        <p:nvGraphicFramePr>
          <p:cNvPr id="11" name="Object 10"/>
          <p:cNvGraphicFramePr>
            <a:graphicFrameLocks noChangeAspect="1"/>
          </p:cNvGraphicFramePr>
          <p:nvPr>
            <p:extLst/>
          </p:nvPr>
        </p:nvGraphicFramePr>
        <p:xfrm>
          <a:off x="5508104" y="3240138"/>
          <a:ext cx="2805112" cy="822325"/>
        </p:xfrm>
        <a:graphic>
          <a:graphicData uri="http://schemas.openxmlformats.org/presentationml/2006/ole">
            <mc:AlternateContent xmlns:mc="http://schemas.openxmlformats.org/markup-compatibility/2006">
              <mc:Choice xmlns:v="urn:schemas-microsoft-com:vml" Requires="v">
                <p:oleObj spid="_x0000_s4112" name="Equation" r:id="rId7" imgW="1663560" imgH="495000" progId="Equation.DSMT4">
                  <p:embed/>
                </p:oleObj>
              </mc:Choice>
              <mc:Fallback>
                <p:oleObj name="Equation" r:id="rId7" imgW="1663560" imgH="495000" progId="Equation.DSMT4">
                  <p:embed/>
                  <p:pic>
                    <p:nvPicPr>
                      <p:cNvPr id="0" name=""/>
                      <p:cNvPicPr>
                        <a:picLocks noChangeAspect="1" noChangeArrowheads="1"/>
                      </p:cNvPicPr>
                      <p:nvPr/>
                    </p:nvPicPr>
                    <p:blipFill>
                      <a:blip r:embed="rId8"/>
                      <a:srcRect/>
                      <a:stretch>
                        <a:fillRect/>
                      </a:stretch>
                    </p:blipFill>
                    <p:spPr bwMode="auto">
                      <a:xfrm>
                        <a:off x="5508104" y="3240138"/>
                        <a:ext cx="2805112" cy="8223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954893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100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5236"/>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nodeType="afterEffect">
                                  <p:stCondLst>
                                    <p:cond delay="0"/>
                                  </p:stCondLst>
                                  <p:childTnLst>
                                    <p:set>
                                      <p:cBhvr>
                                        <p:cTn id="13" dur="1" fill="hold">
                                          <p:stCondLst>
                                            <p:cond delay="0"/>
                                          </p:stCondLst>
                                        </p:cTn>
                                        <p:tgtEl>
                                          <p:spTgt spid="11"/>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952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4"/>
          <p:cNvSpPr>
            <a:spLocks noChangeArrowheads="1"/>
          </p:cNvSpPr>
          <p:nvPr/>
        </p:nvSpPr>
        <p:spPr bwMode="auto">
          <a:xfrm>
            <a:off x="685800" y="762000"/>
            <a:ext cx="7772400" cy="4665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838200" lvl="1" indent="-381000" algn="l">
              <a:spcBef>
                <a:spcPct val="20000"/>
              </a:spcBef>
            </a:pPr>
            <a:r>
              <a:rPr lang="nl-NL" sz="2000" dirty="0" smtClean="0">
                <a:solidFill>
                  <a:srgbClr val="000000"/>
                </a:solidFill>
              </a:rPr>
              <a:t>Toestandsdichtheid (bewijs P 40.41, p1101):  </a:t>
            </a:r>
          </a:p>
          <a:p>
            <a:pPr marL="1295400" lvl="2" indent="-381000" algn="l">
              <a:spcBef>
                <a:spcPct val="20000"/>
              </a:spcBef>
              <a:buFontTx/>
              <a:buChar char="•"/>
            </a:pPr>
            <a:endParaRPr lang="nl-NL" sz="2000" dirty="0" smtClean="0">
              <a:solidFill>
                <a:srgbClr val="000000"/>
              </a:solidFill>
            </a:endParaRPr>
          </a:p>
          <a:p>
            <a:pPr marL="1295400" lvl="2" indent="-381000" algn="l">
              <a:spcBef>
                <a:spcPct val="20000"/>
              </a:spcBef>
              <a:buFontTx/>
              <a:buChar char="•"/>
            </a:pPr>
            <a:endParaRPr lang="nl-NL" sz="2000" dirty="0">
              <a:solidFill>
                <a:srgbClr val="000000"/>
              </a:solidFill>
            </a:endParaRPr>
          </a:p>
          <a:p>
            <a:pPr marL="1295400" lvl="2" indent="-381000" algn="l">
              <a:spcBef>
                <a:spcPct val="20000"/>
              </a:spcBef>
              <a:buFontTx/>
              <a:buChar char="•"/>
            </a:pPr>
            <a:endParaRPr lang="nl-NL" sz="2000" dirty="0" smtClean="0">
              <a:solidFill>
                <a:srgbClr val="000000"/>
              </a:solidFill>
            </a:endParaRPr>
          </a:p>
          <a:p>
            <a:pPr marL="838200" lvl="1" indent="-381000" algn="l">
              <a:spcBef>
                <a:spcPct val="20000"/>
              </a:spcBef>
            </a:pPr>
            <a:endParaRPr lang="nl-NL" sz="2000" dirty="0" smtClean="0">
              <a:solidFill>
                <a:srgbClr val="000000"/>
              </a:solidFill>
            </a:endParaRPr>
          </a:p>
          <a:p>
            <a:pPr marL="838200" lvl="1" indent="-381000" algn="l">
              <a:spcBef>
                <a:spcPct val="20000"/>
              </a:spcBef>
              <a:buFontTx/>
              <a:buChar char="•"/>
            </a:pPr>
            <a:endParaRPr lang="nl-NL" sz="2000" dirty="0" smtClean="0">
              <a:solidFill>
                <a:srgbClr val="000000"/>
              </a:solidFill>
            </a:endParaRPr>
          </a:p>
          <a:p>
            <a:pPr marL="838200" lvl="1" indent="-381000" algn="l">
              <a:spcBef>
                <a:spcPct val="20000"/>
              </a:spcBef>
              <a:buFontTx/>
              <a:buChar char="•"/>
            </a:pPr>
            <a:endParaRPr lang="nl-NL" sz="2000" dirty="0" smtClean="0">
              <a:solidFill>
                <a:srgbClr val="000000"/>
              </a:solidFill>
            </a:endParaRPr>
          </a:p>
          <a:p>
            <a:pPr marL="838200" lvl="1" indent="-381000" algn="l">
              <a:spcBef>
                <a:spcPct val="20000"/>
              </a:spcBef>
            </a:pPr>
            <a:endParaRPr lang="nl-NL" sz="2000" dirty="0" smtClean="0">
              <a:solidFill>
                <a:srgbClr val="000000"/>
              </a:solidFill>
            </a:endParaRPr>
          </a:p>
          <a:p>
            <a:pPr lvl="1" algn="l">
              <a:spcBef>
                <a:spcPct val="20000"/>
              </a:spcBef>
            </a:pPr>
            <a:endParaRPr lang="nl-NL" sz="3600" dirty="0" smtClean="0">
              <a:solidFill>
                <a:srgbClr val="000000"/>
              </a:solidFill>
            </a:endParaRPr>
          </a:p>
        </p:txBody>
      </p:sp>
      <p:pic>
        <p:nvPicPr>
          <p:cNvPr id="10" name="Picture 9" descr="Figure_40_2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1600" y="2362200"/>
            <a:ext cx="3200400" cy="3249639"/>
          </a:xfrm>
          <a:prstGeom prst="rect">
            <a:avLst/>
          </a:prstGeom>
          <a:noFill/>
          <a:extLst>
            <a:ext uri="{909E8E84-426E-40DD-AFC4-6F175D3DCCD1}">
              <a14:hiddenFill xmlns:a14="http://schemas.microsoft.com/office/drawing/2010/main">
                <a:solidFill>
                  <a:srgbClr val="FFFFFF"/>
                </a:solidFill>
              </a14:hiddenFill>
            </a:ext>
          </a:extLst>
        </p:spPr>
      </p:pic>
      <p:sp>
        <p:nvSpPr>
          <p:cNvPr id="25603" name="Rectangle 5"/>
          <p:cNvSpPr>
            <a:spLocks noChangeArrowheads="1"/>
          </p:cNvSpPr>
          <p:nvPr/>
        </p:nvSpPr>
        <p:spPr bwMode="auto">
          <a:xfrm>
            <a:off x="568325" y="71438"/>
            <a:ext cx="8029575"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l"/>
            <a:r>
              <a:rPr lang="en-GB" dirty="0" err="1" smtClean="0">
                <a:solidFill>
                  <a:srgbClr val="000000"/>
                </a:solidFill>
              </a:rPr>
              <a:t>Ferminiveau</a:t>
            </a:r>
            <a:r>
              <a:rPr lang="en-GB" dirty="0" smtClean="0">
                <a:solidFill>
                  <a:srgbClr val="000000"/>
                </a:solidFill>
              </a:rPr>
              <a:t> (E</a:t>
            </a:r>
            <a:r>
              <a:rPr lang="en-GB" baseline="-25000" dirty="0" smtClean="0">
                <a:solidFill>
                  <a:srgbClr val="000000"/>
                </a:solidFill>
              </a:rPr>
              <a:t>F </a:t>
            </a:r>
            <a:r>
              <a:rPr lang="en-GB" dirty="0">
                <a:solidFill>
                  <a:srgbClr val="000000"/>
                </a:solidFill>
              </a:rPr>
              <a:t>)</a:t>
            </a:r>
            <a:endParaRPr lang="en-GB" baseline="-25000" dirty="0">
              <a:solidFill>
                <a:srgbClr val="000000"/>
              </a:solidFill>
            </a:endParaRPr>
          </a:p>
        </p:txBody>
      </p:sp>
      <p:sp>
        <p:nvSpPr>
          <p:cNvPr id="25604" name="Line 6"/>
          <p:cNvSpPr>
            <a:spLocks noChangeShapeType="1"/>
          </p:cNvSpPr>
          <p:nvPr/>
        </p:nvSpPr>
        <p:spPr bwMode="auto">
          <a:xfrm>
            <a:off x="576263" y="609600"/>
            <a:ext cx="7945437" cy="0"/>
          </a:xfrm>
          <a:prstGeom prst="line">
            <a:avLst/>
          </a:prstGeom>
          <a:noFill/>
          <a:ln w="25400">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nl-NL" dirty="0">
              <a:solidFill>
                <a:srgbClr val="000000"/>
              </a:solidFill>
            </a:endParaRPr>
          </a:p>
        </p:txBody>
      </p:sp>
      <p:graphicFrame>
        <p:nvGraphicFramePr>
          <p:cNvPr id="4" name="Object 3"/>
          <p:cNvGraphicFramePr>
            <a:graphicFrameLocks noChangeAspect="1"/>
          </p:cNvGraphicFramePr>
          <p:nvPr>
            <p:extLst/>
          </p:nvPr>
        </p:nvGraphicFramePr>
        <p:xfrm>
          <a:off x="4839757" y="5868212"/>
          <a:ext cx="1584644" cy="801148"/>
        </p:xfrm>
        <a:graphic>
          <a:graphicData uri="http://schemas.openxmlformats.org/presentationml/2006/ole">
            <mc:AlternateContent xmlns:mc="http://schemas.openxmlformats.org/markup-compatibility/2006">
              <mc:Choice xmlns:v="urn:schemas-microsoft-com:vml" Requires="v">
                <p:oleObj spid="_x0000_s6155" name="Equation" r:id="rId4" imgW="939392" imgH="482391" progId="Equation.DSMT4">
                  <p:embed/>
                </p:oleObj>
              </mc:Choice>
              <mc:Fallback>
                <p:oleObj name="Equation" r:id="rId4" imgW="939392" imgH="482391" progId="Equation.DSMT4">
                  <p:embed/>
                  <p:pic>
                    <p:nvPicPr>
                      <p:cNvPr id="4"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39757" y="5868212"/>
                        <a:ext cx="1584644" cy="80114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 name="Object 2"/>
          <p:cNvGraphicFramePr>
            <a:graphicFrameLocks noChangeAspect="1"/>
          </p:cNvGraphicFramePr>
          <p:nvPr>
            <p:extLst/>
          </p:nvPr>
        </p:nvGraphicFramePr>
        <p:xfrm>
          <a:off x="7086600" y="4724400"/>
          <a:ext cx="1712913" cy="654050"/>
        </p:xfrm>
        <a:graphic>
          <a:graphicData uri="http://schemas.openxmlformats.org/presentationml/2006/ole">
            <mc:AlternateContent xmlns:mc="http://schemas.openxmlformats.org/markup-compatibility/2006">
              <mc:Choice xmlns:v="urn:schemas-microsoft-com:vml" Requires="v">
                <p:oleObj spid="_x0000_s6156" name="Equation" r:id="rId6" imgW="1015920" imgH="393480" progId="Equation.DSMT4">
                  <p:embed/>
                </p:oleObj>
              </mc:Choice>
              <mc:Fallback>
                <p:oleObj name="Equation" r:id="rId6" imgW="1015920" imgH="393480" progId="Equation.DSMT4">
                  <p:embed/>
                  <p:pic>
                    <p:nvPicPr>
                      <p:cNvPr id="3" name="Object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86600" y="4724400"/>
                        <a:ext cx="1712913" cy="6540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9" name="Rectangle 18"/>
          <p:cNvSpPr/>
          <p:nvPr/>
        </p:nvSpPr>
        <p:spPr>
          <a:xfrm>
            <a:off x="611560" y="5884065"/>
            <a:ext cx="4572000" cy="769441"/>
          </a:xfrm>
          <a:prstGeom prst="rect">
            <a:avLst/>
          </a:prstGeom>
        </p:spPr>
        <p:txBody>
          <a:bodyPr>
            <a:spAutoFit/>
          </a:bodyPr>
          <a:lstStyle/>
          <a:p>
            <a:pPr marL="838200" lvl="1" indent="-381000" algn="l">
              <a:spcBef>
                <a:spcPct val="20000"/>
              </a:spcBef>
            </a:pPr>
            <a:r>
              <a:rPr lang="nl-NL" sz="2000" dirty="0" smtClean="0">
                <a:solidFill>
                  <a:srgbClr val="000000"/>
                </a:solidFill>
              </a:rPr>
              <a:t>Dus bij 0 K is totale # e</a:t>
            </a:r>
            <a:r>
              <a:rPr lang="nl-NL" sz="2000" baseline="30000" dirty="0" smtClean="0">
                <a:solidFill>
                  <a:srgbClr val="000000"/>
                </a:solidFill>
              </a:rPr>
              <a:t>- </a:t>
            </a:r>
            <a:r>
              <a:rPr lang="en-GB" sz="2000" i="1" dirty="0" smtClean="0">
                <a:solidFill>
                  <a:srgbClr val="000000"/>
                </a:solidFill>
                <a:latin typeface="Times New Roman" panose="02020603050405020304" pitchFamily="18" charset="0"/>
                <a:cs typeface="Times New Roman" panose="02020603050405020304" pitchFamily="18" charset="0"/>
              </a:rPr>
              <a:t> </a:t>
            </a:r>
            <a:r>
              <a:rPr lang="en-GB" sz="2000" b="1" i="1" dirty="0" smtClean="0">
                <a:solidFill>
                  <a:srgbClr val="000000"/>
                </a:solidFill>
                <a:latin typeface="Times New Roman" panose="02020603050405020304" pitchFamily="18" charset="0"/>
                <a:cs typeface="Times New Roman" panose="02020603050405020304" pitchFamily="18" charset="0"/>
              </a:rPr>
              <a:t>N</a:t>
            </a:r>
            <a:r>
              <a:rPr lang="nl-NL" sz="2000" dirty="0" smtClean="0">
                <a:solidFill>
                  <a:srgbClr val="000000"/>
                </a:solidFill>
              </a:rPr>
              <a:t> dat </a:t>
            </a:r>
          </a:p>
          <a:p>
            <a:pPr marL="838200" lvl="1" indent="-381000" algn="l">
              <a:spcBef>
                <a:spcPct val="20000"/>
              </a:spcBef>
            </a:pPr>
            <a:r>
              <a:rPr lang="nl-NL" sz="2000" dirty="0" smtClean="0">
                <a:solidFill>
                  <a:srgbClr val="000000"/>
                </a:solidFill>
              </a:rPr>
              <a:t>    in toestanden </a:t>
            </a:r>
            <a:r>
              <a:rPr lang="nl-NL" sz="2000" dirty="0" err="1" smtClean="0">
                <a:solidFill>
                  <a:srgbClr val="000000"/>
                </a:solidFill>
              </a:rPr>
              <a:t>t</a:t>
            </a:r>
            <a:r>
              <a:rPr lang="nl-NL" sz="2000" dirty="0" smtClean="0">
                <a:solidFill>
                  <a:srgbClr val="000000"/>
                </a:solidFill>
              </a:rPr>
              <a:t>/</a:t>
            </a:r>
            <a:r>
              <a:rPr lang="nl-NL" sz="2000" dirty="0" err="1" smtClean="0">
                <a:solidFill>
                  <a:srgbClr val="000000"/>
                </a:solidFill>
              </a:rPr>
              <a:t>m</a:t>
            </a:r>
            <a:r>
              <a:rPr lang="nl-NL" sz="2000" dirty="0" smtClean="0">
                <a:solidFill>
                  <a:srgbClr val="000000"/>
                </a:solidFill>
              </a:rPr>
              <a:t> E</a:t>
            </a:r>
            <a:r>
              <a:rPr lang="nl-NL" sz="2000" baseline="-25000" dirty="0" smtClean="0">
                <a:solidFill>
                  <a:srgbClr val="000000"/>
                </a:solidFill>
              </a:rPr>
              <a:t>F</a:t>
            </a:r>
            <a:r>
              <a:rPr lang="nl-NL" sz="2000" dirty="0" smtClean="0">
                <a:solidFill>
                  <a:srgbClr val="000000"/>
                </a:solidFill>
              </a:rPr>
              <a:t> past:</a:t>
            </a:r>
            <a:endParaRPr lang="en-US" dirty="0"/>
          </a:p>
        </p:txBody>
      </p:sp>
      <p:grpSp>
        <p:nvGrpSpPr>
          <p:cNvPr id="17" name="Group 10"/>
          <p:cNvGrpSpPr>
            <a:grpSpLocks/>
          </p:cNvGrpSpPr>
          <p:nvPr/>
        </p:nvGrpSpPr>
        <p:grpSpPr bwMode="auto">
          <a:xfrm>
            <a:off x="4211960" y="1657451"/>
            <a:ext cx="3352800" cy="685800"/>
            <a:chOff x="144" y="2400"/>
            <a:chExt cx="2880" cy="678"/>
          </a:xfrm>
        </p:grpSpPr>
        <p:pic>
          <p:nvPicPr>
            <p:cNvPr id="18" name="Picture 17" descr="Picture 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44" y="2400"/>
              <a:ext cx="2686" cy="678"/>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p:cNvPicPr>
              <a:picLocks noChangeAspect="1" noChangeArrowheads="1"/>
            </p:cNvPicPr>
            <p:nvPr/>
          </p:nvPicPr>
          <p:blipFill>
            <a:blip r:embed="rId9">
              <a:extLst>
                <a:ext uri="{28A0092B-C50C-407E-A947-70E740481C1C}">
                  <a14:useLocalDpi xmlns:a14="http://schemas.microsoft.com/office/drawing/2010/main" val="0"/>
                </a:ext>
              </a:extLst>
            </a:blip>
            <a:srcRect l="93039" t="26373" b="30769"/>
            <a:stretch>
              <a:fillRect/>
            </a:stretch>
          </p:blipFill>
          <p:spPr bwMode="auto">
            <a:xfrm>
              <a:off x="2756" y="2568"/>
              <a:ext cx="268" cy="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21" name="Group 20"/>
          <p:cNvGrpSpPr/>
          <p:nvPr/>
        </p:nvGrpSpPr>
        <p:grpSpPr>
          <a:xfrm>
            <a:off x="5526225" y="2924944"/>
            <a:ext cx="2925802" cy="1530693"/>
            <a:chOff x="501080" y="6167045"/>
            <a:chExt cx="2925802" cy="1530693"/>
          </a:xfrm>
        </p:grpSpPr>
        <p:sp>
          <p:nvSpPr>
            <p:cNvPr id="22" name="Rectangle 21"/>
            <p:cNvSpPr/>
            <p:nvPr/>
          </p:nvSpPr>
          <p:spPr>
            <a:xfrm>
              <a:off x="501080" y="6167045"/>
              <a:ext cx="2925802" cy="646331"/>
            </a:xfrm>
            <a:prstGeom prst="rect">
              <a:avLst/>
            </a:prstGeom>
          </p:spPr>
          <p:txBody>
            <a:bodyPr wrap="none">
              <a:spAutoFit/>
            </a:bodyPr>
            <a:lstStyle/>
            <a:p>
              <a:r>
                <a:rPr lang="nl-NL" sz="1800" dirty="0" smtClean="0">
                  <a:solidFill>
                    <a:srgbClr val="000000"/>
                  </a:solidFill>
                </a:rPr>
                <a:t># energietoestanden</a:t>
              </a:r>
              <a:r>
                <a:rPr lang="nl-NL" sz="600" dirty="0" smtClean="0">
                  <a:solidFill>
                    <a:srgbClr val="000000"/>
                  </a:solidFill>
                </a:rPr>
                <a:t> </a:t>
              </a:r>
              <a:r>
                <a:rPr lang="nl-NL" sz="1800" dirty="0" smtClean="0">
                  <a:solidFill>
                    <a:srgbClr val="000000"/>
                  </a:solidFill>
                </a:rPr>
                <a:t>/</a:t>
              </a:r>
              <a:r>
                <a:rPr lang="nl-NL" sz="1000" dirty="0" smtClean="0">
                  <a:solidFill>
                    <a:srgbClr val="000000"/>
                  </a:solidFill>
                </a:rPr>
                <a:t> </a:t>
              </a:r>
              <a:r>
                <a:rPr lang="nl-NL" sz="1800" dirty="0" smtClean="0">
                  <a:solidFill>
                    <a:srgbClr val="000000"/>
                  </a:solidFill>
                </a:rPr>
                <a:t>m</a:t>
              </a:r>
              <a:r>
                <a:rPr lang="nl-NL" sz="1800" baseline="30000" dirty="0" smtClean="0">
                  <a:solidFill>
                    <a:srgbClr val="000000"/>
                  </a:solidFill>
                </a:rPr>
                <a:t>3</a:t>
              </a:r>
              <a:r>
                <a:rPr lang="nl-NL" sz="1800" dirty="0" smtClean="0">
                  <a:solidFill>
                    <a:srgbClr val="000000"/>
                  </a:solidFill>
                </a:rPr>
                <a:t> </a:t>
              </a:r>
            </a:p>
            <a:p>
              <a:r>
                <a:rPr lang="nl-NL" sz="1800" dirty="0" smtClean="0">
                  <a:solidFill>
                    <a:srgbClr val="000000"/>
                  </a:solidFill>
                </a:rPr>
                <a:t>tussen </a:t>
              </a:r>
              <a:r>
                <a:rPr lang="nl-NL" sz="1800" i="1" dirty="0" smtClean="0">
                  <a:solidFill>
                    <a:srgbClr val="000000"/>
                  </a:solidFill>
                  <a:latin typeface="Times New Roman" panose="02020603050405020304" pitchFamily="18" charset="0"/>
                  <a:cs typeface="Times New Roman" panose="02020603050405020304" pitchFamily="18" charset="0"/>
                </a:rPr>
                <a:t>E</a:t>
              </a:r>
              <a:r>
                <a:rPr lang="nl-NL" sz="1800" baseline="-25000" dirty="0" smtClean="0">
                  <a:solidFill>
                    <a:srgbClr val="000000"/>
                  </a:solidFill>
                  <a:latin typeface="Times New Roman" panose="02020603050405020304" pitchFamily="18" charset="0"/>
                  <a:cs typeface="Times New Roman" panose="02020603050405020304" pitchFamily="18" charset="0"/>
                </a:rPr>
                <a:t>1</a:t>
              </a:r>
              <a:r>
                <a:rPr lang="nl-NL" sz="1800" dirty="0" smtClean="0">
                  <a:solidFill>
                    <a:srgbClr val="000000"/>
                  </a:solidFill>
                </a:rPr>
                <a:t> en </a:t>
              </a:r>
              <a:r>
                <a:rPr lang="nl-NL" sz="1800" i="1" dirty="0" smtClean="0">
                  <a:solidFill>
                    <a:srgbClr val="000000"/>
                  </a:solidFill>
                  <a:latin typeface="Times New Roman" panose="02020603050405020304" pitchFamily="18" charset="0"/>
                  <a:cs typeface="Times New Roman" panose="02020603050405020304" pitchFamily="18" charset="0"/>
                </a:rPr>
                <a:t>E</a:t>
              </a:r>
              <a:r>
                <a:rPr lang="nl-NL" sz="1800" baseline="-25000" dirty="0" smtClean="0">
                  <a:solidFill>
                    <a:srgbClr val="000000"/>
                  </a:solidFill>
                  <a:latin typeface="Times New Roman" panose="02020603050405020304" pitchFamily="18" charset="0"/>
                  <a:cs typeface="Times New Roman" panose="02020603050405020304" pitchFamily="18" charset="0"/>
                </a:rPr>
                <a:t>2</a:t>
              </a:r>
              <a:r>
                <a:rPr lang="nl-NL" sz="1800" dirty="0" smtClean="0">
                  <a:solidFill>
                    <a:srgbClr val="000000"/>
                  </a:solidFill>
                </a:rPr>
                <a:t> = </a:t>
              </a:r>
              <a:r>
                <a:rPr lang="nl-NL" sz="1800" i="1" dirty="0" smtClean="0">
                  <a:solidFill>
                    <a:srgbClr val="000000"/>
                  </a:solidFill>
                  <a:latin typeface="Times New Roman" panose="02020603050405020304" pitchFamily="18" charset="0"/>
                  <a:cs typeface="Times New Roman" panose="02020603050405020304" pitchFamily="18" charset="0"/>
                </a:rPr>
                <a:t>E</a:t>
              </a:r>
              <a:r>
                <a:rPr lang="nl-NL" sz="1800" baseline="-25000" dirty="0" smtClean="0">
                  <a:solidFill>
                    <a:srgbClr val="000000"/>
                  </a:solidFill>
                  <a:latin typeface="Times New Roman" panose="02020603050405020304" pitchFamily="18" charset="0"/>
                  <a:cs typeface="Times New Roman" panose="02020603050405020304" pitchFamily="18" charset="0"/>
                </a:rPr>
                <a:t>1 </a:t>
              </a:r>
              <a:r>
                <a:rPr lang="nl-NL" sz="1800" dirty="0" smtClean="0">
                  <a:solidFill>
                    <a:srgbClr val="000000"/>
                  </a:solidFill>
                </a:rPr>
                <a:t>+ </a:t>
              </a:r>
              <a:r>
                <a:rPr lang="nl-NL" sz="1800" dirty="0" smtClean="0">
                  <a:solidFill>
                    <a:srgbClr val="000000"/>
                  </a:solidFill>
                  <a:latin typeface="Symbol" panose="05050102010706020507" pitchFamily="18" charset="2"/>
                </a:rPr>
                <a:t>D</a:t>
              </a:r>
              <a:r>
                <a:rPr lang="nl-NL" sz="1000" dirty="0" smtClean="0">
                  <a:solidFill>
                    <a:srgbClr val="000000"/>
                  </a:solidFill>
                </a:rPr>
                <a:t> </a:t>
              </a:r>
              <a:r>
                <a:rPr lang="nl-NL" sz="1800" i="1" dirty="0" smtClean="0">
                  <a:solidFill>
                    <a:srgbClr val="000000"/>
                  </a:solidFill>
                  <a:latin typeface="Times New Roman" panose="02020603050405020304" pitchFamily="18" charset="0"/>
                  <a:cs typeface="Times New Roman" panose="02020603050405020304" pitchFamily="18" charset="0"/>
                </a:rPr>
                <a:t>E:</a:t>
              </a:r>
              <a:r>
                <a:rPr lang="nl-NL" sz="1800" dirty="0" smtClean="0">
                  <a:solidFill>
                    <a:srgbClr val="000000"/>
                  </a:solidFill>
                </a:rPr>
                <a:t> </a:t>
              </a:r>
              <a:endParaRPr lang="nl-NL" sz="1800" dirty="0">
                <a:solidFill>
                  <a:srgbClr val="000000"/>
                </a:solidFill>
              </a:endParaRPr>
            </a:p>
          </p:txBody>
        </p:sp>
        <p:graphicFrame>
          <p:nvGraphicFramePr>
            <p:cNvPr id="23" name="Object 22"/>
            <p:cNvGraphicFramePr>
              <a:graphicFrameLocks noChangeAspect="1"/>
            </p:cNvGraphicFramePr>
            <p:nvPr>
              <p:extLst/>
            </p:nvPr>
          </p:nvGraphicFramePr>
          <p:xfrm>
            <a:off x="694618" y="6875413"/>
            <a:ext cx="2676525" cy="822325"/>
          </p:xfrm>
          <a:graphic>
            <a:graphicData uri="http://schemas.openxmlformats.org/presentationml/2006/ole">
              <mc:AlternateContent xmlns:mc="http://schemas.openxmlformats.org/markup-compatibility/2006">
                <mc:Choice xmlns:v="urn:schemas-microsoft-com:vml" Requires="v">
                  <p:oleObj spid="_x0000_s6157" name="Equation" r:id="rId10" imgW="1587240" imgH="495000" progId="Equation.DSMT4">
                    <p:embed/>
                  </p:oleObj>
                </mc:Choice>
                <mc:Fallback>
                  <p:oleObj name="Equation" r:id="rId10" imgW="1587240" imgH="495000" progId="Equation.DSMT4">
                    <p:embed/>
                    <p:pic>
                      <p:nvPicPr>
                        <p:cNvPr id="23" name="Object 2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94618" y="6875413"/>
                          <a:ext cx="2676525" cy="8223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5" name="Rectangle 4"/>
          <p:cNvSpPr/>
          <p:nvPr/>
        </p:nvSpPr>
        <p:spPr>
          <a:xfrm>
            <a:off x="6771526" y="5427662"/>
            <a:ext cx="2260555" cy="646331"/>
          </a:xfrm>
          <a:prstGeom prst="rect">
            <a:avLst/>
          </a:prstGeom>
        </p:spPr>
        <p:txBody>
          <a:bodyPr wrap="none">
            <a:spAutoFit/>
          </a:bodyPr>
          <a:lstStyle/>
          <a:p>
            <a:r>
              <a:rPr lang="nl-NL" sz="1800" dirty="0" smtClean="0">
                <a:solidFill>
                  <a:srgbClr val="000000"/>
                </a:solidFill>
              </a:rPr>
              <a:t># elektronen/</a:t>
            </a:r>
            <a:r>
              <a:rPr lang="nl-NL" sz="1000" dirty="0" smtClean="0">
                <a:solidFill>
                  <a:srgbClr val="000000"/>
                </a:solidFill>
              </a:rPr>
              <a:t> </a:t>
            </a:r>
            <a:r>
              <a:rPr lang="nl-NL" sz="1800" dirty="0" smtClean="0">
                <a:solidFill>
                  <a:srgbClr val="000000"/>
                </a:solidFill>
              </a:rPr>
              <a:t>m</a:t>
            </a:r>
            <a:r>
              <a:rPr lang="nl-NL" sz="1800" baseline="30000" dirty="0" smtClean="0">
                <a:solidFill>
                  <a:srgbClr val="000000"/>
                </a:solidFill>
              </a:rPr>
              <a:t>3</a:t>
            </a:r>
            <a:r>
              <a:rPr lang="nl-NL" sz="1800" dirty="0" smtClean="0">
                <a:solidFill>
                  <a:srgbClr val="000000"/>
                </a:solidFill>
              </a:rPr>
              <a:t> = </a:t>
            </a:r>
          </a:p>
          <a:p>
            <a:r>
              <a:rPr lang="nl-NL" sz="1800" dirty="0" smtClean="0">
                <a:solidFill>
                  <a:srgbClr val="000000"/>
                </a:solidFill>
              </a:rPr>
              <a:t>waardigheid* </a:t>
            </a:r>
            <a:r>
              <a:rPr lang="nl-NL" sz="1800" dirty="0" err="1" smtClean="0">
                <a:solidFill>
                  <a:srgbClr val="000000"/>
                </a:solidFill>
              </a:rPr>
              <a:t>N</a:t>
            </a:r>
            <a:r>
              <a:rPr lang="nl-NL" sz="1800" baseline="-25000" dirty="0" err="1" smtClean="0">
                <a:solidFill>
                  <a:srgbClr val="000000"/>
                </a:solidFill>
              </a:rPr>
              <a:t>atomen</a:t>
            </a:r>
            <a:endParaRPr lang="nl-NL" sz="1800" baseline="-25000" dirty="0"/>
          </a:p>
        </p:txBody>
      </p:sp>
    </p:spTree>
    <p:extLst>
      <p:ext uri="{BB962C8B-B14F-4D97-AF65-F5344CB8AC3E}">
        <p14:creationId xmlns:p14="http://schemas.microsoft.com/office/powerpoint/2010/main" val="1337949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1000"/>
                                  </p:stCondLst>
                                  <p:childTnLst>
                                    <p:set>
                                      <p:cBhvr>
                                        <p:cTn id="9" dur="1" fill="hold">
                                          <p:stCondLst>
                                            <p:cond delay="0"/>
                                          </p:stCondLst>
                                        </p:cTn>
                                        <p:tgtEl>
                                          <p:spTgt spid="4"/>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childTnLst>
                                </p:cTn>
                              </p:par>
                            </p:childTnLst>
                          </p:cTn>
                        </p:par>
                        <p:par>
                          <p:cTn id="14" fill="hold">
                            <p:stCondLst>
                              <p:cond delay="0"/>
                            </p:stCondLst>
                            <p:childTnLst>
                              <p:par>
                                <p:cTn id="15" presetID="1" presetClass="entr" presetSubtype="0" fill="hold" grpId="0" nodeType="afterEffect">
                                  <p:stCondLst>
                                    <p:cond delay="100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5"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Rectangle 5"/>
          <p:cNvSpPr>
            <a:spLocks noChangeArrowheads="1"/>
          </p:cNvSpPr>
          <p:nvPr/>
        </p:nvSpPr>
        <p:spPr bwMode="auto">
          <a:xfrm>
            <a:off x="568325" y="71438"/>
            <a:ext cx="8029575"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l"/>
            <a:r>
              <a:rPr lang="en-GB" b="1" dirty="0" err="1" smtClean="0">
                <a:solidFill>
                  <a:srgbClr val="000000"/>
                </a:solidFill>
              </a:rPr>
              <a:t>Metaal</a:t>
            </a:r>
            <a:endParaRPr lang="en-GB" dirty="0">
              <a:solidFill>
                <a:srgbClr val="808080"/>
              </a:solidFill>
            </a:endParaRPr>
          </a:p>
        </p:txBody>
      </p:sp>
      <p:sp>
        <p:nvSpPr>
          <p:cNvPr id="25604" name="Line 6"/>
          <p:cNvSpPr>
            <a:spLocks noChangeShapeType="1"/>
          </p:cNvSpPr>
          <p:nvPr/>
        </p:nvSpPr>
        <p:spPr bwMode="auto">
          <a:xfrm>
            <a:off x="576263" y="609600"/>
            <a:ext cx="7945437" cy="0"/>
          </a:xfrm>
          <a:prstGeom prst="line">
            <a:avLst/>
          </a:prstGeom>
          <a:noFill/>
          <a:ln w="25400">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en-GB">
              <a:solidFill>
                <a:srgbClr val="000000"/>
              </a:solidFill>
            </a:endParaRPr>
          </a:p>
        </p:txBody>
      </p:sp>
      <p:pic>
        <p:nvPicPr>
          <p:cNvPr id="5" name="Picture 4"/>
          <p:cNvPicPr>
            <a:picLocks noChangeAspect="1"/>
          </p:cNvPicPr>
          <p:nvPr/>
        </p:nvPicPr>
        <p:blipFill>
          <a:blip r:embed="rId3"/>
          <a:stretch>
            <a:fillRect/>
          </a:stretch>
        </p:blipFill>
        <p:spPr>
          <a:xfrm>
            <a:off x="2641285" y="836712"/>
            <a:ext cx="3010835" cy="5689766"/>
          </a:xfrm>
          <a:prstGeom prst="rect">
            <a:avLst/>
          </a:prstGeom>
        </p:spPr>
      </p:pic>
    </p:spTree>
    <p:extLst>
      <p:ext uri="{BB962C8B-B14F-4D97-AF65-F5344CB8AC3E}">
        <p14:creationId xmlns:p14="http://schemas.microsoft.com/office/powerpoint/2010/main" val="109328514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4"/>
          <p:cNvSpPr>
            <a:spLocks noChangeArrowheads="1"/>
          </p:cNvSpPr>
          <p:nvPr/>
        </p:nvSpPr>
        <p:spPr bwMode="auto">
          <a:xfrm>
            <a:off x="685800" y="1125538"/>
            <a:ext cx="7772400" cy="4665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a:lnSpc>
                <a:spcPct val="140000"/>
              </a:lnSpc>
              <a:spcBef>
                <a:spcPct val="20000"/>
              </a:spcBef>
            </a:pPr>
            <a:endParaRPr lang="nl-NL" sz="2200" dirty="0" smtClean="0"/>
          </a:p>
          <a:p>
            <a:pPr marL="342900" indent="-342900" algn="l">
              <a:lnSpc>
                <a:spcPct val="140000"/>
              </a:lnSpc>
              <a:spcBef>
                <a:spcPct val="20000"/>
              </a:spcBef>
              <a:buFontTx/>
              <a:buChar char="•"/>
            </a:pPr>
            <a:endParaRPr lang="nl-NL" sz="2200" dirty="0"/>
          </a:p>
        </p:txBody>
      </p:sp>
      <p:sp>
        <p:nvSpPr>
          <p:cNvPr id="25603" name="Rectangle 5"/>
          <p:cNvSpPr>
            <a:spLocks noChangeArrowheads="1"/>
          </p:cNvSpPr>
          <p:nvPr/>
        </p:nvSpPr>
        <p:spPr bwMode="auto">
          <a:xfrm>
            <a:off x="568325" y="71438"/>
            <a:ext cx="8029575"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l"/>
            <a:r>
              <a:rPr lang="nl-NL" dirty="0" err="1" smtClean="0">
                <a:solidFill>
                  <a:schemeClr val="tx2"/>
                </a:solidFill>
              </a:rPr>
              <a:t>Fermi-oppervlak</a:t>
            </a:r>
            <a:r>
              <a:rPr lang="nl-NL" dirty="0" smtClean="0">
                <a:solidFill>
                  <a:schemeClr val="tx2"/>
                </a:solidFill>
              </a:rPr>
              <a:t>: verbindt hoogste energietoestanden</a:t>
            </a:r>
            <a:endParaRPr lang="nl-NL" dirty="0">
              <a:solidFill>
                <a:schemeClr val="tx2"/>
              </a:solidFill>
            </a:endParaRPr>
          </a:p>
        </p:txBody>
      </p:sp>
      <p:sp>
        <p:nvSpPr>
          <p:cNvPr id="25604" name="Line 6"/>
          <p:cNvSpPr>
            <a:spLocks noChangeShapeType="1"/>
          </p:cNvSpPr>
          <p:nvPr/>
        </p:nvSpPr>
        <p:spPr bwMode="auto">
          <a:xfrm>
            <a:off x="576263" y="609600"/>
            <a:ext cx="7945437" cy="0"/>
          </a:xfrm>
          <a:prstGeom prst="line">
            <a:avLst/>
          </a:prstGeom>
          <a:noFill/>
          <a:ln w="25400">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en-GB"/>
          </a:p>
        </p:txBody>
      </p:sp>
      <p:sp>
        <p:nvSpPr>
          <p:cNvPr id="10" name="Rectangle 9"/>
          <p:cNvSpPr/>
          <p:nvPr/>
        </p:nvSpPr>
        <p:spPr>
          <a:xfrm>
            <a:off x="525745" y="762000"/>
            <a:ext cx="8343951" cy="1477328"/>
          </a:xfrm>
          <a:prstGeom prst="rect">
            <a:avLst/>
          </a:prstGeom>
        </p:spPr>
        <p:txBody>
          <a:bodyPr wrap="none">
            <a:spAutoFit/>
          </a:bodyPr>
          <a:lstStyle/>
          <a:p>
            <a:pPr algn="l"/>
            <a:r>
              <a:rPr lang="nl-NL" sz="1800" dirty="0" smtClean="0">
                <a:cs typeface="Arial" charset="0"/>
              </a:rPr>
              <a:t>ontaarding: </a:t>
            </a:r>
          </a:p>
          <a:p>
            <a:pPr algn="l"/>
            <a:r>
              <a:rPr lang="nl-NL" sz="1800" dirty="0" smtClean="0">
                <a:cs typeface="Arial" charset="0"/>
              </a:rPr>
              <a:t>  energie van beweging in </a:t>
            </a:r>
            <a:r>
              <a:rPr lang="nl-NL" sz="1800" dirty="0" err="1" smtClean="0">
                <a:cs typeface="Arial" charset="0"/>
              </a:rPr>
              <a:t>x-richting</a:t>
            </a:r>
            <a:r>
              <a:rPr lang="nl-NL" sz="1800" dirty="0" smtClean="0">
                <a:cs typeface="Arial" charset="0"/>
              </a:rPr>
              <a:t> is gelijk aan die in </a:t>
            </a:r>
            <a:r>
              <a:rPr lang="nl-NL" sz="1800" dirty="0" err="1" smtClean="0">
                <a:cs typeface="Arial" charset="0"/>
              </a:rPr>
              <a:t>y</a:t>
            </a:r>
            <a:r>
              <a:rPr lang="nl-NL" sz="1800" dirty="0" smtClean="0">
                <a:cs typeface="Arial" charset="0"/>
              </a:rPr>
              <a:t>- en </a:t>
            </a:r>
            <a:r>
              <a:rPr lang="nl-NL" sz="1800" dirty="0" err="1" smtClean="0">
                <a:cs typeface="Arial" charset="0"/>
              </a:rPr>
              <a:t>z-richting</a:t>
            </a:r>
            <a:endParaRPr lang="nl-NL" sz="1800" dirty="0" smtClean="0">
              <a:cs typeface="Arial" charset="0"/>
            </a:endParaRPr>
          </a:p>
          <a:p>
            <a:pPr algn="l"/>
            <a:endParaRPr lang="nl-NL" sz="1800" dirty="0" smtClean="0">
              <a:cs typeface="Arial" charset="0"/>
            </a:endParaRPr>
          </a:p>
          <a:p>
            <a:pPr algn="l"/>
            <a:r>
              <a:rPr lang="nl-NL" sz="1800" dirty="0" smtClean="0">
                <a:cs typeface="Arial" charset="0"/>
              </a:rPr>
              <a:t> </a:t>
            </a:r>
            <a:r>
              <a:rPr lang="nl-NL" sz="1800" dirty="0">
                <a:cs typeface="Arial" charset="0"/>
              </a:rPr>
              <a:t>als </a:t>
            </a:r>
            <a:r>
              <a:rPr lang="nl-NL" sz="1800" dirty="0" smtClean="0">
                <a:cs typeface="Arial" charset="0"/>
              </a:rPr>
              <a:t>|p</a:t>
            </a:r>
            <a:r>
              <a:rPr lang="nl-NL" sz="1800" baseline="-25000" dirty="0" smtClean="0">
                <a:cs typeface="Arial" charset="0"/>
              </a:rPr>
              <a:t>1</a:t>
            </a:r>
            <a:r>
              <a:rPr lang="nl-NL" sz="1800" dirty="0" smtClean="0">
                <a:cs typeface="Arial" charset="0"/>
              </a:rPr>
              <a:t>| </a:t>
            </a:r>
            <a:r>
              <a:rPr lang="nl-NL" sz="1800" dirty="0">
                <a:cs typeface="Arial" charset="0"/>
              </a:rPr>
              <a:t>= </a:t>
            </a:r>
            <a:r>
              <a:rPr lang="nl-NL" sz="1800" dirty="0" smtClean="0">
                <a:cs typeface="Arial" charset="0"/>
              </a:rPr>
              <a:t>|p</a:t>
            </a:r>
            <a:r>
              <a:rPr lang="nl-NL" sz="1800" baseline="-25000" dirty="0" smtClean="0">
                <a:cs typeface="Arial" charset="0"/>
              </a:rPr>
              <a:t>2</a:t>
            </a:r>
            <a:r>
              <a:rPr lang="nl-NL" sz="1800" dirty="0">
                <a:cs typeface="Arial" charset="0"/>
              </a:rPr>
              <a:t>|: bijbehorende kinetische energie identiek </a:t>
            </a:r>
            <a:r>
              <a:rPr lang="nl-NL" sz="1800" dirty="0" smtClean="0">
                <a:cs typeface="Arial" charset="0"/>
              </a:rPr>
              <a:t>(energieniveaus ontaard)</a:t>
            </a:r>
          </a:p>
          <a:p>
            <a:pPr algn="l"/>
            <a:r>
              <a:rPr lang="nl-NL" sz="1800" dirty="0" smtClean="0">
                <a:latin typeface="Wingdings"/>
                <a:ea typeface="Wingdings"/>
                <a:cs typeface="Wingdings"/>
              </a:rPr>
              <a:t></a:t>
            </a:r>
            <a:r>
              <a:rPr lang="nl-NL" sz="1800" dirty="0" smtClean="0"/>
              <a:t> vullen van de laagste energieniveaus met e</a:t>
            </a:r>
            <a:r>
              <a:rPr lang="nl-NL" sz="1800" baseline="30000" dirty="0" smtClean="0"/>
              <a:t>-  </a:t>
            </a:r>
            <a:r>
              <a:rPr lang="nl-NL" sz="1800" dirty="0">
                <a:sym typeface="Wingdings" panose="05000000000000000000" pitchFamily="2" charset="2"/>
              </a:rPr>
              <a:t> </a:t>
            </a:r>
            <a:r>
              <a:rPr lang="nl-NL" sz="1800" dirty="0" smtClean="0">
                <a:sym typeface="Wingdings" panose="05000000000000000000" pitchFamily="2" charset="2"/>
              </a:rPr>
              <a:t> (</a:t>
            </a:r>
            <a:r>
              <a:rPr lang="nl-NL" sz="1800" dirty="0"/>
              <a:t>E ≥ 0</a:t>
            </a:r>
            <a:r>
              <a:rPr lang="nl-NL" sz="1800" dirty="0" smtClean="0">
                <a:sym typeface="Wingdings" panose="05000000000000000000" pitchFamily="2" charset="2"/>
              </a:rPr>
              <a:t>):</a:t>
            </a:r>
            <a:r>
              <a:rPr lang="nl-NL" sz="1800" dirty="0" smtClean="0"/>
              <a:t> vullen van         bol</a:t>
            </a:r>
          </a:p>
        </p:txBody>
      </p:sp>
      <p:pic>
        <p:nvPicPr>
          <p:cNvPr id="45977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2743200"/>
            <a:ext cx="4762500" cy="3810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Rectangle 11"/>
          <p:cNvSpPr/>
          <p:nvPr/>
        </p:nvSpPr>
        <p:spPr>
          <a:xfrm>
            <a:off x="7481694" y="1876762"/>
            <a:ext cx="402674" cy="400110"/>
          </a:xfrm>
          <a:prstGeom prst="rect">
            <a:avLst/>
          </a:prstGeom>
        </p:spPr>
        <p:txBody>
          <a:bodyPr wrap="none">
            <a:spAutoFit/>
          </a:bodyPr>
          <a:lstStyle/>
          <a:p>
            <a:r>
              <a:rPr lang="en-US" sz="2000" dirty="0" smtClean="0">
                <a:solidFill>
                  <a:schemeClr val="accent2"/>
                </a:solidFill>
              </a:rPr>
              <a:t>⅛</a:t>
            </a:r>
            <a:endParaRPr lang="en-US" sz="2000" dirty="0">
              <a:solidFill>
                <a:schemeClr val="accent2"/>
              </a:solidFill>
            </a:endParaRPr>
          </a:p>
        </p:txBody>
      </p:sp>
      <p:pic>
        <p:nvPicPr>
          <p:cNvPr id="13" name="Picture 7" descr="Picture 2"/>
          <p:cNvPicPr>
            <a:picLocks noChangeAspect="1" noChangeArrowheads="1"/>
          </p:cNvPicPr>
          <p:nvPr/>
        </p:nvPicPr>
        <p:blipFill>
          <a:blip r:embed="rId4"/>
          <a:srcRect/>
          <a:stretch>
            <a:fillRect/>
          </a:stretch>
        </p:blipFill>
        <p:spPr bwMode="auto">
          <a:xfrm>
            <a:off x="6324600" y="4697413"/>
            <a:ext cx="2406872" cy="788987"/>
          </a:xfrm>
          <a:prstGeom prst="rect">
            <a:avLst/>
          </a:prstGeom>
          <a:noFill/>
        </p:spPr>
      </p:pic>
    </p:spTree>
    <p:extLst>
      <p:ext uri="{BB962C8B-B14F-4D97-AF65-F5344CB8AC3E}">
        <p14:creationId xmlns:p14="http://schemas.microsoft.com/office/powerpoint/2010/main" val="1981503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Text Box 3"/>
          <p:cNvSpPr txBox="1">
            <a:spLocks noChangeArrowheads="1"/>
          </p:cNvSpPr>
          <p:nvPr/>
        </p:nvSpPr>
        <p:spPr bwMode="auto">
          <a:xfrm>
            <a:off x="609600" y="990600"/>
            <a:ext cx="7772400" cy="2227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dirty="0">
                <a:solidFill>
                  <a:schemeClr val="accent2"/>
                </a:solidFill>
              </a:rPr>
              <a:t>The more atoms are bound together with overlapping wave functions, the more continuous the energy bands will become. Here is what happens with two, six, and many atoms:</a:t>
            </a:r>
          </a:p>
        </p:txBody>
      </p:sp>
      <p:sp>
        <p:nvSpPr>
          <p:cNvPr id="29701" name="Rectangle 5"/>
          <p:cNvSpPr>
            <a:spLocks noGrp="1" noChangeArrowheads="1"/>
          </p:cNvSpPr>
          <p:nvPr>
            <p:ph type="title"/>
          </p:nvPr>
        </p:nvSpPr>
        <p:spPr/>
        <p:txBody>
          <a:bodyPr/>
          <a:lstStyle/>
          <a:p>
            <a:r>
              <a:rPr lang="en-US" dirty="0"/>
              <a:t>40.7 Band Theory of Solids</a:t>
            </a:r>
          </a:p>
        </p:txBody>
      </p:sp>
      <p:sp>
        <p:nvSpPr>
          <p:cNvPr id="5" name="Rectangle 4"/>
          <p:cNvSpPr/>
          <p:nvPr/>
        </p:nvSpPr>
        <p:spPr bwMode="auto">
          <a:xfrm>
            <a:off x="609600" y="4572000"/>
            <a:ext cx="1676400" cy="685800"/>
          </a:xfrm>
          <a:prstGeom prst="rect">
            <a:avLst/>
          </a:prstGeom>
          <a:solidFill>
            <a:schemeClr val="bg1"/>
          </a:solidFill>
          <a:ln w="9525" cap="flat" cmpd="sng" algn="ctr">
            <a:no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800" b="1" i="0" u="none" strike="noStrike" cap="none" normalizeH="0" baseline="0" smtClean="0">
              <a:ln>
                <a:noFill/>
              </a:ln>
              <a:solidFill>
                <a:schemeClr val="tx1"/>
              </a:solidFill>
              <a:effectLst/>
              <a:latin typeface="Arial" charset="0"/>
            </a:endParaRPr>
          </a:p>
        </p:txBody>
      </p:sp>
      <p:sp>
        <p:nvSpPr>
          <p:cNvPr id="6" name="Rectangle 5"/>
          <p:cNvSpPr/>
          <p:nvPr/>
        </p:nvSpPr>
        <p:spPr bwMode="auto">
          <a:xfrm>
            <a:off x="3810000" y="4572000"/>
            <a:ext cx="1676400" cy="685800"/>
          </a:xfrm>
          <a:prstGeom prst="rect">
            <a:avLst/>
          </a:prstGeom>
          <a:solidFill>
            <a:schemeClr val="bg1"/>
          </a:solidFill>
          <a:ln w="9525" cap="flat" cmpd="sng" algn="ctr">
            <a:no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800" b="1" i="0" u="none" strike="noStrike" cap="none" normalizeH="0" baseline="0" smtClean="0">
              <a:ln>
                <a:noFill/>
              </a:ln>
              <a:solidFill>
                <a:schemeClr val="tx1"/>
              </a:solidFill>
              <a:effectLst/>
              <a:latin typeface="Arial" charset="0"/>
            </a:endParaRPr>
          </a:p>
        </p:txBody>
      </p:sp>
      <p:pic>
        <p:nvPicPr>
          <p:cNvPr id="20" name="Picture 19"/>
          <p:cNvPicPr>
            <a:picLocks noChangeAspect="1"/>
          </p:cNvPicPr>
          <p:nvPr/>
        </p:nvPicPr>
        <p:blipFill>
          <a:blip r:embed="rId3"/>
          <a:stretch>
            <a:fillRect/>
          </a:stretch>
        </p:blipFill>
        <p:spPr>
          <a:xfrm>
            <a:off x="9591886" y="-61436"/>
            <a:ext cx="6286500" cy="3848100"/>
          </a:xfrm>
          <a:prstGeom prst="rect">
            <a:avLst/>
          </a:prstGeom>
        </p:spPr>
      </p:pic>
      <p:pic>
        <p:nvPicPr>
          <p:cNvPr id="21" name="Picture 20"/>
          <p:cNvPicPr>
            <a:picLocks noChangeAspect="1"/>
          </p:cNvPicPr>
          <p:nvPr/>
        </p:nvPicPr>
        <p:blipFill>
          <a:blip r:embed="rId4"/>
          <a:stretch>
            <a:fillRect/>
          </a:stretch>
        </p:blipFill>
        <p:spPr>
          <a:xfrm>
            <a:off x="9529762" y="3247388"/>
            <a:ext cx="7065195" cy="4994362"/>
          </a:xfrm>
          <a:prstGeom prst="rect">
            <a:avLst/>
          </a:prstGeom>
        </p:spPr>
      </p:pic>
      <p:pic>
        <p:nvPicPr>
          <p:cNvPr id="22" name="Picture 21"/>
          <p:cNvPicPr>
            <a:picLocks noChangeAspect="1"/>
          </p:cNvPicPr>
          <p:nvPr/>
        </p:nvPicPr>
        <p:blipFill>
          <a:blip r:embed="rId5"/>
          <a:stretch>
            <a:fillRect/>
          </a:stretch>
        </p:blipFill>
        <p:spPr>
          <a:xfrm>
            <a:off x="-4495800" y="0"/>
            <a:ext cx="4374816" cy="3022600"/>
          </a:xfrm>
          <a:prstGeom prst="rect">
            <a:avLst/>
          </a:prstGeom>
        </p:spPr>
      </p:pic>
      <p:sp>
        <p:nvSpPr>
          <p:cNvPr id="23" name="Rectangle 22"/>
          <p:cNvSpPr/>
          <p:nvPr/>
        </p:nvSpPr>
        <p:spPr>
          <a:xfrm>
            <a:off x="-4572000" y="3048000"/>
            <a:ext cx="4572000" cy="738664"/>
          </a:xfrm>
          <a:prstGeom prst="rect">
            <a:avLst/>
          </a:prstGeom>
        </p:spPr>
        <p:txBody>
          <a:bodyPr>
            <a:spAutoFit/>
          </a:bodyPr>
          <a:lstStyle/>
          <a:p>
            <a:r>
              <a:rPr lang="en-US" sz="900" dirty="0" smtClean="0">
                <a:hlinkClick r:id="rId6"/>
              </a:rPr>
              <a:t>http://chemwiki.ucdavis.edu/Textbook_Maps/Theoretical_Chemistry_Textbook_Maps/Simon%27s_%22Advanced_Theoretical_Chemistry%22/2%3A_Model_Problems_That_Form_Important_Starting_Points/2.2_Bands_of_Orbitals_in_Solids</a:t>
            </a:r>
            <a:endParaRPr lang="en-US" sz="900" dirty="0" smtClean="0"/>
          </a:p>
          <a:p>
            <a:endParaRPr lang="en-US" sz="500" dirty="0"/>
          </a:p>
        </p:txBody>
      </p:sp>
      <p:sp>
        <p:nvSpPr>
          <p:cNvPr id="24" name="Rectangle 23"/>
          <p:cNvSpPr/>
          <p:nvPr/>
        </p:nvSpPr>
        <p:spPr>
          <a:xfrm>
            <a:off x="9296400" y="6867436"/>
            <a:ext cx="4572000" cy="600164"/>
          </a:xfrm>
          <a:prstGeom prst="rect">
            <a:avLst/>
          </a:prstGeom>
        </p:spPr>
        <p:txBody>
          <a:bodyPr>
            <a:spAutoFit/>
          </a:bodyPr>
          <a:lstStyle/>
          <a:p>
            <a:r>
              <a:rPr lang="en-US" sz="1100" dirty="0" smtClean="0">
                <a:hlinkClick r:id="rId7"/>
              </a:rPr>
              <a:t>http://www.slideshare.net/KamalKhan822/solids-conductors-insulators-semiconductors</a:t>
            </a:r>
            <a:endParaRPr lang="en-US" sz="1100" dirty="0" smtClean="0"/>
          </a:p>
          <a:p>
            <a:endParaRPr lang="en-US" sz="1100" dirty="0"/>
          </a:p>
        </p:txBody>
      </p:sp>
      <p:grpSp>
        <p:nvGrpSpPr>
          <p:cNvPr id="37" name="Group 36"/>
          <p:cNvGrpSpPr/>
          <p:nvPr/>
        </p:nvGrpSpPr>
        <p:grpSpPr>
          <a:xfrm>
            <a:off x="296863" y="3581400"/>
            <a:ext cx="8923337" cy="2633663"/>
            <a:chOff x="296863" y="3581400"/>
            <a:chExt cx="8923337" cy="2633663"/>
          </a:xfrm>
        </p:grpSpPr>
        <p:pic>
          <p:nvPicPr>
            <p:cNvPr id="38" name="Picture 7" descr="Figure_40_3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6863" y="3581400"/>
              <a:ext cx="8548687" cy="2633663"/>
            </a:xfrm>
            <a:prstGeom prst="rect">
              <a:avLst/>
            </a:prstGeom>
            <a:noFill/>
            <a:extLst>
              <a:ext uri="{909E8E84-426E-40DD-AFC4-6F175D3DCCD1}">
                <a14:hiddenFill xmlns:a14="http://schemas.microsoft.com/office/drawing/2010/main">
                  <a:solidFill>
                    <a:srgbClr val="FFFFFF"/>
                  </a:solidFill>
                </a14:hiddenFill>
              </a:ext>
            </a:extLst>
          </p:spPr>
        </p:pic>
        <p:sp>
          <p:nvSpPr>
            <p:cNvPr id="39" name="Rectangle 38"/>
            <p:cNvSpPr/>
            <p:nvPr/>
          </p:nvSpPr>
          <p:spPr bwMode="auto">
            <a:xfrm>
              <a:off x="609600" y="4572000"/>
              <a:ext cx="1676400" cy="685800"/>
            </a:xfrm>
            <a:prstGeom prst="rect">
              <a:avLst/>
            </a:prstGeom>
            <a:solidFill>
              <a:schemeClr val="bg1"/>
            </a:solidFill>
            <a:ln w="9525" cap="flat" cmpd="sng" algn="ctr">
              <a:no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800" b="1" i="0" u="none" strike="noStrike" cap="none" normalizeH="0" baseline="0" smtClean="0">
                <a:ln>
                  <a:noFill/>
                </a:ln>
                <a:solidFill>
                  <a:schemeClr val="tx1"/>
                </a:solidFill>
                <a:effectLst/>
                <a:latin typeface="Arial" charset="0"/>
              </a:endParaRPr>
            </a:p>
          </p:txBody>
        </p:sp>
        <p:sp>
          <p:nvSpPr>
            <p:cNvPr id="40" name="Rectangle 39"/>
            <p:cNvSpPr/>
            <p:nvPr/>
          </p:nvSpPr>
          <p:spPr bwMode="auto">
            <a:xfrm>
              <a:off x="3810000" y="4572000"/>
              <a:ext cx="1676400" cy="685800"/>
            </a:xfrm>
            <a:prstGeom prst="rect">
              <a:avLst/>
            </a:prstGeom>
            <a:solidFill>
              <a:schemeClr val="bg1"/>
            </a:solidFill>
            <a:ln w="9525" cap="flat" cmpd="sng" algn="ctr">
              <a:no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800" b="1" i="0" u="none" strike="noStrike" cap="none" normalizeH="0" baseline="0" smtClean="0">
                <a:ln>
                  <a:noFill/>
                </a:ln>
                <a:solidFill>
                  <a:schemeClr val="tx1"/>
                </a:solidFill>
                <a:effectLst/>
                <a:latin typeface="Arial" charset="0"/>
              </a:endParaRPr>
            </a:p>
          </p:txBody>
        </p:sp>
        <p:grpSp>
          <p:nvGrpSpPr>
            <p:cNvPr id="41" name="Group 40"/>
            <p:cNvGrpSpPr/>
            <p:nvPr/>
          </p:nvGrpSpPr>
          <p:grpSpPr>
            <a:xfrm>
              <a:off x="7083425" y="3810000"/>
              <a:ext cx="2136775" cy="1470025"/>
              <a:chOff x="7083425" y="3810000"/>
              <a:chExt cx="2136775" cy="1470025"/>
            </a:xfrm>
          </p:grpSpPr>
          <p:sp>
            <p:nvSpPr>
              <p:cNvPr id="43" name="Rectangle 42"/>
              <p:cNvSpPr/>
              <p:nvPr/>
            </p:nvSpPr>
            <p:spPr bwMode="auto">
              <a:xfrm>
                <a:off x="7083425" y="4547091"/>
                <a:ext cx="1752600" cy="732934"/>
              </a:xfrm>
              <a:prstGeom prst="rect">
                <a:avLst/>
              </a:prstGeom>
              <a:solidFill>
                <a:schemeClr val="bg1"/>
              </a:solidFill>
              <a:ln w="9525" cap="flat" cmpd="sng" algn="ctr">
                <a:no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800" b="1" i="0" u="none" strike="noStrike" cap="none" normalizeH="0" baseline="0" smtClean="0">
                  <a:ln>
                    <a:noFill/>
                  </a:ln>
                  <a:solidFill>
                    <a:schemeClr val="tx1"/>
                  </a:solidFill>
                  <a:effectLst/>
                  <a:latin typeface="Arial" charset="0"/>
                </a:endParaRPr>
              </a:p>
            </p:txBody>
          </p:sp>
          <p:sp>
            <p:nvSpPr>
              <p:cNvPr id="44" name="Rectangle 43"/>
              <p:cNvSpPr/>
              <p:nvPr/>
            </p:nvSpPr>
            <p:spPr>
              <a:xfrm>
                <a:off x="8229600" y="3810000"/>
                <a:ext cx="990600" cy="461665"/>
              </a:xfrm>
              <a:prstGeom prst="rect">
                <a:avLst/>
              </a:prstGeom>
              <a:solidFill>
                <a:srgbClr val="FFFFFF"/>
              </a:solidFill>
            </p:spPr>
            <p:txBody>
              <a:bodyPr wrap="square">
                <a:spAutoFit/>
              </a:bodyPr>
              <a:lstStyle/>
              <a:p>
                <a:pPr algn="l"/>
                <a:r>
                  <a:rPr lang="nl-NL" sz="1200" dirty="0" smtClean="0"/>
                  <a:t>‘zee’ van </a:t>
                </a:r>
              </a:p>
              <a:p>
                <a:pPr algn="l"/>
                <a:r>
                  <a:rPr lang="nl-NL" sz="1200" dirty="0" smtClean="0"/>
                  <a:t>toestanden</a:t>
                </a:r>
              </a:p>
            </p:txBody>
          </p:sp>
          <p:sp>
            <p:nvSpPr>
              <p:cNvPr id="45" name="Rectangle 44"/>
              <p:cNvSpPr/>
              <p:nvPr/>
            </p:nvSpPr>
            <p:spPr bwMode="auto">
              <a:xfrm>
                <a:off x="7800975" y="4502150"/>
                <a:ext cx="76200" cy="76200"/>
              </a:xfrm>
              <a:prstGeom prst="rect">
                <a:avLst/>
              </a:prstGeom>
              <a:solidFill>
                <a:schemeClr val="bg1"/>
              </a:solidFill>
              <a:ln w="9525" cap="flat" cmpd="sng" algn="ctr">
                <a:no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800" b="1" i="0" u="none" strike="noStrike" cap="none" normalizeH="0" baseline="0" smtClean="0">
                  <a:ln>
                    <a:noFill/>
                  </a:ln>
                  <a:solidFill>
                    <a:schemeClr val="tx1"/>
                  </a:solidFill>
                  <a:effectLst/>
                  <a:latin typeface="Arial" charset="0"/>
                </a:endParaRPr>
              </a:p>
            </p:txBody>
          </p:sp>
          <p:sp>
            <p:nvSpPr>
              <p:cNvPr id="46" name="Rectangle 45"/>
              <p:cNvSpPr/>
              <p:nvPr/>
            </p:nvSpPr>
            <p:spPr bwMode="auto">
              <a:xfrm>
                <a:off x="7394575" y="4495800"/>
                <a:ext cx="76200" cy="76200"/>
              </a:xfrm>
              <a:prstGeom prst="rect">
                <a:avLst/>
              </a:prstGeom>
              <a:solidFill>
                <a:schemeClr val="bg1"/>
              </a:solidFill>
              <a:ln w="9525" cap="flat" cmpd="sng" algn="ctr">
                <a:no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800" b="1" i="0" u="none" strike="noStrike" cap="none" normalizeH="0" baseline="0" smtClean="0">
                  <a:ln>
                    <a:noFill/>
                  </a:ln>
                  <a:solidFill>
                    <a:schemeClr val="tx1"/>
                  </a:solidFill>
                  <a:effectLst/>
                  <a:latin typeface="Arial" charset="0"/>
                </a:endParaRPr>
              </a:p>
            </p:txBody>
          </p:sp>
          <p:sp>
            <p:nvSpPr>
              <p:cNvPr id="47" name="Rectangle 46"/>
              <p:cNvSpPr/>
              <p:nvPr/>
            </p:nvSpPr>
            <p:spPr bwMode="auto">
              <a:xfrm>
                <a:off x="7766050" y="4511675"/>
                <a:ext cx="76200" cy="76200"/>
              </a:xfrm>
              <a:prstGeom prst="rect">
                <a:avLst/>
              </a:prstGeom>
              <a:solidFill>
                <a:schemeClr val="bg1"/>
              </a:solidFill>
              <a:ln w="9525" cap="flat" cmpd="sng" algn="ctr">
                <a:no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800" b="1" i="0" u="none" strike="noStrike" cap="none" normalizeH="0" baseline="0" smtClean="0">
                  <a:ln>
                    <a:noFill/>
                  </a:ln>
                  <a:solidFill>
                    <a:schemeClr val="tx1"/>
                  </a:solidFill>
                  <a:effectLst/>
                  <a:latin typeface="Arial" charset="0"/>
                </a:endParaRPr>
              </a:p>
            </p:txBody>
          </p:sp>
          <p:sp>
            <p:nvSpPr>
              <p:cNvPr id="48" name="Rectangle 47"/>
              <p:cNvSpPr/>
              <p:nvPr/>
            </p:nvSpPr>
            <p:spPr bwMode="auto">
              <a:xfrm>
                <a:off x="7435850" y="4524375"/>
                <a:ext cx="76200" cy="76200"/>
              </a:xfrm>
              <a:prstGeom prst="rect">
                <a:avLst/>
              </a:prstGeom>
              <a:solidFill>
                <a:schemeClr val="bg1"/>
              </a:solidFill>
              <a:ln w="9525" cap="flat" cmpd="sng" algn="ctr">
                <a:no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800" b="1" i="0" u="none" strike="noStrike" cap="none" normalizeH="0" baseline="0" smtClean="0">
                  <a:ln>
                    <a:noFill/>
                  </a:ln>
                  <a:solidFill>
                    <a:schemeClr val="tx1"/>
                  </a:solidFill>
                  <a:effectLst/>
                  <a:latin typeface="Arial" charset="0"/>
                </a:endParaRPr>
              </a:p>
            </p:txBody>
          </p:sp>
          <p:sp>
            <p:nvSpPr>
              <p:cNvPr id="49" name="Rectangle 48"/>
              <p:cNvSpPr/>
              <p:nvPr/>
            </p:nvSpPr>
            <p:spPr bwMode="auto">
              <a:xfrm>
                <a:off x="7385050" y="4486275"/>
                <a:ext cx="76200" cy="76200"/>
              </a:xfrm>
              <a:prstGeom prst="rect">
                <a:avLst/>
              </a:prstGeom>
              <a:solidFill>
                <a:schemeClr val="bg1"/>
              </a:solidFill>
              <a:ln w="9525" cap="flat" cmpd="sng" algn="ctr">
                <a:no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800" b="1" i="0" u="none" strike="noStrike" cap="none" normalizeH="0" baseline="0" smtClean="0">
                  <a:ln>
                    <a:noFill/>
                  </a:ln>
                  <a:solidFill>
                    <a:schemeClr val="tx1"/>
                  </a:solidFill>
                  <a:effectLst/>
                  <a:latin typeface="Arial" charset="0"/>
                </a:endParaRPr>
              </a:p>
            </p:txBody>
          </p:sp>
        </p:grpSp>
        <p:sp>
          <p:nvSpPr>
            <p:cNvPr id="42" name="Rectangle 41"/>
            <p:cNvSpPr/>
            <p:nvPr/>
          </p:nvSpPr>
          <p:spPr>
            <a:xfrm>
              <a:off x="1752600" y="4114800"/>
              <a:ext cx="990600" cy="276999"/>
            </a:xfrm>
            <a:prstGeom prst="rect">
              <a:avLst/>
            </a:prstGeom>
            <a:solidFill>
              <a:srgbClr val="FFFFFF"/>
            </a:solidFill>
          </p:spPr>
          <p:txBody>
            <a:bodyPr wrap="square">
              <a:spAutoFit/>
            </a:bodyPr>
            <a:lstStyle/>
            <a:p>
              <a:pPr algn="l"/>
              <a:r>
                <a:rPr lang="nl-NL" sz="1200" dirty="0" smtClean="0"/>
                <a:t>3p</a:t>
              </a:r>
            </a:p>
          </p:txBody>
        </p:sp>
      </p:grpSp>
      <p:sp>
        <p:nvSpPr>
          <p:cNvPr id="25" name="Rectangle 24"/>
          <p:cNvSpPr/>
          <p:nvPr/>
        </p:nvSpPr>
        <p:spPr>
          <a:xfrm>
            <a:off x="2362200" y="6487180"/>
            <a:ext cx="4572000" cy="523220"/>
          </a:xfrm>
          <a:prstGeom prst="rect">
            <a:avLst/>
          </a:prstGeom>
        </p:spPr>
        <p:txBody>
          <a:bodyPr>
            <a:spAutoFit/>
          </a:bodyPr>
          <a:lstStyle/>
          <a:p>
            <a:r>
              <a:rPr lang="en-US" sz="1400" dirty="0" smtClean="0">
                <a:hlinkClick r:id="rId9"/>
              </a:rPr>
              <a:t>http://semesters.in/category/b-tech-1semchemistry/</a:t>
            </a:r>
            <a:endParaRPr lang="en-US" sz="1400" dirty="0" smtClean="0"/>
          </a:p>
          <a:p>
            <a:endParaRPr lang="en-US" sz="1400" dirty="0"/>
          </a:p>
        </p:txBody>
      </p:sp>
      <p:pic>
        <p:nvPicPr>
          <p:cNvPr id="26" name="Picture 25"/>
          <p:cNvPicPr>
            <a:picLocks noChangeAspect="1"/>
          </p:cNvPicPr>
          <p:nvPr/>
        </p:nvPicPr>
        <p:blipFill>
          <a:blip r:embed="rId10"/>
          <a:stretch>
            <a:fillRect/>
          </a:stretch>
        </p:blipFill>
        <p:spPr>
          <a:xfrm>
            <a:off x="-2977312" y="3543300"/>
            <a:ext cx="2977311" cy="3314700"/>
          </a:xfrm>
          <a:prstGeom prst="rect">
            <a:avLst/>
          </a:prstGeom>
        </p:spPr>
      </p:pic>
    </p:spTree>
    <p:extLst>
      <p:ext uri="{BB962C8B-B14F-4D97-AF65-F5344CB8AC3E}">
        <p14:creationId xmlns:p14="http://schemas.microsoft.com/office/powerpoint/2010/main" val="360671477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4"/>
          <p:cNvSpPr>
            <a:spLocks noChangeArrowheads="1"/>
          </p:cNvSpPr>
          <p:nvPr/>
        </p:nvSpPr>
        <p:spPr bwMode="auto">
          <a:xfrm>
            <a:off x="395536" y="744538"/>
            <a:ext cx="8202364" cy="4665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838200" lvl="1" indent="-381000" algn="l">
              <a:spcBef>
                <a:spcPct val="20000"/>
              </a:spcBef>
              <a:buFontTx/>
              <a:buChar char="•"/>
            </a:pPr>
            <a:r>
              <a:rPr lang="nl-NL" sz="2200" dirty="0" smtClean="0">
                <a:solidFill>
                  <a:srgbClr val="000000"/>
                </a:solidFill>
              </a:rPr>
              <a:t>Bandentheorie:  </a:t>
            </a:r>
          </a:p>
          <a:p>
            <a:pPr lvl="2" algn="l">
              <a:spcBef>
                <a:spcPct val="20000"/>
              </a:spcBef>
            </a:pPr>
            <a:r>
              <a:rPr lang="nl-NL" sz="2200" dirty="0" smtClean="0">
                <a:solidFill>
                  <a:srgbClr val="000000"/>
                </a:solidFill>
              </a:rPr>
              <a:t>metaal: valentieband gedeeltelijk gevuld, of        	  	      overlap van valentieband en geleidingsband.</a:t>
            </a:r>
          </a:p>
          <a:p>
            <a:pPr lvl="2" algn="l">
              <a:spcBef>
                <a:spcPct val="20000"/>
              </a:spcBef>
            </a:pPr>
            <a:endParaRPr lang="nl-NL" sz="2200" dirty="0" smtClean="0">
              <a:solidFill>
                <a:srgbClr val="000000"/>
              </a:solidFill>
            </a:endParaRPr>
          </a:p>
          <a:p>
            <a:pPr lvl="1" algn="l">
              <a:spcBef>
                <a:spcPct val="20000"/>
              </a:spcBef>
            </a:pPr>
            <a:r>
              <a:rPr lang="nl-NL" sz="2200" dirty="0" smtClean="0">
                <a:solidFill>
                  <a:srgbClr val="000000"/>
                </a:solidFill>
              </a:rPr>
              <a:t> </a:t>
            </a:r>
          </a:p>
          <a:p>
            <a:pPr lvl="1" algn="l">
              <a:spcBef>
                <a:spcPct val="20000"/>
              </a:spcBef>
            </a:pPr>
            <a:endParaRPr lang="nl-NL" sz="2200" dirty="0" smtClean="0">
              <a:solidFill>
                <a:srgbClr val="000000"/>
              </a:solidFill>
            </a:endParaRPr>
          </a:p>
        </p:txBody>
      </p:sp>
      <p:sp>
        <p:nvSpPr>
          <p:cNvPr id="25603" name="Rectangle 5"/>
          <p:cNvSpPr>
            <a:spLocks noChangeArrowheads="1"/>
          </p:cNvSpPr>
          <p:nvPr/>
        </p:nvSpPr>
        <p:spPr bwMode="auto">
          <a:xfrm>
            <a:off x="568325" y="71438"/>
            <a:ext cx="8029575"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l"/>
            <a:r>
              <a:rPr lang="en-GB" b="1" dirty="0" err="1" smtClean="0">
                <a:solidFill>
                  <a:srgbClr val="000000"/>
                </a:solidFill>
              </a:rPr>
              <a:t>Metaal</a:t>
            </a:r>
            <a:endParaRPr lang="en-GB" dirty="0">
              <a:solidFill>
                <a:srgbClr val="808080"/>
              </a:solidFill>
            </a:endParaRPr>
          </a:p>
        </p:txBody>
      </p:sp>
      <p:sp>
        <p:nvSpPr>
          <p:cNvPr id="25604" name="Line 6"/>
          <p:cNvSpPr>
            <a:spLocks noChangeShapeType="1"/>
          </p:cNvSpPr>
          <p:nvPr/>
        </p:nvSpPr>
        <p:spPr bwMode="auto">
          <a:xfrm>
            <a:off x="576263" y="609600"/>
            <a:ext cx="7945437" cy="0"/>
          </a:xfrm>
          <a:prstGeom prst="line">
            <a:avLst/>
          </a:prstGeom>
          <a:noFill/>
          <a:ln w="25400">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en-GB">
              <a:solidFill>
                <a:srgbClr val="000000"/>
              </a:solidFill>
            </a:endParaRPr>
          </a:p>
        </p:txBody>
      </p:sp>
      <p:grpSp>
        <p:nvGrpSpPr>
          <p:cNvPr id="4" name="Group 3"/>
          <p:cNvGrpSpPr/>
          <p:nvPr/>
        </p:nvGrpSpPr>
        <p:grpSpPr>
          <a:xfrm>
            <a:off x="971600" y="2852936"/>
            <a:ext cx="6418541" cy="3563397"/>
            <a:chOff x="76200" y="3370803"/>
            <a:chExt cx="6418541" cy="3563397"/>
          </a:xfrm>
        </p:grpSpPr>
        <p:pic>
          <p:nvPicPr>
            <p:cNvPr id="460802" name="Picture 2" descr="Comparison of the electronic band structures of metals, semiconductors, and insulators.">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 y="3370803"/>
              <a:ext cx="6418541" cy="3563397"/>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bwMode="auto">
            <a:xfrm>
              <a:off x="2203475" y="3657600"/>
              <a:ext cx="4197324" cy="3200400"/>
            </a:xfrm>
            <a:prstGeom prst="rect">
              <a:avLst/>
            </a:prstGeom>
            <a:solidFill>
              <a:schemeClr val="bg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l" eaLnBrk="1" hangingPunct="1"/>
              <a:endParaRPr lang="en-US" sz="2800" b="1" smtClean="0">
                <a:solidFill>
                  <a:srgbClr val="000000"/>
                </a:solidFill>
              </a:endParaRPr>
            </a:p>
          </p:txBody>
        </p:sp>
      </p:grpSp>
      <p:sp>
        <p:nvSpPr>
          <p:cNvPr id="2" name="Rectangle 1"/>
          <p:cNvSpPr/>
          <p:nvPr/>
        </p:nvSpPr>
        <p:spPr>
          <a:xfrm>
            <a:off x="3789741" y="5085184"/>
            <a:ext cx="3695242" cy="1015663"/>
          </a:xfrm>
          <a:prstGeom prst="rect">
            <a:avLst/>
          </a:prstGeom>
        </p:spPr>
        <p:txBody>
          <a:bodyPr wrap="none">
            <a:spAutoFit/>
          </a:bodyPr>
          <a:lstStyle/>
          <a:p>
            <a:r>
              <a:rPr lang="nl-NL" sz="2000" b="1" dirty="0" smtClean="0">
                <a:solidFill>
                  <a:srgbClr val="C00000"/>
                </a:solidFill>
              </a:rPr>
              <a:t>valentieband</a:t>
            </a:r>
            <a:r>
              <a:rPr lang="nl-NL" sz="2000" dirty="0" smtClean="0">
                <a:solidFill>
                  <a:srgbClr val="C00000"/>
                </a:solidFill>
              </a:rPr>
              <a:t>: vrije e</a:t>
            </a:r>
            <a:r>
              <a:rPr lang="nl-NL" sz="2000" baseline="30000" dirty="0" smtClean="0">
                <a:solidFill>
                  <a:srgbClr val="C00000"/>
                </a:solidFill>
              </a:rPr>
              <a:t>-</a:t>
            </a:r>
            <a:r>
              <a:rPr lang="nl-NL" sz="2000" dirty="0" smtClean="0">
                <a:solidFill>
                  <a:srgbClr val="C00000"/>
                </a:solidFill>
              </a:rPr>
              <a:t> </a:t>
            </a:r>
          </a:p>
          <a:p>
            <a:r>
              <a:rPr lang="nl-NL" sz="2000" dirty="0" smtClean="0">
                <a:solidFill>
                  <a:srgbClr val="C00000"/>
                </a:solidFill>
              </a:rPr>
              <a:t>in overvolle energieniveaus</a:t>
            </a:r>
          </a:p>
          <a:p>
            <a:r>
              <a:rPr lang="nl-NL" sz="2000" dirty="0" smtClean="0">
                <a:solidFill>
                  <a:srgbClr val="C00000"/>
                </a:solidFill>
                <a:sym typeface="Wingdings" panose="05000000000000000000" pitchFamily="2" charset="2"/>
              </a:rPr>
              <a:t> </a:t>
            </a:r>
            <a:r>
              <a:rPr lang="nl-NL" sz="2000" dirty="0" err="1" smtClean="0">
                <a:solidFill>
                  <a:srgbClr val="C00000"/>
                </a:solidFill>
              </a:rPr>
              <a:t>E</a:t>
            </a:r>
            <a:r>
              <a:rPr lang="nl-NL" sz="2000" baseline="-25000" dirty="0" err="1" smtClean="0">
                <a:solidFill>
                  <a:srgbClr val="C00000"/>
                </a:solidFill>
              </a:rPr>
              <a:t>kin</a:t>
            </a:r>
            <a:r>
              <a:rPr lang="nl-NL" sz="2000" dirty="0" smtClean="0">
                <a:solidFill>
                  <a:srgbClr val="C00000"/>
                </a:solidFill>
              </a:rPr>
              <a:t> </a:t>
            </a:r>
            <a:r>
              <a:rPr lang="nl-NL" sz="2000" dirty="0">
                <a:solidFill>
                  <a:srgbClr val="C00000"/>
                </a:solidFill>
              </a:rPr>
              <a:t>van e</a:t>
            </a:r>
            <a:r>
              <a:rPr lang="nl-NL" sz="2000" baseline="30000" dirty="0">
                <a:solidFill>
                  <a:srgbClr val="C00000"/>
                </a:solidFill>
              </a:rPr>
              <a:t>-</a:t>
            </a:r>
            <a:r>
              <a:rPr lang="nl-NL" sz="2000" dirty="0">
                <a:solidFill>
                  <a:srgbClr val="C00000"/>
                </a:solidFill>
              </a:rPr>
              <a:t> kan niet omhoog</a:t>
            </a:r>
            <a:endParaRPr lang="en-GB" sz="2000" dirty="0">
              <a:solidFill>
                <a:srgbClr val="C00000"/>
              </a:solidFill>
            </a:endParaRPr>
          </a:p>
        </p:txBody>
      </p:sp>
      <p:sp>
        <p:nvSpPr>
          <p:cNvPr id="8" name="Rectangle 7"/>
          <p:cNvSpPr/>
          <p:nvPr/>
        </p:nvSpPr>
        <p:spPr>
          <a:xfrm>
            <a:off x="4041413" y="3284984"/>
            <a:ext cx="3300904" cy="1015663"/>
          </a:xfrm>
          <a:prstGeom prst="rect">
            <a:avLst/>
          </a:prstGeom>
        </p:spPr>
        <p:txBody>
          <a:bodyPr wrap="none">
            <a:spAutoFit/>
          </a:bodyPr>
          <a:lstStyle/>
          <a:p>
            <a:r>
              <a:rPr lang="nl-NL" sz="2000" b="1" dirty="0" smtClean="0">
                <a:solidFill>
                  <a:srgbClr val="2D2DB9">
                    <a:lumMod val="75000"/>
                  </a:srgbClr>
                </a:solidFill>
              </a:rPr>
              <a:t>conductieband</a:t>
            </a:r>
            <a:r>
              <a:rPr lang="nl-NL" sz="2000" dirty="0" smtClean="0">
                <a:solidFill>
                  <a:srgbClr val="2D2DB9">
                    <a:lumMod val="75000"/>
                  </a:srgbClr>
                </a:solidFill>
              </a:rPr>
              <a:t>: vrije e</a:t>
            </a:r>
            <a:r>
              <a:rPr lang="nl-NL" sz="2000" baseline="30000" dirty="0" smtClean="0">
                <a:solidFill>
                  <a:srgbClr val="2D2DB9">
                    <a:lumMod val="75000"/>
                  </a:srgbClr>
                </a:solidFill>
              </a:rPr>
              <a:t>-</a:t>
            </a:r>
            <a:r>
              <a:rPr lang="nl-NL" sz="2000" dirty="0" smtClean="0">
                <a:solidFill>
                  <a:srgbClr val="2D2DB9">
                    <a:lumMod val="75000"/>
                  </a:srgbClr>
                </a:solidFill>
              </a:rPr>
              <a:t> </a:t>
            </a:r>
          </a:p>
          <a:p>
            <a:r>
              <a:rPr lang="nl-NL" sz="2000" dirty="0" smtClean="0">
                <a:solidFill>
                  <a:srgbClr val="2D2DB9">
                    <a:lumMod val="75000"/>
                  </a:srgbClr>
                </a:solidFill>
              </a:rPr>
              <a:t>kunnen versneld worden </a:t>
            </a:r>
            <a:r>
              <a:rPr lang="nl-NL" sz="2000" dirty="0" smtClean="0">
                <a:solidFill>
                  <a:srgbClr val="2D2DB9">
                    <a:lumMod val="75000"/>
                  </a:srgbClr>
                </a:solidFill>
                <a:sym typeface="Wingdings" panose="05000000000000000000" pitchFamily="2" charset="2"/>
              </a:rPr>
              <a:t></a:t>
            </a:r>
          </a:p>
          <a:p>
            <a:r>
              <a:rPr lang="nl-NL" sz="2000" dirty="0" smtClean="0">
                <a:solidFill>
                  <a:srgbClr val="2D2DB9">
                    <a:lumMod val="75000"/>
                  </a:srgbClr>
                </a:solidFill>
                <a:sym typeface="Wingdings" panose="05000000000000000000" pitchFamily="2" charset="2"/>
              </a:rPr>
              <a:t>er kan een stroom lopen</a:t>
            </a:r>
            <a:endParaRPr lang="en-GB" sz="2000" dirty="0">
              <a:solidFill>
                <a:srgbClr val="2D2DB9">
                  <a:lumMod val="75000"/>
                </a:srgbClr>
              </a:solidFill>
            </a:endParaRPr>
          </a:p>
        </p:txBody>
      </p:sp>
      <p:sp>
        <p:nvSpPr>
          <p:cNvPr id="3" name="Rectangle 2"/>
          <p:cNvSpPr/>
          <p:nvPr/>
        </p:nvSpPr>
        <p:spPr>
          <a:xfrm>
            <a:off x="4875650" y="4365104"/>
            <a:ext cx="2494568" cy="923330"/>
          </a:xfrm>
          <a:prstGeom prst="rect">
            <a:avLst/>
          </a:prstGeom>
        </p:spPr>
        <p:txBody>
          <a:bodyPr wrap="none">
            <a:spAutoFit/>
          </a:bodyPr>
          <a:lstStyle/>
          <a:p>
            <a:r>
              <a:rPr lang="nl-NL" sz="1800" b="1" dirty="0" smtClean="0">
                <a:solidFill>
                  <a:srgbClr val="000000"/>
                </a:solidFill>
              </a:rPr>
              <a:t>overal</a:t>
            </a:r>
            <a:r>
              <a:rPr lang="nl-NL" sz="1800" dirty="0" smtClean="0">
                <a:solidFill>
                  <a:srgbClr val="000000"/>
                </a:solidFill>
              </a:rPr>
              <a:t> energieniveaus </a:t>
            </a:r>
          </a:p>
          <a:p>
            <a:r>
              <a:rPr lang="nl-NL" sz="1800" dirty="0" smtClean="0">
                <a:solidFill>
                  <a:srgbClr val="000000"/>
                </a:solidFill>
              </a:rPr>
              <a:t>beschikbaar </a:t>
            </a:r>
          </a:p>
          <a:p>
            <a:endParaRPr lang="en-GB" sz="1800" dirty="0">
              <a:solidFill>
                <a:srgbClr val="000000"/>
              </a:solidFill>
            </a:endParaRPr>
          </a:p>
        </p:txBody>
      </p:sp>
    </p:spTree>
    <p:extLst>
      <p:ext uri="{BB962C8B-B14F-4D97-AF65-F5344CB8AC3E}">
        <p14:creationId xmlns:p14="http://schemas.microsoft.com/office/powerpoint/2010/main" val="71841597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3"/>
          <p:cNvSpPr>
            <a:spLocks noChangeArrowheads="1"/>
          </p:cNvSpPr>
          <p:nvPr/>
        </p:nvSpPr>
        <p:spPr bwMode="auto">
          <a:xfrm>
            <a:off x="568325" y="71438"/>
            <a:ext cx="8029575" cy="609600"/>
          </a:xfrm>
          <a:prstGeom prst="rect">
            <a:avLst/>
          </a:prstGeom>
          <a:noFill/>
          <a:ln w="9525">
            <a:noFill/>
            <a:miter lim="800000"/>
            <a:headEnd/>
            <a:tailEnd/>
          </a:ln>
        </p:spPr>
        <p:txBody>
          <a:bodyPr anchor="ctr">
            <a:prstTxWarp prst="textNoShape">
              <a:avLst/>
            </a:prstTxWarp>
          </a:bodyPr>
          <a:lstStyle/>
          <a:p>
            <a:pPr algn="l"/>
            <a:r>
              <a:rPr lang="x-none" sz="2500" dirty="0" smtClean="0">
                <a:solidFill>
                  <a:schemeClr val="tx2"/>
                </a:solidFill>
              </a:rPr>
              <a:t>Vloeistoffen en vaste stoffen</a:t>
            </a:r>
            <a:endParaRPr lang="nl-NL" sz="2500" dirty="0">
              <a:solidFill>
                <a:schemeClr val="tx2"/>
              </a:solidFill>
            </a:endParaRPr>
          </a:p>
        </p:txBody>
      </p:sp>
      <p:sp>
        <p:nvSpPr>
          <p:cNvPr id="20484" name="Line 4"/>
          <p:cNvSpPr>
            <a:spLocks noChangeShapeType="1"/>
          </p:cNvSpPr>
          <p:nvPr/>
        </p:nvSpPr>
        <p:spPr bwMode="auto">
          <a:xfrm>
            <a:off x="576263" y="609600"/>
            <a:ext cx="7945437" cy="0"/>
          </a:xfrm>
          <a:prstGeom prst="line">
            <a:avLst/>
          </a:prstGeom>
          <a:noFill/>
          <a:ln w="25400">
            <a:solidFill>
              <a:schemeClr val="accent2"/>
            </a:solidFill>
            <a:round/>
            <a:headEnd/>
            <a:tailEnd/>
          </a:ln>
        </p:spPr>
        <p:txBody>
          <a:bodyPr wrap="none" anchor="ctr">
            <a:prstTxWarp prst="textNoShape">
              <a:avLst/>
            </a:prstTxWarp>
          </a:bodyPr>
          <a:lstStyle/>
          <a:p>
            <a:endParaRPr lang="en-US"/>
          </a:p>
        </p:txBody>
      </p:sp>
      <p:pic>
        <p:nvPicPr>
          <p:cNvPr id="10" name="Picture 9"/>
          <p:cNvPicPr>
            <a:picLocks noChangeAspect="1"/>
          </p:cNvPicPr>
          <p:nvPr/>
        </p:nvPicPr>
        <p:blipFill>
          <a:blip r:embed="rId3"/>
          <a:stretch>
            <a:fillRect/>
          </a:stretch>
        </p:blipFill>
        <p:spPr>
          <a:xfrm>
            <a:off x="685800" y="1981200"/>
            <a:ext cx="7140627" cy="3778250"/>
          </a:xfrm>
          <a:prstGeom prst="rect">
            <a:avLst/>
          </a:prstGeom>
        </p:spPr>
      </p:pic>
      <p:sp>
        <p:nvSpPr>
          <p:cNvPr id="14" name="Rectangle 13"/>
          <p:cNvSpPr/>
          <p:nvPr/>
        </p:nvSpPr>
        <p:spPr>
          <a:xfrm>
            <a:off x="609600" y="1828800"/>
            <a:ext cx="4038600" cy="461665"/>
          </a:xfrm>
          <a:prstGeom prst="rect">
            <a:avLst/>
          </a:prstGeom>
          <a:solidFill>
            <a:schemeClr val="bg1"/>
          </a:solidFill>
        </p:spPr>
        <p:txBody>
          <a:bodyPr wrap="square">
            <a:spAutoFit/>
          </a:bodyPr>
          <a:lstStyle/>
          <a:p>
            <a:pPr algn="l" defTabSz="457200">
              <a:spcBef>
                <a:spcPct val="30000"/>
              </a:spcBef>
              <a:defRPr/>
            </a:pPr>
            <a:r>
              <a:rPr lang="en-US" dirty="0" err="1" smtClean="0"/>
              <a:t>willekeurige</a:t>
            </a:r>
            <a:r>
              <a:rPr lang="en-US" dirty="0" smtClean="0"/>
              <a:t> </a:t>
            </a:r>
            <a:r>
              <a:rPr lang="en-US" dirty="0" err="1" smtClean="0"/>
              <a:t>pakking</a:t>
            </a:r>
            <a:endParaRPr lang="en-US" dirty="0" smtClean="0"/>
          </a:p>
        </p:txBody>
      </p:sp>
      <p:sp>
        <p:nvSpPr>
          <p:cNvPr id="15" name="Rectangle 14"/>
          <p:cNvSpPr/>
          <p:nvPr/>
        </p:nvSpPr>
        <p:spPr>
          <a:xfrm>
            <a:off x="914400" y="3881735"/>
            <a:ext cx="3429000" cy="461665"/>
          </a:xfrm>
          <a:prstGeom prst="rect">
            <a:avLst/>
          </a:prstGeom>
          <a:solidFill>
            <a:schemeClr val="bg1"/>
          </a:solidFill>
        </p:spPr>
        <p:txBody>
          <a:bodyPr wrap="square">
            <a:spAutoFit/>
          </a:bodyPr>
          <a:lstStyle/>
          <a:p>
            <a:pPr algn="l" defTabSz="457200">
              <a:spcBef>
                <a:spcPct val="30000"/>
              </a:spcBef>
              <a:defRPr/>
            </a:pPr>
            <a:r>
              <a:rPr lang="en-US" dirty="0" err="1" smtClean="0"/>
              <a:t>dichte</a:t>
            </a:r>
            <a:r>
              <a:rPr lang="en-US" dirty="0" smtClean="0"/>
              <a:t> </a:t>
            </a:r>
            <a:r>
              <a:rPr lang="en-US" dirty="0" err="1" smtClean="0"/>
              <a:t>pakking</a:t>
            </a:r>
            <a:endParaRPr lang="en-US" dirty="0" smtClean="0"/>
          </a:p>
        </p:txBody>
      </p:sp>
    </p:spTree>
    <p:extLst>
      <p:ext uri="{BB962C8B-B14F-4D97-AF65-F5344CB8AC3E}">
        <p14:creationId xmlns:p14="http://schemas.microsoft.com/office/powerpoint/2010/main" val="252428365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02" name="Picture 2" descr="Comparison of the electronic band structures of metals, semiconductors, and insulators.">
            <a:hlinkClick r:id="rId3"/>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5460" t="1" b="1369"/>
          <a:stretch/>
        </p:blipFill>
        <p:spPr bwMode="auto">
          <a:xfrm>
            <a:off x="1498576" y="2852936"/>
            <a:ext cx="2858845" cy="3514581"/>
          </a:xfrm>
          <a:prstGeom prst="rect">
            <a:avLst/>
          </a:prstGeom>
          <a:noFill/>
          <a:extLst>
            <a:ext uri="{909E8E84-426E-40DD-AFC4-6F175D3DCCD1}">
              <a14:hiddenFill xmlns:a14="http://schemas.microsoft.com/office/drawing/2010/main">
                <a:solidFill>
                  <a:srgbClr val="FFFFFF"/>
                </a:solidFill>
              </a14:hiddenFill>
            </a:ext>
          </a:extLst>
        </p:spPr>
      </p:pic>
      <p:sp>
        <p:nvSpPr>
          <p:cNvPr id="25602" name="Rectangle 4"/>
          <p:cNvSpPr>
            <a:spLocks noChangeArrowheads="1"/>
          </p:cNvSpPr>
          <p:nvPr/>
        </p:nvSpPr>
        <p:spPr bwMode="auto">
          <a:xfrm>
            <a:off x="395536" y="744538"/>
            <a:ext cx="8202364" cy="4665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838200" lvl="1" indent="-381000" algn="l">
              <a:spcBef>
                <a:spcPct val="20000"/>
              </a:spcBef>
              <a:buFontTx/>
              <a:buChar char="•"/>
            </a:pPr>
            <a:r>
              <a:rPr lang="nl-NL" sz="2200" dirty="0" smtClean="0">
                <a:solidFill>
                  <a:srgbClr val="000000"/>
                </a:solidFill>
              </a:rPr>
              <a:t>Bandentheorie:  </a:t>
            </a:r>
          </a:p>
          <a:p>
            <a:pPr marL="1295400" lvl="2" indent="-381000" algn="l">
              <a:spcBef>
                <a:spcPct val="20000"/>
              </a:spcBef>
              <a:buFontTx/>
              <a:buChar char="•"/>
            </a:pPr>
            <a:r>
              <a:rPr lang="nl-NL" sz="2200" dirty="0" smtClean="0">
                <a:solidFill>
                  <a:srgbClr val="000000"/>
                </a:solidFill>
              </a:rPr>
              <a:t>isolator: valentieband geheel gevuld, </a:t>
            </a:r>
            <a:r>
              <a:rPr lang="nl-NL" sz="2200" dirty="0">
                <a:solidFill>
                  <a:srgbClr val="000000"/>
                </a:solidFill>
              </a:rPr>
              <a:t>iets hogere </a:t>
            </a:r>
            <a:r>
              <a:rPr lang="nl-NL" sz="2200" dirty="0" smtClean="0">
                <a:solidFill>
                  <a:srgbClr val="000000"/>
                </a:solidFill>
              </a:rPr>
              <a:t>energie is </a:t>
            </a:r>
            <a:r>
              <a:rPr lang="nl-NL" sz="2200" i="1" dirty="0" smtClean="0">
                <a:solidFill>
                  <a:srgbClr val="000000"/>
                </a:solidFill>
              </a:rPr>
              <a:t>verboden</a:t>
            </a:r>
            <a:r>
              <a:rPr lang="nl-NL" sz="2200" dirty="0" smtClean="0">
                <a:solidFill>
                  <a:srgbClr val="000000"/>
                </a:solidFill>
              </a:rPr>
              <a:t>. Eerstvolgende toegestane energietoestand is in de conductieband. </a:t>
            </a:r>
            <a:endParaRPr lang="nl-NL" sz="2200" dirty="0">
              <a:solidFill>
                <a:srgbClr val="000000"/>
              </a:solidFill>
            </a:endParaRPr>
          </a:p>
          <a:p>
            <a:pPr lvl="2" algn="l">
              <a:spcBef>
                <a:spcPct val="20000"/>
              </a:spcBef>
            </a:pPr>
            <a:endParaRPr lang="nl-NL" sz="2200" dirty="0" smtClean="0">
              <a:solidFill>
                <a:srgbClr val="000000"/>
              </a:solidFill>
            </a:endParaRPr>
          </a:p>
          <a:p>
            <a:pPr lvl="1" algn="l">
              <a:spcBef>
                <a:spcPct val="20000"/>
              </a:spcBef>
            </a:pPr>
            <a:r>
              <a:rPr lang="nl-NL" sz="2200" dirty="0" smtClean="0">
                <a:solidFill>
                  <a:srgbClr val="000000"/>
                </a:solidFill>
              </a:rPr>
              <a:t> </a:t>
            </a:r>
          </a:p>
          <a:p>
            <a:pPr lvl="1" algn="l">
              <a:spcBef>
                <a:spcPct val="20000"/>
              </a:spcBef>
            </a:pPr>
            <a:endParaRPr lang="nl-NL" sz="2200" dirty="0" smtClean="0">
              <a:solidFill>
                <a:srgbClr val="000000"/>
              </a:solidFill>
            </a:endParaRPr>
          </a:p>
        </p:txBody>
      </p:sp>
      <p:sp>
        <p:nvSpPr>
          <p:cNvPr id="25603" name="Rectangle 5"/>
          <p:cNvSpPr>
            <a:spLocks noChangeArrowheads="1"/>
          </p:cNvSpPr>
          <p:nvPr/>
        </p:nvSpPr>
        <p:spPr bwMode="auto">
          <a:xfrm>
            <a:off x="568325" y="71438"/>
            <a:ext cx="8029575"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l"/>
            <a:r>
              <a:rPr lang="en-GB" b="1" dirty="0" smtClean="0">
                <a:solidFill>
                  <a:srgbClr val="000000"/>
                </a:solidFill>
              </a:rPr>
              <a:t>Isolator </a:t>
            </a:r>
            <a:endParaRPr lang="en-GB" b="1" dirty="0">
              <a:solidFill>
                <a:srgbClr val="000000"/>
              </a:solidFill>
            </a:endParaRPr>
          </a:p>
        </p:txBody>
      </p:sp>
      <p:sp>
        <p:nvSpPr>
          <p:cNvPr id="25604" name="Line 6"/>
          <p:cNvSpPr>
            <a:spLocks noChangeShapeType="1"/>
          </p:cNvSpPr>
          <p:nvPr/>
        </p:nvSpPr>
        <p:spPr bwMode="auto">
          <a:xfrm>
            <a:off x="576263" y="609600"/>
            <a:ext cx="7945437" cy="0"/>
          </a:xfrm>
          <a:prstGeom prst="line">
            <a:avLst/>
          </a:prstGeom>
          <a:noFill/>
          <a:ln w="25400">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en-GB">
              <a:solidFill>
                <a:srgbClr val="000000"/>
              </a:solidFill>
            </a:endParaRPr>
          </a:p>
        </p:txBody>
      </p:sp>
      <p:sp>
        <p:nvSpPr>
          <p:cNvPr id="2" name="Rectangle 1"/>
          <p:cNvSpPr/>
          <p:nvPr/>
        </p:nvSpPr>
        <p:spPr>
          <a:xfrm>
            <a:off x="3380528" y="5085184"/>
            <a:ext cx="3531736" cy="1323439"/>
          </a:xfrm>
          <a:prstGeom prst="rect">
            <a:avLst/>
          </a:prstGeom>
        </p:spPr>
        <p:txBody>
          <a:bodyPr wrap="none">
            <a:spAutoFit/>
          </a:bodyPr>
          <a:lstStyle/>
          <a:p>
            <a:r>
              <a:rPr lang="nl-NL" sz="2000" b="1" dirty="0" smtClean="0">
                <a:solidFill>
                  <a:srgbClr val="C00000"/>
                </a:solidFill>
              </a:rPr>
              <a:t>valentieband</a:t>
            </a:r>
            <a:r>
              <a:rPr lang="nl-NL" sz="2000" dirty="0" smtClean="0">
                <a:solidFill>
                  <a:srgbClr val="C00000"/>
                </a:solidFill>
              </a:rPr>
              <a:t>: </a:t>
            </a:r>
            <a:r>
              <a:rPr lang="nl-NL" sz="2000" dirty="0" err="1" smtClean="0">
                <a:solidFill>
                  <a:srgbClr val="C00000"/>
                </a:solidFill>
              </a:rPr>
              <a:t>e</a:t>
            </a:r>
            <a:r>
              <a:rPr lang="nl-NL" sz="2000" baseline="30000" dirty="0" smtClean="0">
                <a:solidFill>
                  <a:srgbClr val="C00000"/>
                </a:solidFill>
              </a:rPr>
              <a:t>-</a:t>
            </a:r>
            <a:r>
              <a:rPr lang="nl-NL" sz="2000" dirty="0" smtClean="0">
                <a:solidFill>
                  <a:srgbClr val="C00000"/>
                </a:solidFill>
              </a:rPr>
              <a:t> vast</a:t>
            </a:r>
          </a:p>
          <a:p>
            <a:r>
              <a:rPr lang="nl-NL" sz="2000" dirty="0" smtClean="0">
                <a:solidFill>
                  <a:srgbClr val="C00000"/>
                </a:solidFill>
              </a:rPr>
              <a:t>in </a:t>
            </a:r>
            <a:r>
              <a:rPr lang="nl-NL" sz="2000" dirty="0" err="1" smtClean="0">
                <a:solidFill>
                  <a:srgbClr val="C00000"/>
                </a:solidFill>
              </a:rPr>
              <a:t>covalente</a:t>
            </a:r>
            <a:r>
              <a:rPr lang="nl-NL" sz="2000" dirty="0" smtClean="0">
                <a:solidFill>
                  <a:srgbClr val="C00000"/>
                </a:solidFill>
              </a:rPr>
              <a:t> binding</a:t>
            </a:r>
          </a:p>
          <a:p>
            <a:pPr>
              <a:buFont typeface="Wingdings" pitchFamily="-101" charset="2"/>
              <a:buChar char="à"/>
            </a:pPr>
            <a:r>
              <a:rPr lang="nl-NL" sz="2000" dirty="0" err="1" smtClean="0">
                <a:solidFill>
                  <a:srgbClr val="C00000"/>
                </a:solidFill>
              </a:rPr>
              <a:t>E</a:t>
            </a:r>
            <a:r>
              <a:rPr lang="nl-NL" sz="2000" baseline="-25000" dirty="0" err="1" smtClean="0">
                <a:solidFill>
                  <a:srgbClr val="C00000"/>
                </a:solidFill>
              </a:rPr>
              <a:t>kin</a:t>
            </a:r>
            <a:r>
              <a:rPr lang="nl-NL" sz="2000" dirty="0" smtClean="0">
                <a:solidFill>
                  <a:srgbClr val="C00000"/>
                </a:solidFill>
              </a:rPr>
              <a:t> van </a:t>
            </a:r>
            <a:r>
              <a:rPr lang="nl-NL" sz="2000" dirty="0" err="1" smtClean="0">
                <a:solidFill>
                  <a:srgbClr val="C00000"/>
                </a:solidFill>
              </a:rPr>
              <a:t>e</a:t>
            </a:r>
            <a:r>
              <a:rPr lang="nl-NL" sz="2000" baseline="30000" dirty="0">
                <a:solidFill>
                  <a:srgbClr val="C00000"/>
                </a:solidFill>
              </a:rPr>
              <a:t>-</a:t>
            </a:r>
            <a:r>
              <a:rPr lang="nl-NL" sz="2000" dirty="0">
                <a:solidFill>
                  <a:srgbClr val="C00000"/>
                </a:solidFill>
              </a:rPr>
              <a:t> kan niet </a:t>
            </a:r>
            <a:r>
              <a:rPr lang="nl-NL" sz="2000" dirty="0" smtClean="0">
                <a:solidFill>
                  <a:srgbClr val="C00000"/>
                </a:solidFill>
              </a:rPr>
              <a:t>omhoog</a:t>
            </a:r>
          </a:p>
          <a:p>
            <a:r>
              <a:rPr lang="nl-NL" sz="2000" dirty="0" smtClean="0">
                <a:solidFill>
                  <a:srgbClr val="C00000"/>
                </a:solidFill>
              </a:rPr>
              <a:t>via gaten </a:t>
            </a:r>
            <a:r>
              <a:rPr lang="nl-NL" sz="2000" i="1" dirty="0" smtClean="0">
                <a:solidFill>
                  <a:srgbClr val="C00000"/>
                </a:solidFill>
              </a:rPr>
              <a:t>toch</a:t>
            </a:r>
            <a:r>
              <a:rPr lang="nl-NL" sz="2000" dirty="0" smtClean="0">
                <a:solidFill>
                  <a:srgbClr val="C00000"/>
                </a:solidFill>
              </a:rPr>
              <a:t> mobiliteit</a:t>
            </a:r>
            <a:endParaRPr lang="en-GB" sz="2000" dirty="0">
              <a:solidFill>
                <a:srgbClr val="C00000"/>
              </a:solidFill>
            </a:endParaRPr>
          </a:p>
        </p:txBody>
      </p:sp>
      <p:sp>
        <p:nvSpPr>
          <p:cNvPr id="8" name="Rectangle 7"/>
          <p:cNvSpPr/>
          <p:nvPr/>
        </p:nvSpPr>
        <p:spPr>
          <a:xfrm>
            <a:off x="3550448" y="3284984"/>
            <a:ext cx="3300904" cy="1015663"/>
          </a:xfrm>
          <a:prstGeom prst="rect">
            <a:avLst/>
          </a:prstGeom>
        </p:spPr>
        <p:txBody>
          <a:bodyPr wrap="none">
            <a:spAutoFit/>
          </a:bodyPr>
          <a:lstStyle/>
          <a:p>
            <a:r>
              <a:rPr lang="nl-NL" sz="2000" b="1" dirty="0" smtClean="0">
                <a:solidFill>
                  <a:srgbClr val="2D2DB9">
                    <a:lumMod val="75000"/>
                  </a:srgbClr>
                </a:solidFill>
              </a:rPr>
              <a:t>conductieband</a:t>
            </a:r>
            <a:r>
              <a:rPr lang="nl-NL" sz="2000" dirty="0" smtClean="0">
                <a:solidFill>
                  <a:srgbClr val="2D2DB9">
                    <a:lumMod val="75000"/>
                  </a:srgbClr>
                </a:solidFill>
              </a:rPr>
              <a:t>: vrije e</a:t>
            </a:r>
            <a:r>
              <a:rPr lang="nl-NL" sz="2000" baseline="30000" dirty="0" smtClean="0">
                <a:solidFill>
                  <a:srgbClr val="2D2DB9">
                    <a:lumMod val="75000"/>
                  </a:srgbClr>
                </a:solidFill>
              </a:rPr>
              <a:t>-</a:t>
            </a:r>
            <a:r>
              <a:rPr lang="nl-NL" sz="2000" dirty="0" smtClean="0">
                <a:solidFill>
                  <a:srgbClr val="2D2DB9">
                    <a:lumMod val="75000"/>
                  </a:srgbClr>
                </a:solidFill>
              </a:rPr>
              <a:t> </a:t>
            </a:r>
          </a:p>
          <a:p>
            <a:r>
              <a:rPr lang="nl-NL" sz="2000" dirty="0" smtClean="0">
                <a:solidFill>
                  <a:srgbClr val="2D2DB9">
                    <a:lumMod val="75000"/>
                  </a:srgbClr>
                </a:solidFill>
              </a:rPr>
              <a:t>kunnen versneld worden </a:t>
            </a:r>
            <a:r>
              <a:rPr lang="nl-NL" sz="2000" dirty="0" smtClean="0">
                <a:solidFill>
                  <a:srgbClr val="2D2DB9">
                    <a:lumMod val="75000"/>
                  </a:srgbClr>
                </a:solidFill>
                <a:sym typeface="Wingdings" panose="05000000000000000000" pitchFamily="2" charset="2"/>
              </a:rPr>
              <a:t></a:t>
            </a:r>
          </a:p>
          <a:p>
            <a:r>
              <a:rPr lang="nl-NL" sz="2000" dirty="0" smtClean="0">
                <a:solidFill>
                  <a:srgbClr val="2D2DB9">
                    <a:lumMod val="75000"/>
                  </a:srgbClr>
                </a:solidFill>
                <a:sym typeface="Wingdings" panose="05000000000000000000" pitchFamily="2" charset="2"/>
              </a:rPr>
              <a:t>er kan een stroom lopen</a:t>
            </a:r>
            <a:endParaRPr lang="en-GB" sz="2000" dirty="0">
              <a:solidFill>
                <a:srgbClr val="2D2DB9">
                  <a:lumMod val="75000"/>
                </a:srgbClr>
              </a:solidFill>
            </a:endParaRPr>
          </a:p>
        </p:txBody>
      </p:sp>
      <p:sp>
        <p:nvSpPr>
          <p:cNvPr id="3" name="Rectangle 2"/>
          <p:cNvSpPr/>
          <p:nvPr/>
        </p:nvSpPr>
        <p:spPr>
          <a:xfrm>
            <a:off x="4436770" y="4365104"/>
            <a:ext cx="2390398" cy="923330"/>
          </a:xfrm>
          <a:prstGeom prst="rect">
            <a:avLst/>
          </a:prstGeom>
        </p:spPr>
        <p:txBody>
          <a:bodyPr wrap="none">
            <a:spAutoFit/>
          </a:bodyPr>
          <a:lstStyle/>
          <a:p>
            <a:r>
              <a:rPr lang="nl-NL" sz="1800" b="1" dirty="0" smtClean="0">
                <a:solidFill>
                  <a:srgbClr val="000000"/>
                </a:solidFill>
              </a:rPr>
              <a:t>geen</a:t>
            </a:r>
            <a:r>
              <a:rPr lang="nl-NL" sz="1800" dirty="0" smtClean="0">
                <a:solidFill>
                  <a:srgbClr val="000000"/>
                </a:solidFill>
              </a:rPr>
              <a:t> energieniveaus </a:t>
            </a:r>
          </a:p>
          <a:p>
            <a:r>
              <a:rPr lang="nl-NL" sz="1800" dirty="0" smtClean="0">
                <a:solidFill>
                  <a:srgbClr val="000000"/>
                </a:solidFill>
              </a:rPr>
              <a:t>beschikbaar </a:t>
            </a:r>
          </a:p>
          <a:p>
            <a:endParaRPr lang="en-GB" sz="1800" dirty="0">
              <a:solidFill>
                <a:srgbClr val="000000"/>
              </a:solidFill>
            </a:endParaRPr>
          </a:p>
        </p:txBody>
      </p:sp>
      <p:pic>
        <p:nvPicPr>
          <p:cNvPr id="11" name="Picture 2" descr="Comparison of the electronic band structures of metals, semiconductors, and insulators.">
            <a:hlinkClick r:id="rId3"/>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 r="91790" b="-16582"/>
          <a:stretch/>
        </p:blipFill>
        <p:spPr bwMode="auto">
          <a:xfrm>
            <a:off x="899592" y="3005336"/>
            <a:ext cx="526976" cy="4154269"/>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bwMode="auto">
          <a:xfrm>
            <a:off x="1354560" y="4371330"/>
            <a:ext cx="1721768" cy="521003"/>
          </a:xfrm>
          <a:prstGeom prst="rect">
            <a:avLst/>
          </a:prstGeom>
          <a:solidFill>
            <a:schemeClr val="bg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l" eaLnBrk="1" hangingPunct="1"/>
            <a:endParaRPr lang="en-US" sz="2800" b="1" smtClean="0">
              <a:solidFill>
                <a:srgbClr val="000000"/>
              </a:solidFill>
            </a:endParaRPr>
          </a:p>
        </p:txBody>
      </p:sp>
    </p:spTree>
    <p:extLst>
      <p:ext uri="{BB962C8B-B14F-4D97-AF65-F5344CB8AC3E}">
        <p14:creationId xmlns:p14="http://schemas.microsoft.com/office/powerpoint/2010/main" val="366769178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3"/>
          <p:cNvSpPr>
            <a:spLocks noChangeArrowheads="1"/>
          </p:cNvSpPr>
          <p:nvPr/>
        </p:nvSpPr>
        <p:spPr bwMode="auto">
          <a:xfrm>
            <a:off x="568325" y="71438"/>
            <a:ext cx="8029575" cy="609600"/>
          </a:xfrm>
          <a:prstGeom prst="rect">
            <a:avLst/>
          </a:prstGeom>
          <a:noFill/>
          <a:ln w="9525">
            <a:noFill/>
            <a:miter lim="800000"/>
            <a:headEnd/>
            <a:tailEnd/>
          </a:ln>
        </p:spPr>
        <p:txBody>
          <a:bodyPr anchor="ctr">
            <a:prstTxWarp prst="textNoShape">
              <a:avLst/>
            </a:prstTxWarp>
          </a:bodyPr>
          <a:lstStyle/>
          <a:p>
            <a:pPr algn="l"/>
            <a:r>
              <a:rPr lang="nl-NL" sz="2200" dirty="0" err="1" smtClean="0">
                <a:solidFill>
                  <a:schemeClr val="tx2"/>
                </a:solidFill>
              </a:rPr>
              <a:t>Uittreearbeid</a:t>
            </a:r>
            <a:r>
              <a:rPr lang="nl-NL" sz="2200" dirty="0" smtClean="0">
                <a:solidFill>
                  <a:schemeClr val="tx2"/>
                </a:solidFill>
              </a:rPr>
              <a:t> (werkfunctie) en E</a:t>
            </a:r>
            <a:r>
              <a:rPr lang="nl-NL" sz="2200" baseline="-25000" dirty="0" smtClean="0">
                <a:solidFill>
                  <a:schemeClr val="tx2"/>
                </a:solidFill>
              </a:rPr>
              <a:t>F</a:t>
            </a:r>
            <a:endParaRPr lang="nl-NL" sz="2200" dirty="0">
              <a:solidFill>
                <a:schemeClr val="tx2"/>
              </a:solidFill>
            </a:endParaRPr>
          </a:p>
        </p:txBody>
      </p:sp>
      <p:sp>
        <p:nvSpPr>
          <p:cNvPr id="20484" name="Line 4"/>
          <p:cNvSpPr>
            <a:spLocks noChangeShapeType="1"/>
          </p:cNvSpPr>
          <p:nvPr/>
        </p:nvSpPr>
        <p:spPr bwMode="auto">
          <a:xfrm>
            <a:off x="576263" y="609600"/>
            <a:ext cx="7945437" cy="0"/>
          </a:xfrm>
          <a:prstGeom prst="line">
            <a:avLst/>
          </a:prstGeom>
          <a:noFill/>
          <a:ln w="25400">
            <a:solidFill>
              <a:schemeClr val="accent2"/>
            </a:solidFill>
            <a:round/>
            <a:headEnd/>
            <a:tailEnd/>
          </a:ln>
        </p:spPr>
        <p:txBody>
          <a:bodyPr wrap="none" anchor="ctr">
            <a:prstTxWarp prst="textNoShape">
              <a:avLst/>
            </a:prstTxWarp>
          </a:bodyPr>
          <a:lstStyle/>
          <a:p>
            <a:endParaRPr lang="en-US"/>
          </a:p>
        </p:txBody>
      </p:sp>
      <p:pic>
        <p:nvPicPr>
          <p:cNvPr id="21"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91625" y="1752600"/>
            <a:ext cx="4600575" cy="22002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2" name="Picture 21"/>
          <p:cNvPicPr>
            <a:picLocks noChangeAspect="1"/>
          </p:cNvPicPr>
          <p:nvPr/>
        </p:nvPicPr>
        <p:blipFill>
          <a:blip r:embed="rId5"/>
          <a:stretch>
            <a:fillRect/>
          </a:stretch>
        </p:blipFill>
        <p:spPr>
          <a:xfrm>
            <a:off x="9448800" y="4343400"/>
            <a:ext cx="3657600" cy="2011092"/>
          </a:xfrm>
          <a:prstGeom prst="rect">
            <a:avLst/>
          </a:prstGeom>
        </p:spPr>
      </p:pic>
      <p:grpSp>
        <p:nvGrpSpPr>
          <p:cNvPr id="2" name="Group 11"/>
          <p:cNvGrpSpPr/>
          <p:nvPr/>
        </p:nvGrpSpPr>
        <p:grpSpPr>
          <a:xfrm>
            <a:off x="1066800" y="1124744"/>
            <a:ext cx="7162800" cy="6495256"/>
            <a:chOff x="1066800" y="1124744"/>
            <a:chExt cx="7162800" cy="6495256"/>
          </a:xfrm>
        </p:grpSpPr>
        <p:pic>
          <p:nvPicPr>
            <p:cNvPr id="3074" name="Picture 2" descr="http://www4.nau.edu/meteorite/Meteorite/Images/ContactPotential.jpg"/>
            <p:cNvPicPr>
              <a:picLocks noChangeAspect="1" noChangeArrowheads="1"/>
            </p:cNvPicPr>
            <p:nvPr/>
          </p:nvPicPr>
          <p:blipFill rotWithShape="1">
            <a:blip r:embed="rId6">
              <a:extLst>
                <a:ext uri="{28A0092B-C50C-407E-A947-70E740481C1C}">
                  <a14:useLocalDpi xmlns:a14="http://schemas.microsoft.com/office/drawing/2010/main" val="0"/>
                </a:ext>
              </a:extLst>
            </a:blip>
            <a:srcRect l="631" t="1175" r="-631" b="-1175"/>
            <a:stretch/>
          </p:blipFill>
          <p:spPr bwMode="auto">
            <a:xfrm>
              <a:off x="1440000" y="1188000"/>
              <a:ext cx="5760640" cy="5380438"/>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bwMode="auto">
            <a:xfrm>
              <a:off x="1066800" y="3657600"/>
              <a:ext cx="7162800" cy="3962400"/>
            </a:xfrm>
            <a:prstGeom prst="rect">
              <a:avLst/>
            </a:prstGeom>
            <a:solidFill>
              <a:schemeClr val="bg1"/>
            </a:solidFill>
            <a:ln w="9525" cap="flat" cmpd="sng" algn="ctr">
              <a:no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800" b="1" i="0" u="none" strike="noStrike" cap="none" normalizeH="0" baseline="0" smtClean="0">
                <a:ln>
                  <a:noFill/>
                </a:ln>
                <a:solidFill>
                  <a:schemeClr val="tx1"/>
                </a:solidFill>
                <a:effectLst/>
                <a:latin typeface="Arial" charset="0"/>
              </a:endParaRPr>
            </a:p>
          </p:txBody>
        </p:sp>
        <p:sp>
          <p:nvSpPr>
            <p:cNvPr id="24" name="Rectangle 23"/>
            <p:cNvSpPr/>
            <p:nvPr/>
          </p:nvSpPr>
          <p:spPr bwMode="auto">
            <a:xfrm>
              <a:off x="4320320" y="1124744"/>
              <a:ext cx="2915976" cy="3962400"/>
            </a:xfrm>
            <a:prstGeom prst="rect">
              <a:avLst/>
            </a:prstGeom>
            <a:solidFill>
              <a:schemeClr val="bg1"/>
            </a:solidFill>
            <a:ln w="9525" cap="flat" cmpd="sng" algn="ctr">
              <a:no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800" b="1" i="0" u="none" strike="noStrike" cap="none" normalizeH="0" baseline="0" smtClean="0">
                <a:ln>
                  <a:noFill/>
                </a:ln>
                <a:solidFill>
                  <a:schemeClr val="tx1"/>
                </a:solidFill>
                <a:effectLst/>
                <a:latin typeface="Arial" charset="0"/>
              </a:endParaRPr>
            </a:p>
          </p:txBody>
        </p:sp>
      </p:grpSp>
      <p:sp>
        <p:nvSpPr>
          <p:cNvPr id="17" name="Rectangle 16"/>
          <p:cNvSpPr/>
          <p:nvPr/>
        </p:nvSpPr>
        <p:spPr>
          <a:xfrm>
            <a:off x="5940152" y="4005064"/>
            <a:ext cx="2725168" cy="400110"/>
          </a:xfrm>
          <a:prstGeom prst="rect">
            <a:avLst/>
          </a:prstGeom>
          <a:solidFill>
            <a:schemeClr val="bg1"/>
          </a:solidFill>
        </p:spPr>
        <p:txBody>
          <a:bodyPr wrap="square">
            <a:spAutoFit/>
          </a:bodyPr>
          <a:lstStyle/>
          <a:p>
            <a:r>
              <a:rPr lang="nl-NL" sz="2000" dirty="0" smtClean="0"/>
              <a:t>bepaling </a:t>
            </a:r>
            <a:r>
              <a:rPr lang="nl-NL" sz="2000" dirty="0" smtClean="0">
                <a:latin typeface="Symbol" charset="2"/>
                <a:cs typeface="Symbol" charset="2"/>
              </a:rPr>
              <a:t>F</a:t>
            </a:r>
            <a:r>
              <a:rPr lang="nl-NL" sz="2000" dirty="0" smtClean="0"/>
              <a:t>? </a:t>
            </a:r>
          </a:p>
        </p:txBody>
      </p:sp>
      <p:sp>
        <p:nvSpPr>
          <p:cNvPr id="16" name="Rectangle 15"/>
          <p:cNvSpPr/>
          <p:nvPr/>
        </p:nvSpPr>
        <p:spPr>
          <a:xfrm>
            <a:off x="6172200" y="4016514"/>
            <a:ext cx="2725168" cy="707886"/>
          </a:xfrm>
          <a:prstGeom prst="rect">
            <a:avLst/>
          </a:prstGeom>
          <a:solidFill>
            <a:schemeClr val="bg1"/>
          </a:solidFill>
        </p:spPr>
        <p:txBody>
          <a:bodyPr wrap="square">
            <a:spAutoFit/>
          </a:bodyPr>
          <a:lstStyle/>
          <a:p>
            <a:r>
              <a:rPr lang="nl-NL" sz="2000" dirty="0" smtClean="0"/>
              <a:t>bepaling </a:t>
            </a:r>
            <a:r>
              <a:rPr lang="nl-NL" sz="2000" dirty="0" smtClean="0">
                <a:latin typeface="Symbol" charset="2"/>
                <a:cs typeface="Symbol" charset="2"/>
              </a:rPr>
              <a:t>F</a:t>
            </a:r>
            <a:r>
              <a:rPr lang="nl-NL" sz="2000" dirty="0" smtClean="0"/>
              <a:t>: </a:t>
            </a:r>
          </a:p>
          <a:p>
            <a:r>
              <a:rPr lang="nl-NL" sz="2000" dirty="0" smtClean="0"/>
              <a:t>foto-elektrisch effect</a:t>
            </a:r>
            <a:endParaRPr lang="en-GB" sz="2000" dirty="0"/>
          </a:p>
        </p:txBody>
      </p:sp>
      <p:pic>
        <p:nvPicPr>
          <p:cNvPr id="19" name="Picture 18"/>
          <p:cNvPicPr>
            <a:picLocks noChangeAspect="1"/>
          </p:cNvPicPr>
          <p:nvPr/>
        </p:nvPicPr>
        <p:blipFill>
          <a:blip r:embed="rId7"/>
          <a:stretch>
            <a:fillRect/>
          </a:stretch>
        </p:blipFill>
        <p:spPr>
          <a:xfrm>
            <a:off x="6553200" y="4953000"/>
            <a:ext cx="2057400" cy="1481328"/>
          </a:xfrm>
          <a:prstGeom prst="rect">
            <a:avLst/>
          </a:prstGeom>
        </p:spPr>
      </p:pic>
      <p:graphicFrame>
        <p:nvGraphicFramePr>
          <p:cNvPr id="577538" name="Object 2"/>
          <p:cNvGraphicFramePr>
            <a:graphicFrameLocks noChangeAspect="1"/>
          </p:cNvGraphicFramePr>
          <p:nvPr>
            <p:extLst/>
          </p:nvPr>
        </p:nvGraphicFramePr>
        <p:xfrm>
          <a:off x="4216400" y="4306888"/>
          <a:ext cx="1031875" cy="373062"/>
        </p:xfrm>
        <a:graphic>
          <a:graphicData uri="http://schemas.openxmlformats.org/presentationml/2006/ole">
            <mc:AlternateContent xmlns:mc="http://schemas.openxmlformats.org/markup-compatibility/2006">
              <mc:Choice xmlns:v="urn:schemas-microsoft-com:vml" Requires="v">
                <p:oleObj spid="_x0000_s7173" name="Equation" r:id="rId8" imgW="482600" imgH="177800" progId="Equation.3">
                  <p:embed/>
                </p:oleObj>
              </mc:Choice>
              <mc:Fallback>
                <p:oleObj name="Equation" r:id="rId8" imgW="482600" imgH="177800" progId="Equation.3">
                  <p:embed/>
                  <p:pic>
                    <p:nvPicPr>
                      <p:cNvPr id="577538" name="Object 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216400" y="4306888"/>
                        <a:ext cx="1031875" cy="3730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5" name="Rectangle 24"/>
          <p:cNvSpPr/>
          <p:nvPr/>
        </p:nvSpPr>
        <p:spPr bwMode="auto">
          <a:xfrm>
            <a:off x="1603176" y="1205136"/>
            <a:ext cx="2896816" cy="567680"/>
          </a:xfrm>
          <a:prstGeom prst="rect">
            <a:avLst/>
          </a:prstGeom>
          <a:solidFill>
            <a:schemeClr val="bg1"/>
          </a:solidFill>
          <a:ln w="9525" cap="flat" cmpd="sng" algn="ctr">
            <a:no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800" b="1" i="0" u="none" strike="noStrike" cap="none" normalizeH="0" baseline="0" smtClean="0">
              <a:ln>
                <a:noFill/>
              </a:ln>
              <a:solidFill>
                <a:schemeClr val="tx1"/>
              </a:solidFill>
              <a:effectLst/>
              <a:latin typeface="Arial" charset="0"/>
            </a:endParaRPr>
          </a:p>
        </p:txBody>
      </p:sp>
      <p:cxnSp>
        <p:nvCxnSpPr>
          <p:cNvPr id="26" name="Straight Connector 25"/>
          <p:cNvCxnSpPr/>
          <p:nvPr/>
        </p:nvCxnSpPr>
        <p:spPr bwMode="auto">
          <a:xfrm>
            <a:off x="1722895" y="1875295"/>
            <a:ext cx="2597425" cy="0"/>
          </a:xfrm>
          <a:prstGeom prst="line">
            <a:avLst/>
          </a:prstGeom>
          <a:noFill/>
          <a:ln w="38100" cap="flat" cmpd="sng" algn="ctr">
            <a:solidFill>
              <a:srgbClr val="660066"/>
            </a:solidFill>
            <a:prstDash val="sysDash"/>
            <a:round/>
            <a:headEnd type="none" w="med" len="med"/>
            <a:tailEnd type="none" w="med" len="med"/>
          </a:ln>
          <a:effectLst/>
        </p:spPr>
      </p:cxnSp>
      <p:sp>
        <p:nvSpPr>
          <p:cNvPr id="27" name="Rectangle 26"/>
          <p:cNvSpPr/>
          <p:nvPr/>
        </p:nvSpPr>
        <p:spPr>
          <a:xfrm>
            <a:off x="4477106" y="1675240"/>
            <a:ext cx="671091" cy="400110"/>
          </a:xfrm>
          <a:prstGeom prst="rect">
            <a:avLst/>
          </a:prstGeom>
          <a:solidFill>
            <a:schemeClr val="bg1"/>
          </a:solidFill>
        </p:spPr>
        <p:txBody>
          <a:bodyPr wrap="square">
            <a:spAutoFit/>
          </a:bodyPr>
          <a:lstStyle/>
          <a:p>
            <a:pPr algn="l"/>
            <a:r>
              <a:rPr lang="nl-NL" sz="2000" dirty="0" smtClean="0"/>
              <a:t>0V</a:t>
            </a:r>
            <a:endParaRPr lang="en-GB" sz="2000" dirty="0"/>
          </a:p>
        </p:txBody>
      </p:sp>
      <p:grpSp>
        <p:nvGrpSpPr>
          <p:cNvPr id="3" name="Group 10"/>
          <p:cNvGrpSpPr/>
          <p:nvPr/>
        </p:nvGrpSpPr>
        <p:grpSpPr>
          <a:xfrm>
            <a:off x="804565" y="2636912"/>
            <a:ext cx="671091" cy="864096"/>
            <a:chOff x="804565" y="2636912"/>
            <a:chExt cx="671091" cy="864096"/>
          </a:xfrm>
        </p:grpSpPr>
        <p:sp>
          <p:nvSpPr>
            <p:cNvPr id="28" name="Rectangle 27"/>
            <p:cNvSpPr/>
            <p:nvPr/>
          </p:nvSpPr>
          <p:spPr>
            <a:xfrm>
              <a:off x="804565" y="2838288"/>
              <a:ext cx="671091" cy="400110"/>
            </a:xfrm>
            <a:prstGeom prst="rect">
              <a:avLst/>
            </a:prstGeom>
            <a:solidFill>
              <a:schemeClr val="bg1"/>
            </a:solidFill>
          </p:spPr>
          <p:txBody>
            <a:bodyPr wrap="square">
              <a:spAutoFit/>
            </a:bodyPr>
            <a:lstStyle/>
            <a:p>
              <a:pPr algn="l"/>
              <a:r>
                <a:rPr lang="nl-NL" sz="2000" dirty="0" smtClean="0"/>
                <a:t>E</a:t>
              </a:r>
              <a:r>
                <a:rPr lang="nl-NL" sz="2000" baseline="-25000" dirty="0" smtClean="0"/>
                <a:t>F</a:t>
              </a:r>
              <a:endParaRPr lang="en-GB" sz="2000" baseline="-25000" dirty="0"/>
            </a:p>
          </p:txBody>
        </p:sp>
        <p:cxnSp>
          <p:nvCxnSpPr>
            <p:cNvPr id="10" name="Straight Arrow Connector 9"/>
            <p:cNvCxnSpPr/>
            <p:nvPr/>
          </p:nvCxnSpPr>
          <p:spPr bwMode="auto">
            <a:xfrm flipV="1">
              <a:off x="1308621" y="2636912"/>
              <a:ext cx="0" cy="864096"/>
            </a:xfrm>
            <a:prstGeom prst="straightConnector1">
              <a:avLst/>
            </a:prstGeom>
            <a:solidFill>
              <a:schemeClr val="accent1"/>
            </a:solidFill>
            <a:ln w="9525" cap="flat" cmpd="sng" algn="ctr">
              <a:solidFill>
                <a:schemeClr val="tx1"/>
              </a:solidFill>
              <a:prstDash val="solid"/>
              <a:round/>
              <a:headEnd type="arrow"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9" name="Rectangle 8"/>
          <p:cNvSpPr/>
          <p:nvPr/>
        </p:nvSpPr>
        <p:spPr>
          <a:xfrm>
            <a:off x="178044" y="3861048"/>
            <a:ext cx="3191899" cy="1631216"/>
          </a:xfrm>
          <a:prstGeom prst="rect">
            <a:avLst/>
          </a:prstGeom>
        </p:spPr>
        <p:txBody>
          <a:bodyPr wrap="none">
            <a:spAutoFit/>
          </a:bodyPr>
          <a:lstStyle/>
          <a:p>
            <a:r>
              <a:rPr lang="nl-NL" sz="2000" dirty="0" err="1">
                <a:solidFill>
                  <a:schemeClr val="accent6"/>
                </a:solidFill>
              </a:rPr>
              <a:t>uittreearbeid</a:t>
            </a:r>
            <a:r>
              <a:rPr lang="nl-NL" sz="2000" dirty="0">
                <a:solidFill>
                  <a:schemeClr val="accent6"/>
                </a:solidFill>
              </a:rPr>
              <a:t> </a:t>
            </a:r>
            <a:r>
              <a:rPr lang="nl-NL" sz="2000" dirty="0">
                <a:solidFill>
                  <a:schemeClr val="accent6"/>
                </a:solidFill>
                <a:latin typeface="Symbol" charset="2"/>
                <a:cs typeface="Symbol" charset="2"/>
              </a:rPr>
              <a:t>F</a:t>
            </a:r>
            <a:endParaRPr lang="nl-NL" sz="2000" dirty="0">
              <a:solidFill>
                <a:schemeClr val="accent6"/>
              </a:solidFill>
            </a:endParaRPr>
          </a:p>
          <a:p>
            <a:r>
              <a:rPr lang="nl-NL" sz="2000" dirty="0">
                <a:solidFill>
                  <a:schemeClr val="accent6"/>
                </a:solidFill>
              </a:rPr>
              <a:t>(</a:t>
            </a:r>
            <a:r>
              <a:rPr lang="nl-NL" sz="2000" i="1" dirty="0" err="1">
                <a:solidFill>
                  <a:schemeClr val="accent6"/>
                </a:solidFill>
              </a:rPr>
              <a:t>work</a:t>
            </a:r>
            <a:r>
              <a:rPr lang="nl-NL" sz="2000" i="1" dirty="0">
                <a:solidFill>
                  <a:schemeClr val="accent6"/>
                </a:solidFill>
              </a:rPr>
              <a:t> </a:t>
            </a:r>
            <a:r>
              <a:rPr lang="nl-NL" sz="2000" i="1" dirty="0" err="1">
                <a:solidFill>
                  <a:schemeClr val="accent6"/>
                </a:solidFill>
              </a:rPr>
              <a:t>function</a:t>
            </a:r>
            <a:r>
              <a:rPr lang="nl-NL" sz="2000" dirty="0">
                <a:solidFill>
                  <a:schemeClr val="accent6"/>
                </a:solidFill>
              </a:rPr>
              <a:t>):</a:t>
            </a:r>
          </a:p>
          <a:p>
            <a:r>
              <a:rPr lang="nl-NL" sz="2000" dirty="0">
                <a:solidFill>
                  <a:schemeClr val="accent6"/>
                </a:solidFill>
              </a:rPr>
              <a:t>minimale arbeid nodig om </a:t>
            </a:r>
          </a:p>
          <a:p>
            <a:r>
              <a:rPr lang="nl-NL" sz="2000" dirty="0">
                <a:solidFill>
                  <a:schemeClr val="accent6"/>
                </a:solidFill>
              </a:rPr>
              <a:t>één e</a:t>
            </a:r>
            <a:r>
              <a:rPr lang="nl-NL" sz="2000" baseline="30000" dirty="0">
                <a:solidFill>
                  <a:schemeClr val="accent6"/>
                </a:solidFill>
              </a:rPr>
              <a:t>-</a:t>
            </a:r>
            <a:r>
              <a:rPr lang="nl-NL" sz="2000" dirty="0">
                <a:solidFill>
                  <a:schemeClr val="accent6"/>
                </a:solidFill>
              </a:rPr>
              <a:t> uit metaalrooster </a:t>
            </a:r>
          </a:p>
          <a:p>
            <a:r>
              <a:rPr lang="nl-NL" sz="2000" dirty="0">
                <a:solidFill>
                  <a:schemeClr val="accent6"/>
                </a:solidFill>
              </a:rPr>
              <a:t>vrij te maken</a:t>
            </a:r>
            <a:endParaRPr lang="en-GB" sz="2000" dirty="0">
              <a:solidFill>
                <a:schemeClr val="accent6"/>
              </a:solidFill>
            </a:endParaRPr>
          </a:p>
        </p:txBody>
      </p:sp>
      <p:sp>
        <p:nvSpPr>
          <p:cNvPr id="23" name="Rectangle 22"/>
          <p:cNvSpPr/>
          <p:nvPr/>
        </p:nvSpPr>
        <p:spPr>
          <a:xfrm>
            <a:off x="152400" y="5534561"/>
            <a:ext cx="3699520" cy="1323439"/>
          </a:xfrm>
          <a:prstGeom prst="rect">
            <a:avLst/>
          </a:prstGeom>
          <a:solidFill>
            <a:schemeClr val="bg1"/>
          </a:solidFill>
        </p:spPr>
        <p:txBody>
          <a:bodyPr wrap="square">
            <a:spAutoFit/>
          </a:bodyPr>
          <a:lstStyle/>
          <a:p>
            <a:r>
              <a:rPr lang="nl-NL" sz="2000" dirty="0" err="1" smtClean="0">
                <a:solidFill>
                  <a:schemeClr val="accent1">
                    <a:lumMod val="25000"/>
                  </a:schemeClr>
                </a:solidFill>
              </a:rPr>
              <a:t>Fermi-energie</a:t>
            </a:r>
            <a:r>
              <a:rPr lang="nl-NL" sz="2000" dirty="0" smtClean="0">
                <a:solidFill>
                  <a:schemeClr val="accent1">
                    <a:lumMod val="25000"/>
                  </a:schemeClr>
                </a:solidFill>
              </a:rPr>
              <a:t> E</a:t>
            </a:r>
            <a:r>
              <a:rPr lang="nl-NL" sz="2000" baseline="-25000" dirty="0" smtClean="0">
                <a:solidFill>
                  <a:schemeClr val="accent1">
                    <a:lumMod val="25000"/>
                  </a:schemeClr>
                </a:solidFill>
              </a:rPr>
              <a:t>F</a:t>
            </a:r>
            <a:r>
              <a:rPr lang="nl-NL" sz="2000" dirty="0" smtClean="0">
                <a:solidFill>
                  <a:schemeClr val="accent1">
                    <a:lumMod val="25000"/>
                  </a:schemeClr>
                </a:solidFill>
              </a:rPr>
              <a:t>: </a:t>
            </a:r>
          </a:p>
          <a:p>
            <a:r>
              <a:rPr lang="nl-NL" sz="2000" dirty="0" smtClean="0">
                <a:solidFill>
                  <a:schemeClr val="accent1">
                    <a:lumMod val="25000"/>
                  </a:schemeClr>
                </a:solidFill>
              </a:rPr>
              <a:t>bepaalt samen met </a:t>
            </a:r>
            <a:r>
              <a:rPr lang="nl-NL" sz="2000" dirty="0" smtClean="0">
                <a:solidFill>
                  <a:schemeClr val="accent1">
                    <a:lumMod val="25000"/>
                  </a:schemeClr>
                </a:solidFill>
                <a:latin typeface="Symbol" charset="2"/>
                <a:cs typeface="Symbol" charset="2"/>
              </a:rPr>
              <a:t>F </a:t>
            </a:r>
          </a:p>
          <a:p>
            <a:r>
              <a:rPr lang="nl-NL" sz="2000" dirty="0" smtClean="0">
                <a:solidFill>
                  <a:schemeClr val="accent1">
                    <a:lumMod val="25000"/>
                  </a:schemeClr>
                </a:solidFill>
              </a:rPr>
              <a:t>diepte van de potentiaalput </a:t>
            </a:r>
            <a:r>
              <a:rPr lang="nl-NL" sz="2000" dirty="0">
                <a:solidFill>
                  <a:schemeClr val="accent1">
                    <a:lumMod val="25000"/>
                  </a:schemeClr>
                </a:solidFill>
              </a:rPr>
              <a:t>V</a:t>
            </a:r>
            <a:r>
              <a:rPr lang="nl-NL" sz="2000" baseline="-25000" dirty="0">
                <a:solidFill>
                  <a:schemeClr val="accent1">
                    <a:lumMod val="25000"/>
                  </a:schemeClr>
                </a:solidFill>
              </a:rPr>
              <a:t>0</a:t>
            </a:r>
            <a:r>
              <a:rPr lang="nl-NL" sz="2000" dirty="0">
                <a:solidFill>
                  <a:schemeClr val="accent1">
                    <a:lumMod val="25000"/>
                  </a:schemeClr>
                </a:solidFill>
              </a:rPr>
              <a:t> </a:t>
            </a:r>
            <a:endParaRPr lang="nl-NL" sz="2000" dirty="0" smtClean="0">
              <a:solidFill>
                <a:schemeClr val="accent1">
                  <a:lumMod val="25000"/>
                </a:schemeClr>
              </a:solidFill>
            </a:endParaRPr>
          </a:p>
          <a:p>
            <a:r>
              <a:rPr lang="nl-NL" sz="2000" dirty="0" smtClean="0">
                <a:solidFill>
                  <a:schemeClr val="accent1">
                    <a:lumMod val="25000"/>
                  </a:schemeClr>
                </a:solidFill>
              </a:rPr>
              <a:t>(</a:t>
            </a:r>
            <a:r>
              <a:rPr lang="nl-NL" sz="2000" dirty="0" smtClean="0">
                <a:solidFill>
                  <a:schemeClr val="accent1">
                    <a:lumMod val="25000"/>
                  </a:schemeClr>
                </a:solidFill>
                <a:latin typeface="Symbol" charset="2"/>
                <a:cs typeface="Symbol" charset="2"/>
              </a:rPr>
              <a:t>F</a:t>
            </a:r>
            <a:r>
              <a:rPr lang="nl-NL" sz="2000" dirty="0" smtClean="0">
                <a:solidFill>
                  <a:schemeClr val="accent1">
                    <a:lumMod val="25000"/>
                  </a:schemeClr>
                </a:solidFill>
              </a:rPr>
              <a:t> voor sterkst gebonden </a:t>
            </a:r>
            <a:r>
              <a:rPr lang="nl-NL" sz="2000" dirty="0" err="1" smtClean="0">
                <a:solidFill>
                  <a:schemeClr val="accent1">
                    <a:lumMod val="25000"/>
                  </a:schemeClr>
                </a:solidFill>
              </a:rPr>
              <a:t>e</a:t>
            </a:r>
            <a:r>
              <a:rPr lang="nl-NL" sz="2000" baseline="30000" dirty="0" err="1" smtClean="0">
                <a:solidFill>
                  <a:schemeClr val="accent1">
                    <a:lumMod val="25000"/>
                  </a:schemeClr>
                </a:solidFill>
              </a:rPr>
              <a:t>-</a:t>
            </a:r>
            <a:r>
              <a:rPr lang="nl-NL" sz="2000" dirty="0" smtClean="0">
                <a:solidFill>
                  <a:schemeClr val="accent1">
                    <a:lumMod val="25000"/>
                  </a:schemeClr>
                </a:solidFill>
              </a:rPr>
              <a:t>)</a:t>
            </a:r>
            <a:endParaRPr lang="en-GB" sz="2000" dirty="0">
              <a:solidFill>
                <a:schemeClr val="accent1">
                  <a:lumMod val="25000"/>
                </a:schemeClr>
              </a:solidFill>
            </a:endParaRPr>
          </a:p>
        </p:txBody>
      </p:sp>
      <p:sp>
        <p:nvSpPr>
          <p:cNvPr id="29" name="Rectangle 28"/>
          <p:cNvSpPr/>
          <p:nvPr/>
        </p:nvSpPr>
        <p:spPr>
          <a:xfrm>
            <a:off x="3605620" y="6165304"/>
            <a:ext cx="2550556" cy="400110"/>
          </a:xfrm>
          <a:prstGeom prst="rect">
            <a:avLst/>
          </a:prstGeom>
          <a:noFill/>
          <a:ln>
            <a:noFill/>
          </a:ln>
        </p:spPr>
        <p:txBody>
          <a:bodyPr wrap="square">
            <a:spAutoFit/>
          </a:bodyPr>
          <a:lstStyle/>
          <a:p>
            <a:r>
              <a:rPr lang="nl-NL" sz="2000" dirty="0" smtClean="0">
                <a:solidFill>
                  <a:srgbClr val="7030A0"/>
                </a:solidFill>
              </a:rPr>
              <a:t>eV</a:t>
            </a:r>
            <a:r>
              <a:rPr lang="nl-NL" sz="2000" baseline="-25000" dirty="0" smtClean="0">
                <a:solidFill>
                  <a:srgbClr val="7030A0"/>
                </a:solidFill>
              </a:rPr>
              <a:t>0</a:t>
            </a:r>
            <a:r>
              <a:rPr lang="nl-NL" sz="2000" dirty="0" smtClean="0">
                <a:solidFill>
                  <a:srgbClr val="7030A0"/>
                </a:solidFill>
              </a:rPr>
              <a:t> </a:t>
            </a:r>
            <a:r>
              <a:rPr lang="nl-NL" sz="2000" dirty="0">
                <a:solidFill>
                  <a:srgbClr val="7030A0"/>
                </a:solidFill>
              </a:rPr>
              <a:t>= </a:t>
            </a:r>
            <a:r>
              <a:rPr lang="nl-NL" sz="2000" dirty="0" smtClean="0">
                <a:solidFill>
                  <a:srgbClr val="7030A0"/>
                </a:solidFill>
              </a:rPr>
              <a:t>E</a:t>
            </a:r>
            <a:r>
              <a:rPr lang="nl-NL" sz="2000" baseline="-25000" dirty="0" smtClean="0">
                <a:solidFill>
                  <a:srgbClr val="7030A0"/>
                </a:solidFill>
              </a:rPr>
              <a:t>F </a:t>
            </a:r>
            <a:r>
              <a:rPr lang="nl-NL" sz="2000" dirty="0" smtClean="0">
                <a:solidFill>
                  <a:srgbClr val="7030A0"/>
                </a:solidFill>
                <a:latin typeface="Symbol" charset="2"/>
                <a:cs typeface="Symbol" charset="2"/>
              </a:rPr>
              <a:t>+ </a:t>
            </a:r>
            <a:r>
              <a:rPr lang="nl-NL" sz="2000" dirty="0">
                <a:solidFill>
                  <a:srgbClr val="7030A0"/>
                </a:solidFill>
              </a:rPr>
              <a:t>e</a:t>
            </a:r>
            <a:r>
              <a:rPr lang="nl-NL" sz="2000" dirty="0" smtClean="0">
                <a:solidFill>
                  <a:srgbClr val="7030A0"/>
                </a:solidFill>
                <a:latin typeface="Symbol" charset="2"/>
                <a:cs typeface="Symbol" charset="2"/>
              </a:rPr>
              <a:t> F</a:t>
            </a:r>
            <a:endParaRPr lang="nl-NL" sz="2000" dirty="0" smtClean="0">
              <a:solidFill>
                <a:srgbClr val="7030A0"/>
              </a:solidFill>
            </a:endParaRPr>
          </a:p>
        </p:txBody>
      </p:sp>
      <p:sp>
        <p:nvSpPr>
          <p:cNvPr id="30" name="Rectangle 29"/>
          <p:cNvSpPr/>
          <p:nvPr/>
        </p:nvSpPr>
        <p:spPr>
          <a:xfrm>
            <a:off x="3505200" y="2404646"/>
            <a:ext cx="815447" cy="338554"/>
          </a:xfrm>
          <a:prstGeom prst="rect">
            <a:avLst/>
          </a:prstGeom>
          <a:solidFill>
            <a:schemeClr val="bg1"/>
          </a:solidFill>
        </p:spPr>
        <p:txBody>
          <a:bodyPr wrap="none">
            <a:spAutoFit/>
          </a:bodyPr>
          <a:lstStyle/>
          <a:p>
            <a:r>
              <a:rPr lang="nl-NL" sz="1600" b="1" dirty="0" smtClean="0">
                <a:solidFill>
                  <a:schemeClr val="accent2"/>
                </a:solidFill>
              </a:rPr>
              <a:t>E</a:t>
            </a:r>
            <a:r>
              <a:rPr lang="nl-NL" sz="1600" b="1" baseline="-25000" dirty="0" smtClean="0">
                <a:solidFill>
                  <a:schemeClr val="accent2"/>
                </a:solidFill>
              </a:rPr>
              <a:t>F</a:t>
            </a:r>
            <a:r>
              <a:rPr lang="nl-NL" sz="1600" b="1" dirty="0" smtClean="0">
                <a:solidFill>
                  <a:schemeClr val="accent2"/>
                </a:solidFill>
              </a:rPr>
              <a:t>     </a:t>
            </a:r>
            <a:r>
              <a:rPr lang="nl-NL" sz="1600" b="1" dirty="0" err="1" smtClean="0">
                <a:solidFill>
                  <a:schemeClr val="bg1"/>
                </a:solidFill>
              </a:rPr>
              <a:t>d</a:t>
            </a:r>
            <a:endParaRPr lang="en-US" sz="1600" b="1" dirty="0">
              <a:solidFill>
                <a:schemeClr val="bg1"/>
              </a:solidFill>
            </a:endParaRPr>
          </a:p>
        </p:txBody>
      </p:sp>
    </p:spTree>
    <p:extLst>
      <p:ext uri="{BB962C8B-B14F-4D97-AF65-F5344CB8AC3E}">
        <p14:creationId xmlns:p14="http://schemas.microsoft.com/office/powerpoint/2010/main" val="972987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nodeType="afterEffect">
                                  <p:stCondLst>
                                    <p:cond delay="500"/>
                                  </p:stCondLst>
                                  <p:childTnLst>
                                    <p:set>
                                      <p:cBhvr>
                                        <p:cTn id="13" dur="1" fill="hold">
                                          <p:stCondLst>
                                            <p:cond delay="0"/>
                                          </p:stCondLst>
                                        </p:cTn>
                                        <p:tgtEl>
                                          <p:spTgt spid="19"/>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577538"/>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childTnLst>
                                </p:cTn>
                              </p:par>
                            </p:childTnLst>
                          </p:cTn>
                        </p:par>
                        <p:par>
                          <p:cTn id="22" fill="hold">
                            <p:stCondLst>
                              <p:cond delay="0"/>
                            </p:stCondLst>
                            <p:childTnLst>
                              <p:par>
                                <p:cTn id="23" presetID="1" presetClass="entr" presetSubtype="0" fill="hold" grpId="0" nodeType="afterEffect">
                                  <p:stCondLst>
                                    <p:cond delay="500"/>
                                  </p:stCondLst>
                                  <p:childTnLst>
                                    <p:set>
                                      <p:cBhvr>
                                        <p:cTn id="24" dur="1" fill="hold">
                                          <p:stCondLst>
                                            <p:cond delay="0"/>
                                          </p:stCondLst>
                                        </p:cTn>
                                        <p:tgtEl>
                                          <p:spTgt spid="23"/>
                                        </p:tgtEl>
                                        <p:attrNameLst>
                                          <p:attrName>style.visibility</p:attrName>
                                        </p:attrNameLst>
                                      </p:cBhvr>
                                      <p:to>
                                        <p:strVal val="visible"/>
                                      </p:to>
                                    </p:set>
                                  </p:childTnLst>
                                </p:cTn>
                              </p:par>
                            </p:childTnLst>
                          </p:cTn>
                        </p:par>
                        <p:par>
                          <p:cTn id="25" fill="hold">
                            <p:stCondLst>
                              <p:cond delay="500"/>
                            </p:stCondLst>
                            <p:childTnLst>
                              <p:par>
                                <p:cTn id="26" presetID="1" presetClass="entr" presetSubtype="0" fill="hold" grpId="0" nodeType="afterEffect">
                                  <p:stCondLst>
                                    <p:cond delay="1000"/>
                                  </p:stCondLst>
                                  <p:childTnLst>
                                    <p:set>
                                      <p:cBhvr>
                                        <p:cTn id="27"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6" grpId="0" animBg="1"/>
      <p:bldP spid="23" grpId="0" animBg="1"/>
      <p:bldP spid="29"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www4.nau.edu/meteorite/Meteorite/Images/ContactPotential.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03648" y="1124744"/>
            <a:ext cx="5760640" cy="5380438"/>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bwMode="auto">
          <a:xfrm>
            <a:off x="1066800" y="3657600"/>
            <a:ext cx="7162800" cy="3962400"/>
          </a:xfrm>
          <a:prstGeom prst="rect">
            <a:avLst/>
          </a:prstGeom>
          <a:solidFill>
            <a:schemeClr val="bg1"/>
          </a:solidFill>
          <a:ln w="9525" cap="flat" cmpd="sng" algn="ctr">
            <a:no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800" b="1" i="0" u="none" strike="noStrike" cap="none" normalizeH="0" baseline="0" smtClean="0">
              <a:ln>
                <a:noFill/>
              </a:ln>
              <a:solidFill>
                <a:schemeClr val="tx1"/>
              </a:solidFill>
              <a:effectLst/>
              <a:latin typeface="Arial" charset="0"/>
            </a:endParaRPr>
          </a:p>
        </p:txBody>
      </p:sp>
      <p:sp>
        <p:nvSpPr>
          <p:cNvPr id="23" name="Rectangle 22"/>
          <p:cNvSpPr/>
          <p:nvPr/>
        </p:nvSpPr>
        <p:spPr>
          <a:xfrm>
            <a:off x="152400" y="5562600"/>
            <a:ext cx="3429000" cy="707886"/>
          </a:xfrm>
          <a:prstGeom prst="rect">
            <a:avLst/>
          </a:prstGeom>
          <a:solidFill>
            <a:schemeClr val="bg1"/>
          </a:solidFill>
        </p:spPr>
        <p:txBody>
          <a:bodyPr wrap="square">
            <a:spAutoFit/>
          </a:bodyPr>
          <a:lstStyle/>
          <a:p>
            <a:r>
              <a:rPr lang="nl-NL" sz="2000" dirty="0" smtClean="0">
                <a:solidFill>
                  <a:schemeClr val="accent6"/>
                </a:solidFill>
              </a:rPr>
              <a:t>Wat als </a:t>
            </a:r>
            <a:r>
              <a:rPr lang="nl-NL" sz="2000" dirty="0" err="1" smtClean="0">
                <a:solidFill>
                  <a:schemeClr val="accent6"/>
                </a:solidFill>
              </a:rPr>
              <a:t>Fermi-energie</a:t>
            </a:r>
            <a:r>
              <a:rPr lang="nl-NL" sz="2000" dirty="0" smtClean="0">
                <a:solidFill>
                  <a:schemeClr val="accent6"/>
                </a:solidFill>
              </a:rPr>
              <a:t> E</a:t>
            </a:r>
            <a:r>
              <a:rPr lang="nl-NL" sz="2000" baseline="-25000" dirty="0" smtClean="0">
                <a:solidFill>
                  <a:schemeClr val="accent6"/>
                </a:solidFill>
              </a:rPr>
              <a:t>F</a:t>
            </a:r>
            <a:r>
              <a:rPr lang="nl-NL" sz="2000" dirty="0" smtClean="0">
                <a:solidFill>
                  <a:schemeClr val="accent6"/>
                </a:solidFill>
              </a:rPr>
              <a:t>(B) veel groter dan E</a:t>
            </a:r>
            <a:r>
              <a:rPr lang="nl-NL" sz="2000" baseline="-25000" dirty="0" smtClean="0">
                <a:solidFill>
                  <a:schemeClr val="accent6"/>
                </a:solidFill>
              </a:rPr>
              <a:t>F</a:t>
            </a:r>
            <a:r>
              <a:rPr lang="nl-NL" sz="2000" dirty="0" smtClean="0">
                <a:solidFill>
                  <a:schemeClr val="accent6"/>
                </a:solidFill>
              </a:rPr>
              <a:t>(A)?</a:t>
            </a:r>
            <a:endParaRPr lang="en-GB" sz="2000" dirty="0">
              <a:solidFill>
                <a:schemeClr val="accent6"/>
              </a:solidFill>
            </a:endParaRPr>
          </a:p>
        </p:txBody>
      </p:sp>
      <p:sp>
        <p:nvSpPr>
          <p:cNvPr id="20483" name="Rectangle 3"/>
          <p:cNvSpPr>
            <a:spLocks noChangeArrowheads="1"/>
          </p:cNvSpPr>
          <p:nvPr/>
        </p:nvSpPr>
        <p:spPr bwMode="auto">
          <a:xfrm>
            <a:off x="568325" y="71438"/>
            <a:ext cx="8029575" cy="609600"/>
          </a:xfrm>
          <a:prstGeom prst="rect">
            <a:avLst/>
          </a:prstGeom>
          <a:noFill/>
          <a:ln w="9525">
            <a:noFill/>
            <a:miter lim="800000"/>
            <a:headEnd/>
            <a:tailEnd/>
          </a:ln>
        </p:spPr>
        <p:txBody>
          <a:bodyPr anchor="ctr">
            <a:prstTxWarp prst="textNoShape">
              <a:avLst/>
            </a:prstTxWarp>
          </a:bodyPr>
          <a:lstStyle/>
          <a:p>
            <a:pPr algn="l"/>
            <a:r>
              <a:rPr lang="nl-NL" sz="2200" dirty="0" err="1" smtClean="0">
                <a:solidFill>
                  <a:schemeClr val="tx2"/>
                </a:solidFill>
              </a:rPr>
              <a:t>Uittreearbeid</a:t>
            </a:r>
            <a:r>
              <a:rPr lang="nl-NL" sz="2200" dirty="0" smtClean="0">
                <a:solidFill>
                  <a:schemeClr val="tx2"/>
                </a:solidFill>
              </a:rPr>
              <a:t> (werkfunctie) en E</a:t>
            </a:r>
            <a:r>
              <a:rPr lang="nl-NL" sz="2200" baseline="-25000" dirty="0" smtClean="0">
                <a:solidFill>
                  <a:schemeClr val="tx2"/>
                </a:solidFill>
              </a:rPr>
              <a:t>F</a:t>
            </a:r>
            <a:r>
              <a:rPr lang="nl-NL" sz="2200" dirty="0" smtClean="0">
                <a:solidFill>
                  <a:schemeClr val="tx2"/>
                </a:solidFill>
              </a:rPr>
              <a:t> bij verschillende metalen</a:t>
            </a:r>
            <a:endParaRPr lang="nl-NL" sz="2200" dirty="0">
              <a:solidFill>
                <a:schemeClr val="tx2"/>
              </a:solidFill>
            </a:endParaRPr>
          </a:p>
        </p:txBody>
      </p:sp>
      <p:sp>
        <p:nvSpPr>
          <p:cNvPr id="20484" name="Line 4"/>
          <p:cNvSpPr>
            <a:spLocks noChangeShapeType="1"/>
          </p:cNvSpPr>
          <p:nvPr/>
        </p:nvSpPr>
        <p:spPr bwMode="auto">
          <a:xfrm>
            <a:off x="576263" y="609600"/>
            <a:ext cx="7945437" cy="0"/>
          </a:xfrm>
          <a:prstGeom prst="line">
            <a:avLst/>
          </a:prstGeom>
          <a:noFill/>
          <a:ln w="25400">
            <a:solidFill>
              <a:schemeClr val="accent2"/>
            </a:solidFill>
            <a:round/>
            <a:headEnd/>
            <a:tailEnd/>
          </a:ln>
        </p:spPr>
        <p:txBody>
          <a:bodyPr wrap="none" anchor="ctr">
            <a:prstTxWarp prst="textNoShape">
              <a:avLst/>
            </a:prstTxWarp>
          </a:bodyPr>
          <a:lstStyle/>
          <a:p>
            <a:endParaRPr lang="en-US"/>
          </a:p>
        </p:txBody>
      </p:sp>
      <p:sp>
        <p:nvSpPr>
          <p:cNvPr id="7" name="Rectangle 6"/>
          <p:cNvSpPr/>
          <p:nvPr/>
        </p:nvSpPr>
        <p:spPr>
          <a:xfrm>
            <a:off x="3487168" y="4869160"/>
            <a:ext cx="2608832" cy="707886"/>
          </a:xfrm>
          <a:prstGeom prst="rect">
            <a:avLst/>
          </a:prstGeom>
        </p:spPr>
        <p:txBody>
          <a:bodyPr wrap="none">
            <a:spAutoFit/>
          </a:bodyPr>
          <a:lstStyle/>
          <a:p>
            <a:r>
              <a:rPr lang="nl-NL" sz="2000" dirty="0" smtClean="0">
                <a:solidFill>
                  <a:srgbClr val="7030A0"/>
                </a:solidFill>
              </a:rPr>
              <a:t>grotere </a:t>
            </a:r>
            <a:r>
              <a:rPr lang="nl-NL" sz="2000" dirty="0" smtClean="0">
                <a:solidFill>
                  <a:srgbClr val="7030A0"/>
                </a:solidFill>
                <a:latin typeface="Symbol" charset="2"/>
                <a:cs typeface="Symbol" charset="2"/>
              </a:rPr>
              <a:t>F</a:t>
            </a:r>
            <a:r>
              <a:rPr lang="nl-NL" sz="2000" dirty="0" smtClean="0">
                <a:solidFill>
                  <a:srgbClr val="7030A0"/>
                </a:solidFill>
              </a:rPr>
              <a:t>: </a:t>
            </a:r>
            <a:r>
              <a:rPr lang="nl-NL" sz="2000" dirty="0" err="1" smtClean="0">
                <a:solidFill>
                  <a:srgbClr val="7030A0"/>
                </a:solidFill>
              </a:rPr>
              <a:t>e</a:t>
            </a:r>
            <a:r>
              <a:rPr lang="nl-NL" sz="2000" baseline="30000" dirty="0" smtClean="0">
                <a:solidFill>
                  <a:srgbClr val="7030A0"/>
                </a:solidFill>
              </a:rPr>
              <a:t>-</a:t>
            </a:r>
            <a:r>
              <a:rPr lang="nl-NL" sz="2000" dirty="0" smtClean="0">
                <a:solidFill>
                  <a:srgbClr val="7030A0"/>
                </a:solidFill>
              </a:rPr>
              <a:t> meer </a:t>
            </a:r>
          </a:p>
          <a:p>
            <a:r>
              <a:rPr lang="nl-NL" sz="2000" dirty="0" smtClean="0">
                <a:solidFill>
                  <a:srgbClr val="7030A0"/>
                </a:solidFill>
              </a:rPr>
              <a:t>of minder gebonden?  </a:t>
            </a:r>
            <a:endParaRPr lang="en-GB" sz="2000" dirty="0">
              <a:solidFill>
                <a:srgbClr val="7030A0"/>
              </a:solidFill>
            </a:endParaRPr>
          </a:p>
        </p:txBody>
      </p:sp>
      <p:sp>
        <p:nvSpPr>
          <p:cNvPr id="9" name="Rectangle 8"/>
          <p:cNvSpPr/>
          <p:nvPr/>
        </p:nvSpPr>
        <p:spPr>
          <a:xfrm>
            <a:off x="178044" y="3933056"/>
            <a:ext cx="3191899" cy="1631216"/>
          </a:xfrm>
          <a:prstGeom prst="rect">
            <a:avLst/>
          </a:prstGeom>
        </p:spPr>
        <p:txBody>
          <a:bodyPr wrap="none">
            <a:spAutoFit/>
          </a:bodyPr>
          <a:lstStyle/>
          <a:p>
            <a:r>
              <a:rPr lang="nl-NL" sz="2000" dirty="0" err="1">
                <a:solidFill>
                  <a:schemeClr val="accent6"/>
                </a:solidFill>
              </a:rPr>
              <a:t>uittreearbeid</a:t>
            </a:r>
            <a:r>
              <a:rPr lang="nl-NL" sz="2000" dirty="0">
                <a:solidFill>
                  <a:schemeClr val="accent6"/>
                </a:solidFill>
              </a:rPr>
              <a:t> </a:t>
            </a:r>
            <a:r>
              <a:rPr lang="nl-NL" sz="2000" dirty="0">
                <a:solidFill>
                  <a:schemeClr val="accent6"/>
                </a:solidFill>
                <a:latin typeface="Symbol" charset="2"/>
                <a:cs typeface="Symbol" charset="2"/>
              </a:rPr>
              <a:t>F</a:t>
            </a:r>
            <a:endParaRPr lang="nl-NL" sz="2000" dirty="0">
              <a:solidFill>
                <a:schemeClr val="accent6"/>
              </a:solidFill>
            </a:endParaRPr>
          </a:p>
          <a:p>
            <a:r>
              <a:rPr lang="nl-NL" sz="2000" dirty="0">
                <a:solidFill>
                  <a:schemeClr val="accent6"/>
                </a:solidFill>
              </a:rPr>
              <a:t>(</a:t>
            </a:r>
            <a:r>
              <a:rPr lang="nl-NL" sz="2000" i="1" dirty="0" err="1">
                <a:solidFill>
                  <a:schemeClr val="accent6"/>
                </a:solidFill>
              </a:rPr>
              <a:t>work</a:t>
            </a:r>
            <a:r>
              <a:rPr lang="nl-NL" sz="2000" i="1" dirty="0">
                <a:solidFill>
                  <a:schemeClr val="accent6"/>
                </a:solidFill>
              </a:rPr>
              <a:t> </a:t>
            </a:r>
            <a:r>
              <a:rPr lang="nl-NL" sz="2000" i="1" dirty="0" err="1">
                <a:solidFill>
                  <a:schemeClr val="accent6"/>
                </a:solidFill>
              </a:rPr>
              <a:t>function</a:t>
            </a:r>
            <a:r>
              <a:rPr lang="nl-NL" sz="2000" dirty="0">
                <a:solidFill>
                  <a:schemeClr val="accent6"/>
                </a:solidFill>
              </a:rPr>
              <a:t>):</a:t>
            </a:r>
          </a:p>
          <a:p>
            <a:r>
              <a:rPr lang="nl-NL" sz="2000" dirty="0">
                <a:solidFill>
                  <a:schemeClr val="accent6"/>
                </a:solidFill>
              </a:rPr>
              <a:t>minimale arbeid nodig om </a:t>
            </a:r>
          </a:p>
          <a:p>
            <a:r>
              <a:rPr lang="nl-NL" sz="2000" dirty="0">
                <a:solidFill>
                  <a:schemeClr val="accent6"/>
                </a:solidFill>
              </a:rPr>
              <a:t>één e</a:t>
            </a:r>
            <a:r>
              <a:rPr lang="nl-NL" sz="2000" baseline="30000" dirty="0">
                <a:solidFill>
                  <a:schemeClr val="accent6"/>
                </a:solidFill>
              </a:rPr>
              <a:t>-</a:t>
            </a:r>
            <a:r>
              <a:rPr lang="nl-NL" sz="2000" dirty="0">
                <a:solidFill>
                  <a:schemeClr val="accent6"/>
                </a:solidFill>
              </a:rPr>
              <a:t> uit metaalrooster </a:t>
            </a:r>
          </a:p>
          <a:p>
            <a:r>
              <a:rPr lang="nl-NL" sz="2000" dirty="0">
                <a:solidFill>
                  <a:schemeClr val="accent6"/>
                </a:solidFill>
              </a:rPr>
              <a:t>vrij te maken</a:t>
            </a:r>
            <a:endParaRPr lang="en-GB" sz="2000" dirty="0">
              <a:solidFill>
                <a:schemeClr val="accent6"/>
              </a:solidFill>
            </a:endParaRPr>
          </a:p>
        </p:txBody>
      </p:sp>
      <p:sp>
        <p:nvSpPr>
          <p:cNvPr id="16" name="Rectangle 15"/>
          <p:cNvSpPr/>
          <p:nvPr/>
        </p:nvSpPr>
        <p:spPr>
          <a:xfrm>
            <a:off x="6172200" y="4016514"/>
            <a:ext cx="2725168" cy="707886"/>
          </a:xfrm>
          <a:prstGeom prst="rect">
            <a:avLst/>
          </a:prstGeom>
          <a:solidFill>
            <a:schemeClr val="bg1"/>
          </a:solidFill>
        </p:spPr>
        <p:txBody>
          <a:bodyPr wrap="square">
            <a:spAutoFit/>
          </a:bodyPr>
          <a:lstStyle/>
          <a:p>
            <a:r>
              <a:rPr lang="nl-NL" sz="2000" dirty="0" smtClean="0"/>
              <a:t>bepaling </a:t>
            </a:r>
            <a:r>
              <a:rPr lang="nl-NL" sz="2000" dirty="0" smtClean="0">
                <a:latin typeface="Symbol" charset="2"/>
                <a:cs typeface="Symbol" charset="2"/>
              </a:rPr>
              <a:t>F</a:t>
            </a:r>
            <a:r>
              <a:rPr lang="nl-NL" sz="2000" dirty="0" smtClean="0"/>
              <a:t>: </a:t>
            </a:r>
          </a:p>
          <a:p>
            <a:r>
              <a:rPr lang="nl-NL" sz="2000" dirty="0" smtClean="0"/>
              <a:t>foto-elektrisch effect</a:t>
            </a:r>
            <a:endParaRPr lang="en-GB" sz="2000" dirty="0"/>
          </a:p>
        </p:txBody>
      </p:sp>
      <p:cxnSp>
        <p:nvCxnSpPr>
          <p:cNvPr id="18" name="Straight Connector 17"/>
          <p:cNvCxnSpPr/>
          <p:nvPr/>
        </p:nvCxnSpPr>
        <p:spPr bwMode="auto">
          <a:xfrm>
            <a:off x="1676400" y="3657600"/>
            <a:ext cx="4800600" cy="1588"/>
          </a:xfrm>
          <a:prstGeom prst="line">
            <a:avLst/>
          </a:prstGeom>
          <a:noFill/>
          <a:ln w="38100" cap="flat" cmpd="sng" algn="ctr">
            <a:solidFill>
              <a:srgbClr val="660066"/>
            </a:solidFill>
            <a:prstDash val="sysDash"/>
            <a:round/>
            <a:headEnd type="none" w="med" len="med"/>
            <a:tailEnd type="none" w="med" len="med"/>
          </a:ln>
          <a:effectLst/>
        </p:spPr>
      </p:cxnSp>
      <p:pic>
        <p:nvPicPr>
          <p:cNvPr id="19" name="Picture 18"/>
          <p:cNvPicPr>
            <a:picLocks noChangeAspect="1"/>
          </p:cNvPicPr>
          <p:nvPr/>
        </p:nvPicPr>
        <p:blipFill>
          <a:blip r:embed="rId5"/>
          <a:stretch>
            <a:fillRect/>
          </a:stretch>
        </p:blipFill>
        <p:spPr>
          <a:xfrm>
            <a:off x="6553200" y="4953000"/>
            <a:ext cx="2057400" cy="1481328"/>
          </a:xfrm>
          <a:prstGeom prst="rect">
            <a:avLst/>
          </a:prstGeom>
        </p:spPr>
      </p:pic>
      <p:graphicFrame>
        <p:nvGraphicFramePr>
          <p:cNvPr id="577538" name="Object 2"/>
          <p:cNvGraphicFramePr>
            <a:graphicFrameLocks noChangeAspect="1"/>
          </p:cNvGraphicFramePr>
          <p:nvPr>
            <p:extLst/>
          </p:nvPr>
        </p:nvGraphicFramePr>
        <p:xfrm>
          <a:off x="4216401" y="4306888"/>
          <a:ext cx="890488" cy="321945"/>
        </p:xfrm>
        <a:graphic>
          <a:graphicData uri="http://schemas.openxmlformats.org/presentationml/2006/ole">
            <mc:AlternateContent xmlns:mc="http://schemas.openxmlformats.org/markup-compatibility/2006">
              <mc:Choice xmlns:v="urn:schemas-microsoft-com:vml" Requires="v">
                <p:oleObj spid="_x0000_s8197" name="Equation" r:id="rId6" imgW="482600" imgH="177800" progId="Equation.3">
                  <p:embed/>
                </p:oleObj>
              </mc:Choice>
              <mc:Fallback>
                <p:oleObj name="Equation" r:id="rId6" imgW="482600" imgH="177800" progId="Equation.3">
                  <p:embed/>
                  <p:pic>
                    <p:nvPicPr>
                      <p:cNvPr id="577538" name="Object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216401" y="4306888"/>
                        <a:ext cx="890488" cy="321945"/>
                      </a:xfrm>
                      <a:prstGeom prst="rect">
                        <a:avLst/>
                      </a:prstGeom>
                      <a:noFill/>
                      <a:extLst/>
                    </p:spPr>
                  </p:pic>
                </p:oleObj>
              </mc:Fallback>
            </mc:AlternateContent>
          </a:graphicData>
        </a:graphic>
      </p:graphicFrame>
      <p:sp>
        <p:nvSpPr>
          <p:cNvPr id="8" name="Rectangle 7"/>
          <p:cNvSpPr/>
          <p:nvPr/>
        </p:nvSpPr>
        <p:spPr>
          <a:xfrm>
            <a:off x="3352800" y="4869160"/>
            <a:ext cx="2725168" cy="707886"/>
          </a:xfrm>
          <a:prstGeom prst="rect">
            <a:avLst/>
          </a:prstGeom>
          <a:solidFill>
            <a:schemeClr val="bg1"/>
          </a:solidFill>
        </p:spPr>
        <p:txBody>
          <a:bodyPr wrap="square">
            <a:spAutoFit/>
          </a:bodyPr>
          <a:lstStyle/>
          <a:p>
            <a:r>
              <a:rPr lang="nl-NL" sz="2000" dirty="0" smtClean="0">
                <a:solidFill>
                  <a:srgbClr val="7030A0"/>
                </a:solidFill>
              </a:rPr>
              <a:t>grotere </a:t>
            </a:r>
            <a:r>
              <a:rPr lang="nl-NL" sz="2000" dirty="0" smtClean="0">
                <a:solidFill>
                  <a:srgbClr val="7030A0"/>
                </a:solidFill>
                <a:latin typeface="Symbol" charset="2"/>
                <a:cs typeface="Symbol" charset="2"/>
              </a:rPr>
              <a:t>F</a:t>
            </a:r>
            <a:r>
              <a:rPr lang="nl-NL" sz="2000" dirty="0" smtClean="0">
                <a:solidFill>
                  <a:srgbClr val="7030A0"/>
                </a:solidFill>
              </a:rPr>
              <a:t>: </a:t>
            </a:r>
          </a:p>
          <a:p>
            <a:r>
              <a:rPr lang="nl-NL" sz="2000" dirty="0" err="1" smtClean="0">
                <a:solidFill>
                  <a:srgbClr val="7030A0"/>
                </a:solidFill>
              </a:rPr>
              <a:t>e</a:t>
            </a:r>
            <a:r>
              <a:rPr lang="nl-NL" sz="2000" baseline="30000" dirty="0" smtClean="0">
                <a:solidFill>
                  <a:srgbClr val="7030A0"/>
                </a:solidFill>
              </a:rPr>
              <a:t>-</a:t>
            </a:r>
            <a:r>
              <a:rPr lang="nl-NL" sz="2000" dirty="0" smtClean="0">
                <a:solidFill>
                  <a:srgbClr val="7030A0"/>
                </a:solidFill>
              </a:rPr>
              <a:t> sterker gebonden</a:t>
            </a:r>
            <a:endParaRPr lang="en-GB" sz="2000" dirty="0">
              <a:solidFill>
                <a:srgbClr val="7030A0"/>
              </a:solidFill>
            </a:endParaRPr>
          </a:p>
        </p:txBody>
      </p:sp>
      <p:sp>
        <p:nvSpPr>
          <p:cNvPr id="20" name="Rectangle 19"/>
          <p:cNvSpPr/>
          <p:nvPr/>
        </p:nvSpPr>
        <p:spPr>
          <a:xfrm>
            <a:off x="5867400" y="671147"/>
            <a:ext cx="3429000" cy="400110"/>
          </a:xfrm>
          <a:prstGeom prst="rect">
            <a:avLst/>
          </a:prstGeom>
          <a:solidFill>
            <a:schemeClr val="bg1"/>
          </a:solidFill>
        </p:spPr>
        <p:txBody>
          <a:bodyPr wrap="square">
            <a:spAutoFit/>
          </a:bodyPr>
          <a:lstStyle/>
          <a:p>
            <a:r>
              <a:rPr lang="nl-NL" sz="2000" dirty="0" smtClean="0">
                <a:solidFill>
                  <a:schemeClr val="accent1">
                    <a:lumMod val="50000"/>
                  </a:schemeClr>
                </a:solidFill>
              </a:rPr>
              <a:t>Wat gebeurt bij contact?</a:t>
            </a:r>
            <a:endParaRPr lang="en-GB" sz="2000" dirty="0">
              <a:solidFill>
                <a:schemeClr val="accent1">
                  <a:lumMod val="50000"/>
                </a:schemeClr>
              </a:solidFill>
            </a:endParaRPr>
          </a:p>
        </p:txBody>
      </p:sp>
      <p:pic>
        <p:nvPicPr>
          <p:cNvPr id="21"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191625" y="1752600"/>
            <a:ext cx="4600575" cy="22002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2" name="Picture 21"/>
          <p:cNvPicPr>
            <a:picLocks noChangeAspect="1"/>
          </p:cNvPicPr>
          <p:nvPr/>
        </p:nvPicPr>
        <p:blipFill>
          <a:blip r:embed="rId9"/>
          <a:stretch>
            <a:fillRect/>
          </a:stretch>
        </p:blipFill>
        <p:spPr>
          <a:xfrm>
            <a:off x="9448800" y="4343400"/>
            <a:ext cx="3657600" cy="2011092"/>
          </a:xfrm>
          <a:prstGeom prst="rect">
            <a:avLst/>
          </a:prstGeom>
        </p:spPr>
      </p:pic>
      <p:sp>
        <p:nvSpPr>
          <p:cNvPr id="24" name="Rectangle 23"/>
          <p:cNvSpPr/>
          <p:nvPr/>
        </p:nvSpPr>
        <p:spPr>
          <a:xfrm>
            <a:off x="152400" y="5534561"/>
            <a:ext cx="3699520" cy="1323439"/>
          </a:xfrm>
          <a:prstGeom prst="rect">
            <a:avLst/>
          </a:prstGeom>
          <a:solidFill>
            <a:schemeClr val="bg1"/>
          </a:solidFill>
        </p:spPr>
        <p:txBody>
          <a:bodyPr wrap="square">
            <a:spAutoFit/>
          </a:bodyPr>
          <a:lstStyle/>
          <a:p>
            <a:r>
              <a:rPr lang="nl-NL" sz="2000" dirty="0" err="1" smtClean="0">
                <a:solidFill>
                  <a:schemeClr val="accent1">
                    <a:lumMod val="25000"/>
                  </a:schemeClr>
                </a:solidFill>
              </a:rPr>
              <a:t>Fermi-energie</a:t>
            </a:r>
            <a:r>
              <a:rPr lang="nl-NL" sz="2000" dirty="0" smtClean="0">
                <a:solidFill>
                  <a:schemeClr val="accent1">
                    <a:lumMod val="25000"/>
                  </a:schemeClr>
                </a:solidFill>
              </a:rPr>
              <a:t> E</a:t>
            </a:r>
            <a:r>
              <a:rPr lang="nl-NL" sz="2000" baseline="-25000" dirty="0" smtClean="0">
                <a:solidFill>
                  <a:schemeClr val="accent1">
                    <a:lumMod val="25000"/>
                  </a:schemeClr>
                </a:solidFill>
              </a:rPr>
              <a:t>F</a:t>
            </a:r>
            <a:r>
              <a:rPr lang="nl-NL" sz="2000" dirty="0" smtClean="0">
                <a:solidFill>
                  <a:schemeClr val="accent1">
                    <a:lumMod val="25000"/>
                  </a:schemeClr>
                </a:solidFill>
              </a:rPr>
              <a:t>: </a:t>
            </a:r>
          </a:p>
          <a:p>
            <a:r>
              <a:rPr lang="nl-NL" sz="2000" dirty="0" smtClean="0">
                <a:solidFill>
                  <a:schemeClr val="accent1">
                    <a:lumMod val="25000"/>
                  </a:schemeClr>
                </a:solidFill>
              </a:rPr>
              <a:t>bepaalt samen met </a:t>
            </a:r>
            <a:r>
              <a:rPr lang="nl-NL" sz="2000" dirty="0" smtClean="0">
                <a:solidFill>
                  <a:schemeClr val="accent1">
                    <a:lumMod val="25000"/>
                  </a:schemeClr>
                </a:solidFill>
                <a:latin typeface="Symbol" charset="2"/>
                <a:cs typeface="Symbol" charset="2"/>
              </a:rPr>
              <a:t>F </a:t>
            </a:r>
          </a:p>
          <a:p>
            <a:r>
              <a:rPr lang="nl-NL" sz="2000" dirty="0" smtClean="0">
                <a:solidFill>
                  <a:schemeClr val="accent1">
                    <a:lumMod val="25000"/>
                  </a:schemeClr>
                </a:solidFill>
              </a:rPr>
              <a:t>diepte van de potentiaalput </a:t>
            </a:r>
            <a:r>
              <a:rPr lang="nl-NL" sz="2000" dirty="0">
                <a:solidFill>
                  <a:schemeClr val="accent1">
                    <a:lumMod val="25000"/>
                  </a:schemeClr>
                </a:solidFill>
              </a:rPr>
              <a:t>V</a:t>
            </a:r>
            <a:r>
              <a:rPr lang="nl-NL" sz="2000" baseline="-25000" dirty="0">
                <a:solidFill>
                  <a:schemeClr val="accent1">
                    <a:lumMod val="25000"/>
                  </a:schemeClr>
                </a:solidFill>
              </a:rPr>
              <a:t>0</a:t>
            </a:r>
            <a:r>
              <a:rPr lang="nl-NL" sz="2000" dirty="0">
                <a:solidFill>
                  <a:schemeClr val="accent1">
                    <a:lumMod val="25000"/>
                  </a:schemeClr>
                </a:solidFill>
              </a:rPr>
              <a:t> </a:t>
            </a:r>
            <a:endParaRPr lang="nl-NL" sz="2000" dirty="0" smtClean="0">
              <a:solidFill>
                <a:schemeClr val="accent1">
                  <a:lumMod val="25000"/>
                </a:schemeClr>
              </a:solidFill>
            </a:endParaRPr>
          </a:p>
          <a:p>
            <a:r>
              <a:rPr lang="nl-NL" sz="2000" dirty="0" smtClean="0">
                <a:solidFill>
                  <a:schemeClr val="accent1">
                    <a:lumMod val="25000"/>
                  </a:schemeClr>
                </a:solidFill>
              </a:rPr>
              <a:t>(</a:t>
            </a:r>
            <a:r>
              <a:rPr lang="nl-NL" sz="2000" dirty="0" smtClean="0">
                <a:solidFill>
                  <a:schemeClr val="accent1">
                    <a:lumMod val="25000"/>
                  </a:schemeClr>
                </a:solidFill>
                <a:latin typeface="Symbol" charset="2"/>
                <a:cs typeface="Symbol" charset="2"/>
              </a:rPr>
              <a:t>F</a:t>
            </a:r>
            <a:r>
              <a:rPr lang="nl-NL" sz="2000" dirty="0" smtClean="0">
                <a:solidFill>
                  <a:schemeClr val="accent1">
                    <a:lumMod val="25000"/>
                  </a:schemeClr>
                </a:solidFill>
              </a:rPr>
              <a:t> voor sterkst gebonden </a:t>
            </a:r>
            <a:r>
              <a:rPr lang="nl-NL" sz="2000" dirty="0" err="1" smtClean="0">
                <a:solidFill>
                  <a:schemeClr val="accent1">
                    <a:lumMod val="25000"/>
                  </a:schemeClr>
                </a:solidFill>
              </a:rPr>
              <a:t>e</a:t>
            </a:r>
            <a:r>
              <a:rPr lang="nl-NL" sz="2000" baseline="30000" dirty="0" err="1" smtClean="0">
                <a:solidFill>
                  <a:schemeClr val="accent1">
                    <a:lumMod val="25000"/>
                  </a:schemeClr>
                </a:solidFill>
              </a:rPr>
              <a:t>-</a:t>
            </a:r>
            <a:r>
              <a:rPr lang="nl-NL" sz="2000" dirty="0" smtClean="0">
                <a:solidFill>
                  <a:schemeClr val="accent1">
                    <a:lumMod val="25000"/>
                  </a:schemeClr>
                </a:solidFill>
              </a:rPr>
              <a:t>)</a:t>
            </a:r>
            <a:endParaRPr lang="en-GB" sz="2000" dirty="0">
              <a:solidFill>
                <a:schemeClr val="accent1">
                  <a:lumMod val="25000"/>
                </a:schemeClr>
              </a:solidFill>
            </a:endParaRPr>
          </a:p>
        </p:txBody>
      </p:sp>
    </p:spTree>
    <p:extLst>
      <p:ext uri="{BB962C8B-B14F-4D97-AF65-F5344CB8AC3E}">
        <p14:creationId xmlns:p14="http://schemas.microsoft.com/office/powerpoint/2010/main" val="14499911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childTnLst>
                          </p:cTn>
                        </p:par>
                        <p:par>
                          <p:cTn id="21" fill="hold">
                            <p:stCondLst>
                              <p:cond delay="0"/>
                            </p:stCondLst>
                            <p:childTnLst>
                              <p:par>
                                <p:cTn id="22" presetID="1" presetClass="entr" presetSubtype="0" fill="hold" grpId="0" nodeType="afterEffect">
                                  <p:stCondLst>
                                    <p:cond delay="500"/>
                                  </p:stCondLst>
                                  <p:childTnLst>
                                    <p:set>
                                      <p:cBhvr>
                                        <p:cTn id="23"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7" grpId="0"/>
      <p:bldP spid="8" grpId="0" animBg="1"/>
      <p:bldP spid="20" grpId="0" animBg="1"/>
      <p:bldP spid="24"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3"/>
          <p:cNvSpPr>
            <a:spLocks noChangeArrowheads="1"/>
          </p:cNvSpPr>
          <p:nvPr/>
        </p:nvSpPr>
        <p:spPr bwMode="auto">
          <a:xfrm>
            <a:off x="568325" y="71438"/>
            <a:ext cx="8029575" cy="609600"/>
          </a:xfrm>
          <a:prstGeom prst="rect">
            <a:avLst/>
          </a:prstGeom>
          <a:noFill/>
          <a:ln w="9525">
            <a:noFill/>
            <a:miter lim="800000"/>
            <a:headEnd/>
            <a:tailEnd/>
          </a:ln>
        </p:spPr>
        <p:txBody>
          <a:bodyPr anchor="ctr">
            <a:prstTxWarp prst="textNoShape">
              <a:avLst/>
            </a:prstTxWarp>
          </a:bodyPr>
          <a:lstStyle/>
          <a:p>
            <a:pPr algn="l"/>
            <a:r>
              <a:rPr lang="nl-NL" sz="2500" dirty="0" smtClean="0">
                <a:solidFill>
                  <a:schemeClr val="tx2"/>
                </a:solidFill>
              </a:rPr>
              <a:t>Contactpotentiaal</a:t>
            </a:r>
            <a:endParaRPr lang="nl-NL" sz="2500" dirty="0">
              <a:solidFill>
                <a:schemeClr val="tx2"/>
              </a:solidFill>
            </a:endParaRPr>
          </a:p>
        </p:txBody>
      </p:sp>
      <p:sp>
        <p:nvSpPr>
          <p:cNvPr id="20484" name="Line 4"/>
          <p:cNvSpPr>
            <a:spLocks noChangeShapeType="1"/>
          </p:cNvSpPr>
          <p:nvPr/>
        </p:nvSpPr>
        <p:spPr bwMode="auto">
          <a:xfrm>
            <a:off x="576263" y="609600"/>
            <a:ext cx="7945437" cy="0"/>
          </a:xfrm>
          <a:prstGeom prst="line">
            <a:avLst/>
          </a:prstGeom>
          <a:noFill/>
          <a:ln w="25400">
            <a:solidFill>
              <a:schemeClr val="accent2"/>
            </a:solidFill>
            <a:round/>
            <a:headEnd/>
            <a:tailEnd/>
          </a:ln>
        </p:spPr>
        <p:txBody>
          <a:bodyPr wrap="none" anchor="ctr">
            <a:prstTxWarp prst="textNoShape">
              <a:avLst/>
            </a:prstTxWarp>
          </a:bodyPr>
          <a:lstStyle/>
          <a:p>
            <a:endParaRPr lang="en-US"/>
          </a:p>
        </p:txBody>
      </p:sp>
      <p:pic>
        <p:nvPicPr>
          <p:cNvPr id="3074" name="Picture 2" descr="http://www4.nau.edu/meteorite/Meteorite/Images/ContactPotential.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3648" y="1124744"/>
            <a:ext cx="5760640" cy="5380438"/>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Connector 5"/>
          <p:cNvCxnSpPr/>
          <p:nvPr/>
        </p:nvCxnSpPr>
        <p:spPr bwMode="auto">
          <a:xfrm>
            <a:off x="3429000" y="4572000"/>
            <a:ext cx="2438400" cy="1588"/>
          </a:xfrm>
          <a:prstGeom prst="line">
            <a:avLst/>
          </a:prstGeom>
          <a:noFill/>
          <a:ln w="38100" cap="flat" cmpd="sng" algn="ctr">
            <a:solidFill>
              <a:srgbClr val="660066"/>
            </a:solidFill>
            <a:prstDash val="sysDash"/>
            <a:round/>
            <a:headEnd type="none" w="med" len="med"/>
            <a:tailEnd type="none" w="med" len="med"/>
          </a:ln>
          <a:effectLst/>
        </p:spPr>
      </p:cxnSp>
      <p:cxnSp>
        <p:nvCxnSpPr>
          <p:cNvPr id="9" name="Straight Arrow Connector 8"/>
          <p:cNvCxnSpPr/>
          <p:nvPr/>
        </p:nvCxnSpPr>
        <p:spPr bwMode="auto">
          <a:xfrm rot="5400000">
            <a:off x="6008202" y="4381500"/>
            <a:ext cx="381000" cy="1588"/>
          </a:xfrm>
          <a:prstGeom prst="straightConnector1">
            <a:avLst/>
          </a:prstGeom>
          <a:noFill/>
          <a:ln w="28575" cap="flat" cmpd="sng" algn="ctr">
            <a:solidFill>
              <a:schemeClr val="tx1"/>
            </a:solidFill>
            <a:prstDash val="solid"/>
            <a:round/>
            <a:headEnd type="arrow" w="med" len="med"/>
            <a:tailEnd type="arrow" w="med" len="med"/>
          </a:ln>
          <a:effectLst/>
        </p:spPr>
      </p:cxnSp>
      <p:sp>
        <p:nvSpPr>
          <p:cNvPr id="10" name="Rectangle 9"/>
          <p:cNvSpPr/>
          <p:nvPr/>
        </p:nvSpPr>
        <p:spPr>
          <a:xfrm>
            <a:off x="6415520" y="4078813"/>
            <a:ext cx="2249334" cy="646331"/>
          </a:xfrm>
          <a:prstGeom prst="rect">
            <a:avLst/>
          </a:prstGeom>
          <a:solidFill>
            <a:srgbClr val="FFFFFF"/>
          </a:solidFill>
          <a:ln>
            <a:solidFill>
              <a:srgbClr val="008080"/>
            </a:solidFill>
          </a:ln>
        </p:spPr>
        <p:txBody>
          <a:bodyPr wrap="none">
            <a:spAutoFit/>
          </a:bodyPr>
          <a:lstStyle/>
          <a:p>
            <a:pPr algn="l"/>
            <a:r>
              <a:rPr lang="nl-NL" sz="1800" dirty="0" smtClean="0">
                <a:solidFill>
                  <a:schemeClr val="tx2"/>
                </a:solidFill>
              </a:rPr>
              <a:t>potentiaalverschil </a:t>
            </a:r>
          </a:p>
          <a:p>
            <a:pPr algn="l"/>
            <a:r>
              <a:rPr lang="nl-NL" sz="1800" dirty="0" smtClean="0">
                <a:solidFill>
                  <a:schemeClr val="tx2"/>
                </a:solidFill>
              </a:rPr>
              <a:t>tussen de contacten</a:t>
            </a:r>
            <a:endParaRPr lang="nl-NL" sz="1800" dirty="0">
              <a:solidFill>
                <a:schemeClr val="tx2"/>
              </a:solidFill>
            </a:endParaRPr>
          </a:p>
        </p:txBody>
      </p:sp>
      <p:sp>
        <p:nvSpPr>
          <p:cNvPr id="8" name="Rectangle 7"/>
          <p:cNvSpPr/>
          <p:nvPr/>
        </p:nvSpPr>
        <p:spPr>
          <a:xfrm>
            <a:off x="6197908" y="770801"/>
            <a:ext cx="2550556" cy="707886"/>
          </a:xfrm>
          <a:prstGeom prst="rect">
            <a:avLst/>
          </a:prstGeom>
          <a:solidFill>
            <a:schemeClr val="bg1"/>
          </a:solidFill>
          <a:ln>
            <a:solidFill>
              <a:srgbClr val="008080"/>
            </a:solidFill>
          </a:ln>
        </p:spPr>
        <p:txBody>
          <a:bodyPr wrap="square">
            <a:spAutoFit/>
          </a:bodyPr>
          <a:lstStyle/>
          <a:p>
            <a:r>
              <a:rPr lang="nl-NL" sz="2000" dirty="0" smtClean="0"/>
              <a:t>V</a:t>
            </a:r>
            <a:r>
              <a:rPr lang="nl-NL" sz="2000" baseline="-25000" dirty="0"/>
              <a:t>A</a:t>
            </a:r>
            <a:r>
              <a:rPr lang="nl-NL" sz="2000" dirty="0" smtClean="0"/>
              <a:t> </a:t>
            </a:r>
            <a:r>
              <a:rPr lang="nl-NL" sz="2000" dirty="0"/>
              <a:t>= ½ (</a:t>
            </a:r>
            <a:r>
              <a:rPr lang="nl-NL" sz="2000" dirty="0" smtClean="0">
                <a:latin typeface="Symbol" charset="2"/>
                <a:cs typeface="Symbol" charset="2"/>
              </a:rPr>
              <a:t>F</a:t>
            </a:r>
            <a:r>
              <a:rPr lang="nl-NL" sz="2000" baseline="-25000" dirty="0" smtClean="0"/>
              <a:t>B </a:t>
            </a:r>
            <a:r>
              <a:rPr lang="nl-NL" sz="2000" dirty="0"/>
              <a:t>-</a:t>
            </a:r>
            <a:r>
              <a:rPr lang="nl-NL" sz="2000" dirty="0" smtClean="0">
                <a:latin typeface="Symbol" charset="2"/>
                <a:cs typeface="Symbol" charset="2"/>
              </a:rPr>
              <a:t> F</a:t>
            </a:r>
            <a:r>
              <a:rPr lang="nl-NL" sz="2000" baseline="-25000" dirty="0" smtClean="0"/>
              <a:t>A</a:t>
            </a:r>
            <a:r>
              <a:rPr lang="nl-NL" sz="2000" dirty="0" smtClean="0"/>
              <a:t>)</a:t>
            </a:r>
          </a:p>
          <a:p>
            <a:r>
              <a:rPr lang="nl-NL" sz="2000" dirty="0" smtClean="0"/>
              <a:t>V</a:t>
            </a:r>
            <a:r>
              <a:rPr lang="nl-NL" sz="2000" baseline="-25000" dirty="0" smtClean="0"/>
              <a:t>B</a:t>
            </a:r>
            <a:r>
              <a:rPr lang="nl-NL" sz="2000" dirty="0" smtClean="0"/>
              <a:t> = - ½(</a:t>
            </a:r>
            <a:r>
              <a:rPr lang="nl-NL" sz="2000" dirty="0" smtClean="0">
                <a:latin typeface="Symbol" charset="2"/>
                <a:cs typeface="Symbol" charset="2"/>
              </a:rPr>
              <a:t>F</a:t>
            </a:r>
            <a:r>
              <a:rPr lang="nl-NL" sz="2000" baseline="-25000" dirty="0" smtClean="0"/>
              <a:t>B </a:t>
            </a:r>
            <a:r>
              <a:rPr lang="nl-NL" sz="2000" dirty="0"/>
              <a:t>-</a:t>
            </a:r>
            <a:r>
              <a:rPr lang="nl-NL" sz="2000" dirty="0" smtClean="0">
                <a:latin typeface="Symbol" charset="2"/>
                <a:cs typeface="Symbol" charset="2"/>
              </a:rPr>
              <a:t> F</a:t>
            </a:r>
            <a:r>
              <a:rPr lang="nl-NL" sz="2000" baseline="-25000" dirty="0" smtClean="0"/>
              <a:t>A</a:t>
            </a:r>
            <a:r>
              <a:rPr lang="nl-NL" sz="2000" dirty="0" smtClean="0"/>
              <a:t>)</a:t>
            </a:r>
            <a:endParaRPr lang="nl-NL" sz="2000" dirty="0"/>
          </a:p>
        </p:txBody>
      </p:sp>
      <p:cxnSp>
        <p:nvCxnSpPr>
          <p:cNvPr id="11" name="Straight Connector 10"/>
          <p:cNvCxnSpPr/>
          <p:nvPr/>
        </p:nvCxnSpPr>
        <p:spPr bwMode="auto">
          <a:xfrm>
            <a:off x="1608161" y="2736216"/>
            <a:ext cx="4800600" cy="1588"/>
          </a:xfrm>
          <a:prstGeom prst="line">
            <a:avLst/>
          </a:prstGeom>
          <a:noFill/>
          <a:ln w="38100" cap="flat" cmpd="sng" algn="ctr">
            <a:solidFill>
              <a:srgbClr val="660066"/>
            </a:solidFill>
            <a:prstDash val="sysDash"/>
            <a:round/>
            <a:headEnd type="none" w="med" len="med"/>
            <a:tailEnd type="none" w="med" len="med"/>
          </a:ln>
          <a:effectLst/>
        </p:spPr>
      </p:cxnSp>
      <p:grpSp>
        <p:nvGrpSpPr>
          <p:cNvPr id="3" name="Group 6"/>
          <p:cNvGrpSpPr/>
          <p:nvPr/>
        </p:nvGrpSpPr>
        <p:grpSpPr>
          <a:xfrm>
            <a:off x="5382" y="3299500"/>
            <a:ext cx="4426918" cy="1569660"/>
            <a:chOff x="5382" y="3299500"/>
            <a:chExt cx="4426918" cy="1569660"/>
          </a:xfrm>
        </p:grpSpPr>
        <p:sp>
          <p:nvSpPr>
            <p:cNvPr id="2" name="Rectangle 1"/>
            <p:cNvSpPr/>
            <p:nvPr/>
          </p:nvSpPr>
          <p:spPr>
            <a:xfrm>
              <a:off x="5382" y="3299500"/>
              <a:ext cx="1470274" cy="1569660"/>
            </a:xfrm>
            <a:prstGeom prst="rect">
              <a:avLst/>
            </a:prstGeom>
            <a:noFill/>
            <a:ln>
              <a:noFill/>
            </a:ln>
          </p:spPr>
          <p:txBody>
            <a:bodyPr wrap="none">
              <a:spAutoFit/>
            </a:bodyPr>
            <a:lstStyle/>
            <a:p>
              <a:r>
                <a:rPr lang="nl-NL" sz="1600" b="1" dirty="0" smtClean="0">
                  <a:solidFill>
                    <a:srgbClr val="7030A0"/>
                  </a:solidFill>
                </a:rPr>
                <a:t>potentiële </a:t>
              </a:r>
            </a:p>
            <a:p>
              <a:r>
                <a:rPr lang="nl-NL" sz="1600" b="1" dirty="0" smtClean="0">
                  <a:solidFill>
                    <a:srgbClr val="7030A0"/>
                  </a:solidFill>
                </a:rPr>
                <a:t>energie </a:t>
              </a:r>
            </a:p>
            <a:p>
              <a:r>
                <a:rPr lang="nl-NL" sz="1600" b="1" dirty="0" smtClean="0">
                  <a:solidFill>
                    <a:srgbClr val="7030A0"/>
                  </a:solidFill>
                </a:rPr>
                <a:t>die een </a:t>
              </a:r>
            </a:p>
            <a:p>
              <a:r>
                <a:rPr lang="nl-NL" sz="1600" b="1" dirty="0" smtClean="0">
                  <a:solidFill>
                    <a:srgbClr val="7030A0"/>
                  </a:solidFill>
                </a:rPr>
                <a:t>ongebonden </a:t>
              </a:r>
            </a:p>
            <a:p>
              <a:r>
                <a:rPr lang="nl-NL" sz="1600" b="1" dirty="0" smtClean="0">
                  <a:solidFill>
                    <a:srgbClr val="7030A0"/>
                  </a:solidFill>
                </a:rPr>
                <a:t>e</a:t>
              </a:r>
              <a:r>
                <a:rPr lang="nl-NL" sz="1600" b="1" baseline="30000" dirty="0" smtClean="0">
                  <a:solidFill>
                    <a:srgbClr val="7030A0"/>
                  </a:solidFill>
                </a:rPr>
                <a:t>- </a:t>
              </a:r>
              <a:r>
                <a:rPr lang="nl-NL" sz="1600" b="1" dirty="0" smtClean="0">
                  <a:solidFill>
                    <a:srgbClr val="7030A0"/>
                  </a:solidFill>
                </a:rPr>
                <a:t> heeft op </a:t>
              </a:r>
            </a:p>
            <a:p>
              <a:r>
                <a:rPr lang="nl-NL" sz="1600" b="1" dirty="0" smtClean="0">
                  <a:solidFill>
                    <a:srgbClr val="7030A0"/>
                  </a:solidFill>
                </a:rPr>
                <a:t>deze positie </a:t>
              </a:r>
            </a:p>
          </p:txBody>
        </p:sp>
        <p:cxnSp>
          <p:nvCxnSpPr>
            <p:cNvPr id="4" name="Straight Arrow Connector 3"/>
            <p:cNvCxnSpPr/>
            <p:nvPr/>
          </p:nvCxnSpPr>
          <p:spPr bwMode="auto">
            <a:xfrm>
              <a:off x="1259632" y="3717031"/>
              <a:ext cx="3172668" cy="423169"/>
            </a:xfrm>
            <a:prstGeom prst="straightConnector1">
              <a:avLst/>
            </a:prstGeom>
            <a:noFill/>
            <a:ln w="9525" cap="flat" cmpd="sng" algn="ctr">
              <a:solidFill>
                <a:srgbClr val="7030A0"/>
              </a:solidFill>
              <a:prstDash val="solid"/>
              <a:round/>
              <a:headEnd type="none" w="med" len="med"/>
              <a:tailEnd type="arrow"/>
            </a:ln>
            <a:effectLst/>
          </p:spPr>
        </p:cxnSp>
      </p:grpSp>
      <p:pic>
        <p:nvPicPr>
          <p:cNvPr id="458754" name="Picture 2" descr="http://www.linux-host.org/energy/srabatf1.gif">
            <a:hlinkClick r:id="rId4"/>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44000" y="304800"/>
            <a:ext cx="5931421" cy="2934494"/>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p:cNvSpPr/>
          <p:nvPr/>
        </p:nvSpPr>
        <p:spPr>
          <a:xfrm>
            <a:off x="7133284" y="2132856"/>
            <a:ext cx="1975221" cy="5016758"/>
          </a:xfrm>
          <a:prstGeom prst="rect">
            <a:avLst/>
          </a:prstGeom>
          <a:noFill/>
          <a:ln>
            <a:noFill/>
          </a:ln>
        </p:spPr>
        <p:txBody>
          <a:bodyPr wrap="none">
            <a:spAutoFit/>
          </a:bodyPr>
          <a:lstStyle/>
          <a:p>
            <a:r>
              <a:rPr lang="nl-NL" sz="1600" b="1" dirty="0" smtClean="0">
                <a:solidFill>
                  <a:srgbClr val="7030A0"/>
                </a:solidFill>
              </a:rPr>
              <a:t>bij evenwicht:</a:t>
            </a:r>
          </a:p>
          <a:p>
            <a:r>
              <a:rPr lang="nl-NL" sz="1600" b="1" dirty="0" smtClean="0">
                <a:solidFill>
                  <a:srgbClr val="7030A0"/>
                </a:solidFill>
              </a:rPr>
              <a:t>Ferminiveaus</a:t>
            </a:r>
          </a:p>
          <a:p>
            <a:r>
              <a:rPr lang="nl-NL" sz="1600" b="1" dirty="0">
                <a:solidFill>
                  <a:srgbClr val="7030A0"/>
                </a:solidFill>
              </a:rPr>
              <a:t>gelijk</a:t>
            </a:r>
            <a:endParaRPr lang="nl-NL" sz="1600" b="1" dirty="0" smtClean="0">
              <a:solidFill>
                <a:srgbClr val="7030A0"/>
              </a:solidFill>
            </a:endParaRPr>
          </a:p>
          <a:p>
            <a:r>
              <a:rPr lang="nl-NL" sz="1600" b="1" dirty="0" smtClean="0">
                <a:solidFill>
                  <a:srgbClr val="7030A0"/>
                </a:solidFill>
              </a:rPr>
              <a:t>E</a:t>
            </a:r>
            <a:r>
              <a:rPr lang="nl-NL" sz="1600" b="1" baseline="-25000" dirty="0" smtClean="0">
                <a:solidFill>
                  <a:srgbClr val="7030A0"/>
                </a:solidFill>
              </a:rPr>
              <a:t>F</a:t>
            </a:r>
            <a:r>
              <a:rPr lang="nl-NL" sz="1600" b="1" dirty="0" smtClean="0">
                <a:solidFill>
                  <a:srgbClr val="7030A0"/>
                </a:solidFill>
              </a:rPr>
              <a:t>(A) = E</a:t>
            </a:r>
            <a:r>
              <a:rPr lang="nl-NL" sz="1600" b="1" baseline="-25000" dirty="0" smtClean="0">
                <a:solidFill>
                  <a:srgbClr val="7030A0"/>
                </a:solidFill>
              </a:rPr>
              <a:t>F</a:t>
            </a:r>
            <a:r>
              <a:rPr lang="nl-NL" sz="1600" b="1" dirty="0" smtClean="0">
                <a:solidFill>
                  <a:srgbClr val="7030A0"/>
                </a:solidFill>
              </a:rPr>
              <a:t>(B)</a:t>
            </a:r>
          </a:p>
          <a:p>
            <a:endParaRPr lang="nl-NL" sz="1600" b="1" dirty="0">
              <a:solidFill>
                <a:srgbClr val="7030A0"/>
              </a:solidFill>
            </a:endParaRPr>
          </a:p>
          <a:p>
            <a:endParaRPr lang="nl-NL" sz="1600" b="1" dirty="0" smtClean="0">
              <a:solidFill>
                <a:srgbClr val="7030A0"/>
              </a:solidFill>
            </a:endParaRPr>
          </a:p>
          <a:p>
            <a:endParaRPr lang="nl-NL" sz="1600" b="1" dirty="0">
              <a:solidFill>
                <a:srgbClr val="7030A0"/>
              </a:solidFill>
            </a:endParaRPr>
          </a:p>
          <a:p>
            <a:endParaRPr lang="nl-NL" sz="1600" b="1" dirty="0" smtClean="0">
              <a:solidFill>
                <a:srgbClr val="7030A0"/>
              </a:solidFill>
            </a:endParaRPr>
          </a:p>
          <a:p>
            <a:endParaRPr lang="nl-NL" sz="1600" b="1" dirty="0">
              <a:solidFill>
                <a:srgbClr val="7030A0"/>
              </a:solidFill>
            </a:endParaRPr>
          </a:p>
          <a:p>
            <a:endParaRPr lang="nl-NL" sz="1600" b="1" dirty="0" smtClean="0">
              <a:solidFill>
                <a:srgbClr val="7030A0"/>
              </a:solidFill>
            </a:endParaRPr>
          </a:p>
          <a:p>
            <a:endParaRPr lang="nl-NL" sz="800" b="1" dirty="0" smtClean="0">
              <a:solidFill>
                <a:srgbClr val="7030A0"/>
              </a:solidFill>
            </a:endParaRPr>
          </a:p>
          <a:p>
            <a:endParaRPr lang="nl-NL" sz="800" b="1" dirty="0" smtClean="0">
              <a:solidFill>
                <a:srgbClr val="7030A0"/>
              </a:solidFill>
            </a:endParaRPr>
          </a:p>
          <a:p>
            <a:r>
              <a:rPr lang="nl-NL" sz="1600" b="1" dirty="0" err="1" smtClean="0">
                <a:solidFill>
                  <a:srgbClr val="7030A0"/>
                </a:solidFill>
              </a:rPr>
              <a:t>Fermi-</a:t>
            </a:r>
            <a:r>
              <a:rPr lang="nl-NL" sz="1600" b="1" i="1" dirty="0" err="1" smtClean="0">
                <a:solidFill>
                  <a:srgbClr val="7030A0"/>
                </a:solidFill>
              </a:rPr>
              <a:t>energie</a:t>
            </a:r>
            <a:r>
              <a:rPr lang="nl-NL" sz="1600" b="1" i="1" dirty="0" smtClean="0">
                <a:solidFill>
                  <a:srgbClr val="7030A0"/>
                </a:solidFill>
              </a:rPr>
              <a:t> </a:t>
            </a:r>
            <a:r>
              <a:rPr lang="nl-NL" sz="1600" b="1" dirty="0">
                <a:solidFill>
                  <a:srgbClr val="7030A0"/>
                </a:solidFill>
              </a:rPr>
              <a:t>E</a:t>
            </a:r>
            <a:r>
              <a:rPr lang="nl-NL" sz="1600" b="1" baseline="-25000" dirty="0">
                <a:solidFill>
                  <a:srgbClr val="7030A0"/>
                </a:solidFill>
              </a:rPr>
              <a:t>F</a:t>
            </a:r>
            <a:r>
              <a:rPr lang="nl-NL" sz="1600" b="1" dirty="0" smtClean="0">
                <a:solidFill>
                  <a:srgbClr val="7030A0"/>
                </a:solidFill>
              </a:rPr>
              <a:t>:</a:t>
            </a:r>
          </a:p>
          <a:p>
            <a:r>
              <a:rPr lang="nl-NL" sz="1600" b="1" dirty="0" smtClean="0">
                <a:solidFill>
                  <a:srgbClr val="7030A0"/>
                </a:solidFill>
              </a:rPr>
              <a:t>stofparameter,</a:t>
            </a:r>
          </a:p>
          <a:p>
            <a:r>
              <a:rPr lang="nl-NL" sz="1600" b="1" dirty="0" smtClean="0">
                <a:solidFill>
                  <a:srgbClr val="7030A0"/>
                </a:solidFill>
              </a:rPr>
              <a:t>T= 0K</a:t>
            </a:r>
          </a:p>
          <a:p>
            <a:endParaRPr lang="nl-NL" sz="800" b="1" dirty="0">
              <a:solidFill>
                <a:srgbClr val="7030A0"/>
              </a:solidFill>
            </a:endParaRPr>
          </a:p>
          <a:p>
            <a:r>
              <a:rPr lang="nl-NL" sz="1600" b="1" dirty="0" smtClean="0">
                <a:solidFill>
                  <a:srgbClr val="7030A0"/>
                </a:solidFill>
              </a:rPr>
              <a:t>Fermi</a:t>
            </a:r>
            <a:r>
              <a:rPr lang="nl-NL" sz="1600" b="1" i="1" dirty="0" smtClean="0">
                <a:solidFill>
                  <a:srgbClr val="7030A0"/>
                </a:solidFill>
              </a:rPr>
              <a:t>niveau</a:t>
            </a:r>
            <a:r>
              <a:rPr lang="nl-NL" sz="1600" b="1" dirty="0">
                <a:solidFill>
                  <a:srgbClr val="7030A0"/>
                </a:solidFill>
              </a:rPr>
              <a:t>:</a:t>
            </a:r>
            <a:endParaRPr lang="nl-NL" sz="1600" b="1" i="1" dirty="0">
              <a:solidFill>
                <a:srgbClr val="7030A0"/>
              </a:solidFill>
            </a:endParaRPr>
          </a:p>
          <a:p>
            <a:r>
              <a:rPr lang="nl-NL" sz="1600" b="1" dirty="0" smtClean="0">
                <a:solidFill>
                  <a:srgbClr val="7030A0"/>
                </a:solidFill>
              </a:rPr>
              <a:t>heet ook </a:t>
            </a:r>
            <a:r>
              <a:rPr lang="nl-NL" sz="1600" b="1" dirty="0">
                <a:solidFill>
                  <a:srgbClr val="7030A0"/>
                </a:solidFill>
              </a:rPr>
              <a:t>wel</a:t>
            </a:r>
          </a:p>
          <a:p>
            <a:r>
              <a:rPr lang="nl-NL" sz="1600" b="1" i="1" dirty="0">
                <a:solidFill>
                  <a:srgbClr val="7030A0"/>
                </a:solidFill>
              </a:rPr>
              <a:t>elektrochemische </a:t>
            </a:r>
          </a:p>
          <a:p>
            <a:r>
              <a:rPr lang="nl-NL" sz="1600" b="1" i="1" dirty="0" smtClean="0">
                <a:solidFill>
                  <a:srgbClr val="7030A0"/>
                </a:solidFill>
              </a:rPr>
              <a:t>potentiaal</a:t>
            </a:r>
            <a:endParaRPr lang="nl-NL" sz="1600" b="1" dirty="0">
              <a:solidFill>
                <a:srgbClr val="7030A0"/>
              </a:solidFill>
            </a:endParaRPr>
          </a:p>
          <a:p>
            <a:endParaRPr lang="nl-NL" sz="1600" b="1" dirty="0" smtClean="0">
              <a:solidFill>
                <a:srgbClr val="7030A0"/>
              </a:solidFill>
            </a:endParaRPr>
          </a:p>
        </p:txBody>
      </p:sp>
      <p:grpSp>
        <p:nvGrpSpPr>
          <p:cNvPr id="5" name="Group 24"/>
          <p:cNvGrpSpPr/>
          <p:nvPr/>
        </p:nvGrpSpPr>
        <p:grpSpPr>
          <a:xfrm>
            <a:off x="0" y="5704582"/>
            <a:ext cx="4800600" cy="1077218"/>
            <a:chOff x="0" y="5704582"/>
            <a:chExt cx="4800600" cy="1077218"/>
          </a:xfrm>
        </p:grpSpPr>
        <p:sp>
          <p:nvSpPr>
            <p:cNvPr id="15" name="Rectangle 14"/>
            <p:cNvSpPr/>
            <p:nvPr/>
          </p:nvSpPr>
          <p:spPr>
            <a:xfrm>
              <a:off x="0" y="5704582"/>
              <a:ext cx="1472679" cy="1077218"/>
            </a:xfrm>
            <a:prstGeom prst="rect">
              <a:avLst/>
            </a:prstGeom>
            <a:noFill/>
            <a:ln>
              <a:noFill/>
            </a:ln>
          </p:spPr>
          <p:txBody>
            <a:bodyPr wrap="none">
              <a:spAutoFit/>
            </a:bodyPr>
            <a:lstStyle/>
            <a:p>
              <a:r>
                <a:rPr lang="nl-NL" sz="1600" b="1" dirty="0" smtClean="0">
                  <a:solidFill>
                    <a:srgbClr val="7030A0"/>
                  </a:solidFill>
                </a:rPr>
                <a:t>bodem </a:t>
              </a:r>
            </a:p>
            <a:p>
              <a:r>
                <a:rPr lang="nl-NL" sz="1600" b="1" dirty="0" smtClean="0">
                  <a:solidFill>
                    <a:srgbClr val="7030A0"/>
                  </a:solidFill>
                </a:rPr>
                <a:t>potentiaalput </a:t>
              </a:r>
            </a:p>
            <a:p>
              <a:r>
                <a:rPr lang="nl-NL" sz="1600" b="1" dirty="0" smtClean="0">
                  <a:solidFill>
                    <a:srgbClr val="7030A0"/>
                  </a:solidFill>
                </a:rPr>
                <a:t>van A daalt, </a:t>
              </a:r>
            </a:p>
            <a:p>
              <a:r>
                <a:rPr lang="nl-NL" sz="1600" b="1" dirty="0" smtClean="0">
                  <a:solidFill>
                    <a:srgbClr val="7030A0"/>
                  </a:solidFill>
                </a:rPr>
                <a:t>van B stijgt</a:t>
              </a:r>
            </a:p>
          </p:txBody>
        </p:sp>
        <p:cxnSp>
          <p:nvCxnSpPr>
            <p:cNvPr id="16" name="Straight Arrow Connector 15"/>
            <p:cNvCxnSpPr/>
            <p:nvPr/>
          </p:nvCxnSpPr>
          <p:spPr bwMode="auto">
            <a:xfrm flipV="1">
              <a:off x="1371600" y="6248400"/>
              <a:ext cx="914400" cy="152400"/>
            </a:xfrm>
            <a:prstGeom prst="straightConnector1">
              <a:avLst/>
            </a:prstGeom>
            <a:noFill/>
            <a:ln w="9525" cap="flat" cmpd="sng" algn="ctr">
              <a:solidFill>
                <a:srgbClr val="7030A0"/>
              </a:solidFill>
              <a:prstDash val="solid"/>
              <a:round/>
              <a:headEnd type="none" w="med" len="med"/>
              <a:tailEnd type="arrow"/>
            </a:ln>
            <a:effectLst/>
          </p:spPr>
        </p:cxnSp>
        <p:cxnSp>
          <p:nvCxnSpPr>
            <p:cNvPr id="22" name="Straight Arrow Connector 21"/>
            <p:cNvCxnSpPr/>
            <p:nvPr/>
          </p:nvCxnSpPr>
          <p:spPr bwMode="auto">
            <a:xfrm flipV="1">
              <a:off x="1371600" y="6019800"/>
              <a:ext cx="3429000" cy="609600"/>
            </a:xfrm>
            <a:prstGeom prst="straightConnector1">
              <a:avLst/>
            </a:prstGeom>
            <a:noFill/>
            <a:ln w="9525" cap="flat" cmpd="sng" algn="ctr">
              <a:solidFill>
                <a:srgbClr val="7030A0"/>
              </a:solidFill>
              <a:prstDash val="solid"/>
              <a:round/>
              <a:headEnd type="none" w="med" len="med"/>
              <a:tailEnd type="arrow"/>
            </a:ln>
            <a:effectLst/>
          </p:spPr>
        </p:cxnSp>
      </p:grpSp>
    </p:spTree>
    <p:extLst>
      <p:ext uri="{BB962C8B-B14F-4D97-AF65-F5344CB8AC3E}">
        <p14:creationId xmlns:p14="http://schemas.microsoft.com/office/powerpoint/2010/main" val="18966770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8">
                                            <p:txEl>
                                              <p:pRg st="12" end="12"/>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8">
                                            <p:txEl>
                                              <p:pRg st="13" end="13"/>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8">
                                            <p:txEl>
                                              <p:pRg st="14" end="14"/>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8">
                                            <p:txEl>
                                              <p:pRg st="16" end="16"/>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8">
                                            <p:txEl>
                                              <p:pRg st="17" end="17"/>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8">
                                            <p:txEl>
                                              <p:pRg st="18" end="18"/>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8">
                                            <p:txEl>
                                              <p:pRg st="19" end="19"/>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8" grpId="0" animBg="1"/>
      <p:bldP spid="18"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ChangeArrowheads="1"/>
          </p:cNvSpPr>
          <p:nvPr/>
        </p:nvSpPr>
        <p:spPr bwMode="auto">
          <a:xfrm>
            <a:off x="684213" y="828678"/>
            <a:ext cx="8278812" cy="5876925"/>
          </a:xfrm>
          <a:prstGeom prst="rect">
            <a:avLst/>
          </a:prstGeom>
          <a:noFill/>
          <a:ln w="9525">
            <a:noFill/>
            <a:miter lim="800000"/>
            <a:headEnd/>
            <a:tailEnd/>
          </a:ln>
        </p:spPr>
        <p:txBody>
          <a:bodyPr lIns="91425" tIns="45713" rIns="91425" bIns="45713">
            <a:prstTxWarp prst="textNoShape">
              <a:avLst/>
            </a:prstTxWarp>
          </a:bodyPr>
          <a:lstStyle/>
          <a:p>
            <a:pPr algn="l"/>
            <a:endParaRPr lang="nl-NL" sz="2000" dirty="0"/>
          </a:p>
          <a:p>
            <a:pPr algn="l"/>
            <a:r>
              <a:rPr lang="nl-NL" sz="2000" dirty="0"/>
              <a:t>Geen netto kracht op e</a:t>
            </a:r>
            <a:r>
              <a:rPr lang="nl-NL" sz="2000" baseline="30000" dirty="0"/>
              <a:t>-</a:t>
            </a:r>
            <a:r>
              <a:rPr lang="nl-NL" sz="2000" dirty="0"/>
              <a:t>, dus </a:t>
            </a:r>
          </a:p>
          <a:p>
            <a:pPr algn="l"/>
            <a:r>
              <a:rPr lang="nl-NL" sz="2000" dirty="0"/>
              <a:t>niet gewoon met voltmeter </a:t>
            </a:r>
          </a:p>
          <a:p>
            <a:pPr algn="l"/>
            <a:r>
              <a:rPr lang="nl-NL" sz="2000" dirty="0"/>
              <a:t>te meten        </a:t>
            </a:r>
          </a:p>
          <a:p>
            <a:pPr algn="l"/>
            <a:endParaRPr lang="nl-NL" sz="2000" dirty="0"/>
          </a:p>
          <a:p>
            <a:pPr algn="l"/>
            <a:endParaRPr lang="nl-NL" sz="2000" dirty="0"/>
          </a:p>
          <a:p>
            <a:pPr algn="l"/>
            <a:r>
              <a:rPr lang="nl-NL" sz="2000" dirty="0"/>
              <a:t>Condensator vormen met</a:t>
            </a:r>
          </a:p>
          <a:p>
            <a:pPr algn="l"/>
            <a:r>
              <a:rPr lang="nl-NL" sz="2000" dirty="0"/>
              <a:t>de twee metalen</a:t>
            </a:r>
          </a:p>
          <a:p>
            <a:pPr algn="l"/>
            <a:endParaRPr lang="nl-NL" sz="2000" dirty="0"/>
          </a:p>
          <a:p>
            <a:pPr algn="l"/>
            <a:r>
              <a:rPr lang="nl-NL" sz="2000" dirty="0"/>
              <a:t>met externe bron</a:t>
            </a:r>
          </a:p>
          <a:p>
            <a:pPr algn="l"/>
            <a:r>
              <a:rPr lang="nl-NL" sz="2000" dirty="0"/>
              <a:t>oppervlakteladingen </a:t>
            </a:r>
          </a:p>
          <a:p>
            <a:pPr algn="l"/>
            <a:r>
              <a:rPr lang="nl-NL" sz="2000" dirty="0"/>
              <a:t>neutraliseren  </a:t>
            </a:r>
          </a:p>
          <a:p>
            <a:pPr algn="l"/>
            <a:endParaRPr lang="nl-NL" sz="2000" dirty="0"/>
          </a:p>
          <a:p>
            <a:pPr algn="l"/>
            <a:r>
              <a:rPr lang="nl-NL" sz="2000" dirty="0">
                <a:sym typeface="Wingdings" panose="05000000000000000000" pitchFamily="2" charset="2"/>
              </a:rPr>
              <a:t> </a:t>
            </a:r>
            <a:r>
              <a:rPr lang="nl-NL" sz="2000" b="1" dirty="0" err="1">
                <a:solidFill>
                  <a:schemeClr val="accent4"/>
                </a:solidFill>
                <a:latin typeface="Symbol" panose="05050102010706020507" pitchFamily="18" charset="2"/>
              </a:rPr>
              <a:t>D</a:t>
            </a:r>
            <a:r>
              <a:rPr lang="nl-NL" sz="2000" b="1" dirty="0" err="1">
                <a:solidFill>
                  <a:schemeClr val="accent4"/>
                </a:solidFill>
              </a:rPr>
              <a:t>V</a:t>
            </a:r>
            <a:r>
              <a:rPr lang="nl-NL" sz="2000" baseline="-25000" dirty="0" err="1"/>
              <a:t>extern</a:t>
            </a:r>
            <a:r>
              <a:rPr lang="nl-NL" sz="2000" dirty="0"/>
              <a:t> = contactpotentiaal</a:t>
            </a:r>
          </a:p>
          <a:p>
            <a:pPr algn="l"/>
            <a:endParaRPr lang="nl-NL" sz="2000" dirty="0"/>
          </a:p>
          <a:p>
            <a:pPr algn="l"/>
            <a:endParaRPr lang="nl-NL" sz="2000" dirty="0"/>
          </a:p>
          <a:p>
            <a:pPr algn="l"/>
            <a:endParaRPr lang="nl-NL" sz="2000" dirty="0"/>
          </a:p>
          <a:p>
            <a:pPr marL="457130" indent="-457130" algn="l"/>
            <a:endParaRPr lang="nl-NL" sz="2000" dirty="0"/>
          </a:p>
        </p:txBody>
      </p:sp>
      <p:sp>
        <p:nvSpPr>
          <p:cNvPr id="20483" name="Rectangle 3"/>
          <p:cNvSpPr>
            <a:spLocks noChangeArrowheads="1"/>
          </p:cNvSpPr>
          <p:nvPr/>
        </p:nvSpPr>
        <p:spPr bwMode="auto">
          <a:xfrm>
            <a:off x="568325" y="71439"/>
            <a:ext cx="8029575" cy="609600"/>
          </a:xfrm>
          <a:prstGeom prst="rect">
            <a:avLst/>
          </a:prstGeom>
          <a:noFill/>
          <a:ln w="9525">
            <a:noFill/>
            <a:miter lim="800000"/>
            <a:headEnd/>
            <a:tailEnd/>
          </a:ln>
        </p:spPr>
        <p:txBody>
          <a:bodyPr lIns="91425" tIns="45713" rIns="91425" bIns="45713" anchor="ctr">
            <a:prstTxWarp prst="textNoShape">
              <a:avLst/>
            </a:prstTxWarp>
          </a:bodyPr>
          <a:lstStyle/>
          <a:p>
            <a:pPr algn="l"/>
            <a:r>
              <a:rPr lang="nl-NL" sz="2500" dirty="0" smtClean="0">
                <a:solidFill>
                  <a:schemeClr val="tx2"/>
                </a:solidFill>
              </a:rPr>
              <a:t>Meten van een contactpotentiaal</a:t>
            </a:r>
            <a:endParaRPr lang="nl-NL" sz="2500" dirty="0">
              <a:solidFill>
                <a:schemeClr val="tx2"/>
              </a:solidFill>
            </a:endParaRPr>
          </a:p>
        </p:txBody>
      </p:sp>
      <p:sp>
        <p:nvSpPr>
          <p:cNvPr id="20484" name="Line 4"/>
          <p:cNvSpPr>
            <a:spLocks noChangeShapeType="1"/>
          </p:cNvSpPr>
          <p:nvPr/>
        </p:nvSpPr>
        <p:spPr bwMode="auto">
          <a:xfrm>
            <a:off x="576266" y="609600"/>
            <a:ext cx="7945437" cy="0"/>
          </a:xfrm>
          <a:prstGeom prst="line">
            <a:avLst/>
          </a:prstGeom>
          <a:noFill/>
          <a:ln w="25400">
            <a:solidFill>
              <a:schemeClr val="accent2"/>
            </a:solidFill>
            <a:round/>
            <a:headEnd/>
            <a:tailEnd/>
          </a:ln>
        </p:spPr>
        <p:txBody>
          <a:bodyPr wrap="none" lIns="91425" tIns="45713" rIns="91425" bIns="45713" anchor="ctr">
            <a:prstTxWarp prst="textNoShape">
              <a:avLst/>
            </a:prstTxWarp>
          </a:bodyPr>
          <a:lstStyle/>
          <a:p>
            <a:endParaRPr lang="en-US"/>
          </a:p>
        </p:txBody>
      </p:sp>
      <p:pic>
        <p:nvPicPr>
          <p:cNvPr id="1026" name="Picture 2" descr="http://content.answcdn.com/main/content/img/McGrawHill/Encyclopedia/images/CE158800FG0010.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38303" y="692696"/>
            <a:ext cx="3638153" cy="62029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91399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482">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482">
                                            <p:txEl>
                                              <p:pRg st="7" end="7"/>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0482">
                                            <p:txEl>
                                              <p:pRg st="9" end="9"/>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482">
                                            <p:txEl>
                                              <p:pRg st="10" end="1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0482">
                                            <p:txEl>
                                              <p:pRg st="11" end="1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0482">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4"/>
          <p:cNvSpPr>
            <a:spLocks noChangeArrowheads="1"/>
          </p:cNvSpPr>
          <p:nvPr/>
        </p:nvSpPr>
        <p:spPr bwMode="auto">
          <a:xfrm>
            <a:off x="107504" y="692696"/>
            <a:ext cx="7772400" cy="4665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838200" lvl="1" indent="-381000" algn="l">
              <a:spcBef>
                <a:spcPct val="20000"/>
              </a:spcBef>
            </a:pPr>
            <a:r>
              <a:rPr lang="nl-NL" sz="2000" dirty="0" smtClean="0"/>
              <a:t>Bij T &gt; 0 </a:t>
            </a:r>
            <a:r>
              <a:rPr lang="nl-NL" sz="2000" dirty="0"/>
              <a:t>K</a:t>
            </a:r>
            <a:r>
              <a:rPr lang="nl-NL" sz="2000" dirty="0" smtClean="0"/>
              <a:t> </a:t>
            </a:r>
            <a:r>
              <a:rPr lang="nl-NL" sz="2000" dirty="0" smtClean="0">
                <a:sym typeface="Wingdings" panose="05000000000000000000" pitchFamily="2" charset="2"/>
              </a:rPr>
              <a:t></a:t>
            </a:r>
            <a:r>
              <a:rPr lang="nl-NL" sz="2000" dirty="0" smtClean="0"/>
              <a:t> </a:t>
            </a:r>
            <a:r>
              <a:rPr lang="nl-NL" sz="2000" dirty="0"/>
              <a:t># e</a:t>
            </a:r>
            <a:r>
              <a:rPr lang="nl-NL" sz="2000" baseline="30000" dirty="0"/>
              <a:t>- </a:t>
            </a:r>
            <a:r>
              <a:rPr lang="nl-NL" sz="2000" dirty="0" smtClean="0"/>
              <a:t> per volume met energie tussen E en E+</a:t>
            </a:r>
            <a:r>
              <a:rPr lang="nl-NL" sz="2000" dirty="0" err="1" smtClean="0"/>
              <a:t>dE</a:t>
            </a:r>
            <a:r>
              <a:rPr lang="nl-NL" sz="2000" dirty="0" smtClean="0"/>
              <a:t>:</a:t>
            </a:r>
            <a:endParaRPr lang="nl-NL" sz="2200" dirty="0" smtClean="0"/>
          </a:p>
        </p:txBody>
      </p:sp>
      <p:sp>
        <p:nvSpPr>
          <p:cNvPr id="25603" name="Rectangle 5"/>
          <p:cNvSpPr>
            <a:spLocks noChangeArrowheads="1"/>
          </p:cNvSpPr>
          <p:nvPr/>
        </p:nvSpPr>
        <p:spPr bwMode="auto">
          <a:xfrm>
            <a:off x="568325" y="71438"/>
            <a:ext cx="8029575"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l"/>
            <a:r>
              <a:rPr lang="nl-NL" dirty="0" smtClean="0"/>
              <a:t>Effect </a:t>
            </a:r>
            <a:r>
              <a:rPr lang="nl-NL" dirty="0"/>
              <a:t>van temperatuur op verdeling valentie-e</a:t>
            </a:r>
            <a:r>
              <a:rPr lang="nl-NL" baseline="30000" dirty="0"/>
              <a:t>-</a:t>
            </a:r>
            <a:endParaRPr lang="nl-NL" dirty="0" smtClean="0">
              <a:solidFill>
                <a:schemeClr val="tx2"/>
              </a:solidFill>
            </a:endParaRPr>
          </a:p>
        </p:txBody>
      </p:sp>
      <p:sp>
        <p:nvSpPr>
          <p:cNvPr id="25604" name="Line 6"/>
          <p:cNvSpPr>
            <a:spLocks noChangeShapeType="1"/>
          </p:cNvSpPr>
          <p:nvPr/>
        </p:nvSpPr>
        <p:spPr bwMode="auto">
          <a:xfrm>
            <a:off x="576263" y="609600"/>
            <a:ext cx="7945437" cy="0"/>
          </a:xfrm>
          <a:prstGeom prst="line">
            <a:avLst/>
          </a:prstGeom>
          <a:noFill/>
          <a:ln w="25400">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en-GB"/>
          </a:p>
        </p:txBody>
      </p:sp>
      <p:sp>
        <p:nvSpPr>
          <p:cNvPr id="2" name="Rectangle 1"/>
          <p:cNvSpPr/>
          <p:nvPr/>
        </p:nvSpPr>
        <p:spPr>
          <a:xfrm>
            <a:off x="-533400" y="6485855"/>
            <a:ext cx="4572000" cy="430887"/>
          </a:xfrm>
          <a:prstGeom prst="rect">
            <a:avLst/>
          </a:prstGeom>
        </p:spPr>
        <p:txBody>
          <a:bodyPr>
            <a:spAutoFit/>
          </a:bodyPr>
          <a:lstStyle/>
          <a:p>
            <a:r>
              <a:rPr lang="en-GB" sz="1100" dirty="0">
                <a:hlinkClick r:id="rId4"/>
              </a:rPr>
              <a:t>http://cnx.org/content/m13458/latest</a:t>
            </a:r>
            <a:r>
              <a:rPr lang="en-GB" sz="1100" dirty="0" smtClean="0">
                <a:hlinkClick r:id="rId4"/>
              </a:rPr>
              <a:t>/</a:t>
            </a:r>
            <a:endParaRPr lang="en-GB" sz="1100" dirty="0" smtClean="0"/>
          </a:p>
          <a:p>
            <a:endParaRPr lang="en-GB" sz="1050" dirty="0"/>
          </a:p>
        </p:txBody>
      </p:sp>
      <p:grpSp>
        <p:nvGrpSpPr>
          <p:cNvPr id="3" name="Group 4"/>
          <p:cNvGrpSpPr/>
          <p:nvPr/>
        </p:nvGrpSpPr>
        <p:grpSpPr>
          <a:xfrm>
            <a:off x="467544" y="2145268"/>
            <a:ext cx="2734268" cy="3328468"/>
            <a:chOff x="0" y="2145268"/>
            <a:chExt cx="2734268" cy="3328468"/>
          </a:xfrm>
        </p:grpSpPr>
        <p:pic>
          <p:nvPicPr>
            <p:cNvPr id="458756" name="Picture 4" descr="Figure 1 (Ef-zero-temp.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2276872"/>
              <a:ext cx="2734268" cy="3196864"/>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p:cNvSpPr/>
            <p:nvPr/>
          </p:nvSpPr>
          <p:spPr>
            <a:xfrm>
              <a:off x="785459" y="2145268"/>
              <a:ext cx="918528" cy="369332"/>
            </a:xfrm>
            <a:prstGeom prst="rect">
              <a:avLst/>
            </a:prstGeom>
          </p:spPr>
          <p:txBody>
            <a:bodyPr wrap="none">
              <a:spAutoFit/>
            </a:bodyPr>
            <a:lstStyle/>
            <a:p>
              <a:r>
                <a:rPr lang="nl-NL" sz="1800" dirty="0" smtClean="0"/>
                <a:t>T</a:t>
              </a:r>
              <a:r>
                <a:rPr lang="nl-NL" sz="1800" dirty="0" smtClean="0">
                  <a:latin typeface="Wingdings"/>
                  <a:ea typeface="Wingdings"/>
                  <a:cs typeface="Wingdings"/>
                </a:rPr>
                <a:t></a:t>
              </a:r>
              <a:r>
                <a:rPr lang="nl-NL" sz="1800" dirty="0" smtClean="0"/>
                <a:t>0 K</a:t>
              </a:r>
              <a:endParaRPr lang="en-US" sz="1800" dirty="0"/>
            </a:p>
          </p:txBody>
        </p:sp>
      </p:grpSp>
      <p:grpSp>
        <p:nvGrpSpPr>
          <p:cNvPr id="5" name="Group 5"/>
          <p:cNvGrpSpPr/>
          <p:nvPr/>
        </p:nvGrpSpPr>
        <p:grpSpPr>
          <a:xfrm>
            <a:off x="3419872" y="2145268"/>
            <a:ext cx="2734268" cy="3355897"/>
            <a:chOff x="3059832" y="2145268"/>
            <a:chExt cx="2734268" cy="3355897"/>
          </a:xfrm>
        </p:grpSpPr>
        <p:pic>
          <p:nvPicPr>
            <p:cNvPr id="458758" name="Picture 6" descr="Figure 2 (Ef-positive-temp.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59832" y="2296040"/>
              <a:ext cx="2734268" cy="3205125"/>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p:cNvSpPr/>
            <p:nvPr/>
          </p:nvSpPr>
          <p:spPr>
            <a:xfrm>
              <a:off x="3793361" y="2145268"/>
              <a:ext cx="931039" cy="369332"/>
            </a:xfrm>
            <a:prstGeom prst="rect">
              <a:avLst/>
            </a:prstGeom>
          </p:spPr>
          <p:txBody>
            <a:bodyPr wrap="none">
              <a:spAutoFit/>
            </a:bodyPr>
            <a:lstStyle/>
            <a:p>
              <a:r>
                <a:rPr lang="nl-NL" sz="1800" dirty="0" smtClean="0"/>
                <a:t>T &gt; 0 K</a:t>
              </a:r>
              <a:endParaRPr lang="en-US" sz="1800" dirty="0"/>
            </a:p>
          </p:txBody>
        </p:sp>
      </p:grpSp>
      <p:graphicFrame>
        <p:nvGraphicFramePr>
          <p:cNvPr id="4" name="Object 3"/>
          <p:cNvGraphicFramePr>
            <a:graphicFrameLocks noChangeAspect="1"/>
          </p:cNvGraphicFramePr>
          <p:nvPr>
            <p:extLst/>
          </p:nvPr>
        </p:nvGraphicFramePr>
        <p:xfrm>
          <a:off x="2631486" y="1124744"/>
          <a:ext cx="3154362" cy="428625"/>
        </p:xfrm>
        <a:graphic>
          <a:graphicData uri="http://schemas.openxmlformats.org/presentationml/2006/ole">
            <mc:AlternateContent xmlns:mc="http://schemas.openxmlformats.org/markup-compatibility/2006">
              <mc:Choice xmlns:v="urn:schemas-microsoft-com:vml" Requires="v">
                <p:oleObj spid="_x0000_s9221" name="Equation" r:id="rId7" imgW="1473120" imgH="203040" progId="Equation.3">
                  <p:embed/>
                </p:oleObj>
              </mc:Choice>
              <mc:Fallback>
                <p:oleObj name="Equation" r:id="rId7" imgW="1473120" imgH="203040" progId="Equation.3">
                  <p:embed/>
                  <p:pic>
                    <p:nvPicPr>
                      <p:cNvPr id="4" name="Object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631486" y="1124744"/>
                        <a:ext cx="3154362" cy="4286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7" name="Group 6"/>
          <p:cNvGrpSpPr/>
          <p:nvPr/>
        </p:nvGrpSpPr>
        <p:grpSpPr>
          <a:xfrm>
            <a:off x="6156176" y="2708920"/>
            <a:ext cx="2993027" cy="4968552"/>
            <a:chOff x="6156176" y="2708920"/>
            <a:chExt cx="2993027" cy="4968552"/>
          </a:xfrm>
        </p:grpSpPr>
        <p:pic>
          <p:nvPicPr>
            <p:cNvPr id="19" name="Picture 18" descr="Picture 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372200" y="2708920"/>
              <a:ext cx="2651794" cy="689065"/>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descr="Fermi.gif"/>
            <p:cNvPicPr>
              <a:picLocks noChangeAspect="1"/>
            </p:cNvPicPr>
            <p:nvPr/>
          </p:nvPicPr>
          <p:blipFill>
            <a:blip r:embed="rId10"/>
            <a:stretch>
              <a:fillRect/>
            </a:stretch>
          </p:blipFill>
          <p:spPr>
            <a:xfrm>
              <a:off x="6156176" y="3499172"/>
              <a:ext cx="2993027" cy="4178300"/>
            </a:xfrm>
            <a:prstGeom prst="rect">
              <a:avLst/>
            </a:prstGeom>
          </p:spPr>
        </p:pic>
      </p:grpSp>
    </p:spTree>
    <p:extLst>
      <p:ext uri="{BB962C8B-B14F-4D97-AF65-F5344CB8AC3E}">
        <p14:creationId xmlns:p14="http://schemas.microsoft.com/office/powerpoint/2010/main" val="2889047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9778"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b="5478"/>
          <a:stretch/>
        </p:blipFill>
        <p:spPr bwMode="auto">
          <a:xfrm>
            <a:off x="294906" y="476672"/>
            <a:ext cx="8741590" cy="4356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0483" name="Rectangle 3"/>
          <p:cNvSpPr>
            <a:spLocks noChangeArrowheads="1"/>
          </p:cNvSpPr>
          <p:nvPr/>
        </p:nvSpPr>
        <p:spPr bwMode="auto">
          <a:xfrm>
            <a:off x="568325" y="71439"/>
            <a:ext cx="8029575" cy="609600"/>
          </a:xfrm>
          <a:prstGeom prst="rect">
            <a:avLst/>
          </a:prstGeom>
          <a:noFill/>
          <a:ln w="9525">
            <a:noFill/>
            <a:miter lim="800000"/>
            <a:headEnd/>
            <a:tailEnd/>
          </a:ln>
        </p:spPr>
        <p:txBody>
          <a:bodyPr lIns="91425" tIns="45713" rIns="91425" bIns="45713" anchor="ctr">
            <a:prstTxWarp prst="textNoShape">
              <a:avLst/>
            </a:prstTxWarp>
          </a:bodyPr>
          <a:lstStyle/>
          <a:p>
            <a:pPr algn="l"/>
            <a:r>
              <a:rPr lang="nl-NL" sz="2500" dirty="0">
                <a:solidFill>
                  <a:schemeClr val="tx2"/>
                </a:solidFill>
              </a:rPr>
              <a:t>Werking thermokoppel</a:t>
            </a:r>
          </a:p>
        </p:txBody>
      </p:sp>
      <p:sp>
        <p:nvSpPr>
          <p:cNvPr id="20484" name="Line 4"/>
          <p:cNvSpPr>
            <a:spLocks noChangeShapeType="1"/>
          </p:cNvSpPr>
          <p:nvPr/>
        </p:nvSpPr>
        <p:spPr bwMode="auto">
          <a:xfrm>
            <a:off x="576266" y="609600"/>
            <a:ext cx="7945437" cy="0"/>
          </a:xfrm>
          <a:prstGeom prst="line">
            <a:avLst/>
          </a:prstGeom>
          <a:noFill/>
          <a:ln w="25400">
            <a:solidFill>
              <a:schemeClr val="accent2"/>
            </a:solidFill>
            <a:round/>
            <a:headEnd/>
            <a:tailEnd/>
          </a:ln>
        </p:spPr>
        <p:txBody>
          <a:bodyPr wrap="none" lIns="91425" tIns="45713" rIns="91425" bIns="45713" anchor="ctr">
            <a:prstTxWarp prst="textNoShape">
              <a:avLst/>
            </a:prstTxWarp>
          </a:bodyPr>
          <a:lstStyle/>
          <a:p>
            <a:endParaRPr lang="en-US"/>
          </a:p>
        </p:txBody>
      </p:sp>
      <p:sp>
        <p:nvSpPr>
          <p:cNvPr id="2" name="Rectangle 1"/>
          <p:cNvSpPr/>
          <p:nvPr/>
        </p:nvSpPr>
        <p:spPr>
          <a:xfrm>
            <a:off x="2831571" y="868651"/>
            <a:ext cx="3051027" cy="400110"/>
          </a:xfrm>
          <a:prstGeom prst="rect">
            <a:avLst/>
          </a:prstGeom>
          <a:solidFill>
            <a:schemeClr val="bg1"/>
          </a:solidFill>
          <a:ln>
            <a:noFill/>
          </a:ln>
        </p:spPr>
        <p:txBody>
          <a:bodyPr wrap="none" lIns="91425" tIns="45713" rIns="91425" bIns="45713">
            <a:spAutoFit/>
          </a:bodyPr>
          <a:lstStyle/>
          <a:p>
            <a:r>
              <a:rPr lang="nl-NL" sz="2000" dirty="0" err="1">
                <a:solidFill>
                  <a:srgbClr val="7030A0"/>
                </a:solidFill>
              </a:rPr>
              <a:t>Seebeck</a:t>
            </a:r>
            <a:r>
              <a:rPr lang="nl-NL" sz="2000" dirty="0">
                <a:solidFill>
                  <a:srgbClr val="7030A0"/>
                </a:solidFill>
              </a:rPr>
              <a:t> effect: </a:t>
            </a:r>
            <a:r>
              <a:rPr lang="nl-NL" sz="2000" b="1" dirty="0">
                <a:solidFill>
                  <a:srgbClr val="7030A0"/>
                </a:solidFill>
                <a:latin typeface="Symbol" panose="05050102010706020507" pitchFamily="18" charset="2"/>
              </a:rPr>
              <a:t>D</a:t>
            </a:r>
            <a:r>
              <a:rPr lang="nl-NL" sz="2000" b="1" dirty="0">
                <a:solidFill>
                  <a:srgbClr val="7030A0"/>
                </a:solidFill>
              </a:rPr>
              <a:t>T </a:t>
            </a:r>
            <a:r>
              <a:rPr lang="nl-NL" sz="2000" b="1" dirty="0">
                <a:solidFill>
                  <a:srgbClr val="7030A0"/>
                </a:solidFill>
                <a:sym typeface="Wingdings" panose="05000000000000000000" pitchFamily="2" charset="2"/>
              </a:rPr>
              <a:t> </a:t>
            </a:r>
            <a:r>
              <a:rPr lang="nl-NL" sz="2000" b="1" dirty="0">
                <a:solidFill>
                  <a:srgbClr val="7030A0"/>
                </a:solidFill>
                <a:latin typeface="Symbol" panose="05050102010706020507" pitchFamily="18" charset="2"/>
              </a:rPr>
              <a:t>D</a:t>
            </a:r>
            <a:r>
              <a:rPr lang="nl-NL" sz="2000" b="1" dirty="0">
                <a:solidFill>
                  <a:srgbClr val="7030A0"/>
                </a:solidFill>
              </a:rPr>
              <a:t>V</a:t>
            </a:r>
            <a:endParaRPr lang="nl-NL" sz="2000" dirty="0">
              <a:solidFill>
                <a:srgbClr val="7030A0"/>
              </a:solidFill>
            </a:endParaRPr>
          </a:p>
        </p:txBody>
      </p:sp>
      <p:sp>
        <p:nvSpPr>
          <p:cNvPr id="3" name="Rectangle 2"/>
          <p:cNvSpPr/>
          <p:nvPr/>
        </p:nvSpPr>
        <p:spPr>
          <a:xfrm>
            <a:off x="323528" y="6434172"/>
            <a:ext cx="5814392" cy="523220"/>
          </a:xfrm>
          <a:prstGeom prst="rect">
            <a:avLst/>
          </a:prstGeom>
        </p:spPr>
        <p:txBody>
          <a:bodyPr wrap="square" lIns="91425" tIns="45713" rIns="91425" bIns="45713">
            <a:spAutoFit/>
          </a:bodyPr>
          <a:lstStyle/>
          <a:p>
            <a:r>
              <a:rPr lang="en-GB" sz="1400" dirty="0">
                <a:hlinkClick r:id="rId4"/>
              </a:rPr>
              <a:t>http://mme.iitm.ac.in/swamnthn/sites/default/files/MM5017/Lec9.pdf</a:t>
            </a:r>
            <a:endParaRPr lang="en-GB" sz="1400" dirty="0"/>
          </a:p>
          <a:p>
            <a:endParaRPr lang="en-GB" sz="1400" dirty="0"/>
          </a:p>
        </p:txBody>
      </p:sp>
      <p:sp>
        <p:nvSpPr>
          <p:cNvPr id="9" name="Rectangle 8"/>
          <p:cNvSpPr/>
          <p:nvPr/>
        </p:nvSpPr>
        <p:spPr bwMode="auto">
          <a:xfrm>
            <a:off x="1547664" y="3352800"/>
            <a:ext cx="6148536" cy="1905000"/>
          </a:xfrm>
          <a:prstGeom prst="rect">
            <a:avLst/>
          </a:prstGeom>
          <a:solidFill>
            <a:schemeClr val="bg1"/>
          </a:solidFill>
          <a:ln w="9525" cap="flat" cmpd="sng" algn="ctr">
            <a:no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25" tIns="45713" rIns="91425" bIns="45713" numCol="1" rtlCol="0" anchor="t" anchorCtr="0" compatLnSpc="1">
            <a:prstTxWarp prst="textNoShape">
              <a:avLst/>
            </a:prstTxWarp>
          </a:bodyPr>
          <a:lstStyle/>
          <a:p>
            <a:pPr algn="l" defTabSz="914259" eaLnBrk="1" hangingPunct="1"/>
            <a:endParaRPr lang="en-US" sz="2800" b="1"/>
          </a:p>
        </p:txBody>
      </p:sp>
      <p:sp>
        <p:nvSpPr>
          <p:cNvPr id="11" name="Rectangle 10"/>
          <p:cNvSpPr/>
          <p:nvPr/>
        </p:nvSpPr>
        <p:spPr>
          <a:xfrm>
            <a:off x="2843814" y="4267200"/>
            <a:ext cx="3154604" cy="400110"/>
          </a:xfrm>
          <a:prstGeom prst="rect">
            <a:avLst/>
          </a:prstGeom>
          <a:solidFill>
            <a:schemeClr val="bg1"/>
          </a:solidFill>
          <a:ln>
            <a:noFill/>
          </a:ln>
        </p:spPr>
        <p:txBody>
          <a:bodyPr wrap="none" lIns="91425" tIns="45713" rIns="91425" bIns="45713">
            <a:spAutoFit/>
          </a:bodyPr>
          <a:lstStyle/>
          <a:p>
            <a:r>
              <a:rPr lang="nl-NL" sz="2000" dirty="0">
                <a:solidFill>
                  <a:schemeClr val="accent6"/>
                </a:solidFill>
              </a:rPr>
              <a:t>Wat betekent dit voor </a:t>
            </a:r>
            <a:r>
              <a:rPr lang="nl-NL" sz="2000" b="1" dirty="0">
                <a:solidFill>
                  <a:schemeClr val="accent6"/>
                </a:solidFill>
                <a:latin typeface="Symbol" panose="05050102010706020507" pitchFamily="18" charset="2"/>
              </a:rPr>
              <a:t>D</a:t>
            </a:r>
            <a:r>
              <a:rPr lang="nl-NL" sz="2000" b="1" dirty="0">
                <a:solidFill>
                  <a:schemeClr val="accent6"/>
                </a:solidFill>
              </a:rPr>
              <a:t>V</a:t>
            </a:r>
            <a:r>
              <a:rPr lang="nl-NL" sz="2000" dirty="0">
                <a:solidFill>
                  <a:schemeClr val="accent6"/>
                </a:solidFill>
              </a:rPr>
              <a:t>?</a:t>
            </a:r>
          </a:p>
        </p:txBody>
      </p:sp>
    </p:spTree>
    <p:extLst>
      <p:ext uri="{BB962C8B-B14F-4D97-AF65-F5344CB8AC3E}">
        <p14:creationId xmlns:p14="http://schemas.microsoft.com/office/powerpoint/2010/main" val="3377441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977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9904" y="4536440"/>
            <a:ext cx="4310608" cy="23489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59778"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b="5478"/>
          <a:stretch/>
        </p:blipFill>
        <p:spPr bwMode="auto">
          <a:xfrm>
            <a:off x="294906" y="476672"/>
            <a:ext cx="8741590" cy="4356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0483" name="Rectangle 3"/>
          <p:cNvSpPr>
            <a:spLocks noChangeArrowheads="1"/>
          </p:cNvSpPr>
          <p:nvPr/>
        </p:nvSpPr>
        <p:spPr bwMode="auto">
          <a:xfrm>
            <a:off x="568325" y="71439"/>
            <a:ext cx="8029575" cy="609600"/>
          </a:xfrm>
          <a:prstGeom prst="rect">
            <a:avLst/>
          </a:prstGeom>
          <a:noFill/>
          <a:ln w="9525">
            <a:noFill/>
            <a:miter lim="800000"/>
            <a:headEnd/>
            <a:tailEnd/>
          </a:ln>
        </p:spPr>
        <p:txBody>
          <a:bodyPr lIns="91425" tIns="45713" rIns="91425" bIns="45713" anchor="ctr">
            <a:prstTxWarp prst="textNoShape">
              <a:avLst/>
            </a:prstTxWarp>
          </a:bodyPr>
          <a:lstStyle/>
          <a:p>
            <a:pPr algn="l"/>
            <a:r>
              <a:rPr lang="nl-NL" sz="2500" dirty="0">
                <a:solidFill>
                  <a:schemeClr val="tx2"/>
                </a:solidFill>
              </a:rPr>
              <a:t>Werking thermokoppel</a:t>
            </a:r>
          </a:p>
        </p:txBody>
      </p:sp>
      <p:sp>
        <p:nvSpPr>
          <p:cNvPr id="20484" name="Line 4"/>
          <p:cNvSpPr>
            <a:spLocks noChangeShapeType="1"/>
          </p:cNvSpPr>
          <p:nvPr/>
        </p:nvSpPr>
        <p:spPr bwMode="auto">
          <a:xfrm>
            <a:off x="576266" y="609600"/>
            <a:ext cx="7945437" cy="0"/>
          </a:xfrm>
          <a:prstGeom prst="line">
            <a:avLst/>
          </a:prstGeom>
          <a:noFill/>
          <a:ln w="25400">
            <a:solidFill>
              <a:schemeClr val="accent2"/>
            </a:solidFill>
            <a:round/>
            <a:headEnd/>
            <a:tailEnd/>
          </a:ln>
        </p:spPr>
        <p:txBody>
          <a:bodyPr wrap="none" lIns="91425" tIns="45713" rIns="91425" bIns="45713" anchor="ctr">
            <a:prstTxWarp prst="textNoShape">
              <a:avLst/>
            </a:prstTxWarp>
          </a:bodyPr>
          <a:lstStyle/>
          <a:p>
            <a:endParaRPr lang="en-US"/>
          </a:p>
        </p:txBody>
      </p:sp>
      <p:sp>
        <p:nvSpPr>
          <p:cNvPr id="10" name="Rectangle 9"/>
          <p:cNvSpPr/>
          <p:nvPr/>
        </p:nvSpPr>
        <p:spPr>
          <a:xfrm>
            <a:off x="323340" y="5013176"/>
            <a:ext cx="4464684" cy="1015663"/>
          </a:xfrm>
          <a:prstGeom prst="rect">
            <a:avLst/>
          </a:prstGeom>
          <a:solidFill>
            <a:srgbClr val="FFFFFF"/>
          </a:solidFill>
          <a:ln>
            <a:noFill/>
          </a:ln>
        </p:spPr>
        <p:txBody>
          <a:bodyPr wrap="none" lIns="91425" tIns="45713" rIns="91425" bIns="45713">
            <a:spAutoFit/>
          </a:bodyPr>
          <a:lstStyle/>
          <a:p>
            <a:r>
              <a:rPr lang="nl-NL" sz="2000" b="1" dirty="0">
                <a:solidFill>
                  <a:schemeClr val="accent6"/>
                </a:solidFill>
                <a:latin typeface="Symbol" panose="05050102010706020507" pitchFamily="18" charset="2"/>
              </a:rPr>
              <a:t>D</a:t>
            </a:r>
            <a:r>
              <a:rPr lang="nl-NL" sz="2000" b="1" dirty="0">
                <a:solidFill>
                  <a:schemeClr val="accent6"/>
                </a:solidFill>
              </a:rPr>
              <a:t>V</a:t>
            </a:r>
            <a:r>
              <a:rPr lang="nl-NL" sz="2000" dirty="0">
                <a:solidFill>
                  <a:schemeClr val="accent6"/>
                </a:solidFill>
              </a:rPr>
              <a:t>(</a:t>
            </a:r>
            <a:r>
              <a:rPr lang="nl-NL" sz="2000" b="1" dirty="0">
                <a:solidFill>
                  <a:schemeClr val="accent6"/>
                </a:solidFill>
                <a:latin typeface="Symbol" panose="05050102010706020507" pitchFamily="18" charset="2"/>
              </a:rPr>
              <a:t>D</a:t>
            </a:r>
            <a:r>
              <a:rPr lang="nl-NL" sz="2000" b="1" dirty="0">
                <a:solidFill>
                  <a:schemeClr val="accent6"/>
                </a:solidFill>
              </a:rPr>
              <a:t>T</a:t>
            </a:r>
            <a:r>
              <a:rPr lang="nl-NL" sz="2000" dirty="0">
                <a:solidFill>
                  <a:schemeClr val="accent6"/>
                </a:solidFill>
              </a:rPr>
              <a:t>)  is  materiaalafhankelijk </a:t>
            </a:r>
          </a:p>
          <a:p>
            <a:pPr marL="342848" indent="-342848">
              <a:buFont typeface="Wingdings"/>
              <a:buChar char="à"/>
            </a:pPr>
            <a:r>
              <a:rPr lang="nl-NL" sz="2000" dirty="0">
                <a:solidFill>
                  <a:schemeClr val="accent6"/>
                </a:solidFill>
              </a:rPr>
              <a:t>potentiaalverschil tussen koude en</a:t>
            </a:r>
          </a:p>
          <a:p>
            <a:r>
              <a:rPr lang="nl-NL" sz="2000" dirty="0">
                <a:solidFill>
                  <a:schemeClr val="accent6"/>
                </a:solidFill>
              </a:rPr>
              <a:t>   hete las is temperatuurafhankelijk</a:t>
            </a:r>
          </a:p>
        </p:txBody>
      </p:sp>
      <p:sp>
        <p:nvSpPr>
          <p:cNvPr id="2" name="Rectangle 1"/>
          <p:cNvSpPr/>
          <p:nvPr/>
        </p:nvSpPr>
        <p:spPr>
          <a:xfrm>
            <a:off x="2831571" y="868651"/>
            <a:ext cx="3051027" cy="400110"/>
          </a:xfrm>
          <a:prstGeom prst="rect">
            <a:avLst/>
          </a:prstGeom>
          <a:solidFill>
            <a:schemeClr val="bg1"/>
          </a:solidFill>
          <a:ln>
            <a:noFill/>
          </a:ln>
        </p:spPr>
        <p:txBody>
          <a:bodyPr wrap="none" lIns="91425" tIns="45713" rIns="91425" bIns="45713">
            <a:spAutoFit/>
          </a:bodyPr>
          <a:lstStyle/>
          <a:p>
            <a:r>
              <a:rPr lang="nl-NL" sz="2000" dirty="0" err="1">
                <a:solidFill>
                  <a:srgbClr val="7030A0"/>
                </a:solidFill>
              </a:rPr>
              <a:t>Seebeck</a:t>
            </a:r>
            <a:r>
              <a:rPr lang="nl-NL" sz="2000" dirty="0">
                <a:solidFill>
                  <a:srgbClr val="7030A0"/>
                </a:solidFill>
              </a:rPr>
              <a:t> effect: </a:t>
            </a:r>
            <a:r>
              <a:rPr lang="nl-NL" sz="2000" b="1" dirty="0">
                <a:solidFill>
                  <a:srgbClr val="7030A0"/>
                </a:solidFill>
                <a:latin typeface="Symbol" panose="05050102010706020507" pitchFamily="18" charset="2"/>
              </a:rPr>
              <a:t>D</a:t>
            </a:r>
            <a:r>
              <a:rPr lang="nl-NL" sz="2000" b="1" dirty="0">
                <a:solidFill>
                  <a:srgbClr val="7030A0"/>
                </a:solidFill>
              </a:rPr>
              <a:t>T </a:t>
            </a:r>
            <a:r>
              <a:rPr lang="nl-NL" sz="2000" b="1" dirty="0">
                <a:solidFill>
                  <a:srgbClr val="7030A0"/>
                </a:solidFill>
                <a:sym typeface="Wingdings" panose="05000000000000000000" pitchFamily="2" charset="2"/>
              </a:rPr>
              <a:t> </a:t>
            </a:r>
            <a:r>
              <a:rPr lang="nl-NL" sz="2000" b="1" dirty="0">
                <a:solidFill>
                  <a:srgbClr val="7030A0"/>
                </a:solidFill>
                <a:latin typeface="Symbol" panose="05050102010706020507" pitchFamily="18" charset="2"/>
              </a:rPr>
              <a:t>D</a:t>
            </a:r>
            <a:r>
              <a:rPr lang="nl-NL" sz="2000" b="1" dirty="0">
                <a:solidFill>
                  <a:srgbClr val="7030A0"/>
                </a:solidFill>
              </a:rPr>
              <a:t>V</a:t>
            </a:r>
            <a:endParaRPr lang="nl-NL" sz="2000" dirty="0">
              <a:solidFill>
                <a:srgbClr val="7030A0"/>
              </a:solidFill>
            </a:endParaRPr>
          </a:p>
        </p:txBody>
      </p:sp>
      <p:sp>
        <p:nvSpPr>
          <p:cNvPr id="3" name="Rectangle 2"/>
          <p:cNvSpPr/>
          <p:nvPr/>
        </p:nvSpPr>
        <p:spPr>
          <a:xfrm>
            <a:off x="323528" y="6690860"/>
            <a:ext cx="5814392" cy="338540"/>
          </a:xfrm>
          <a:prstGeom prst="rect">
            <a:avLst/>
          </a:prstGeom>
        </p:spPr>
        <p:txBody>
          <a:bodyPr wrap="square" lIns="91425" tIns="45713" rIns="91425" bIns="45713">
            <a:spAutoFit/>
          </a:bodyPr>
          <a:lstStyle/>
          <a:p>
            <a:r>
              <a:rPr lang="en-GB" sz="800" dirty="0">
                <a:hlinkClick r:id="rId5"/>
              </a:rPr>
              <a:t>http://mme.iitm.ac.in/swamnthn/sites/default/files/MM5017/Lec9.pdf</a:t>
            </a:r>
            <a:endParaRPr lang="en-GB" sz="800" dirty="0"/>
          </a:p>
          <a:p>
            <a:endParaRPr lang="en-GB" sz="800" dirty="0"/>
          </a:p>
        </p:txBody>
      </p:sp>
      <p:sp>
        <p:nvSpPr>
          <p:cNvPr id="12" name="Rectangle 11"/>
          <p:cNvSpPr/>
          <p:nvPr/>
        </p:nvSpPr>
        <p:spPr>
          <a:xfrm>
            <a:off x="1187624" y="6021288"/>
            <a:ext cx="4097565" cy="646317"/>
          </a:xfrm>
          <a:prstGeom prst="rect">
            <a:avLst/>
          </a:prstGeom>
          <a:solidFill>
            <a:schemeClr val="bg1"/>
          </a:solidFill>
          <a:ln>
            <a:noFill/>
          </a:ln>
        </p:spPr>
        <p:txBody>
          <a:bodyPr wrap="none" lIns="91425" tIns="45713" rIns="91425" bIns="45713">
            <a:spAutoFit/>
          </a:bodyPr>
          <a:lstStyle/>
          <a:p>
            <a:r>
              <a:rPr lang="nl-NL" sz="1800" dirty="0" smtClean="0">
                <a:solidFill>
                  <a:srgbClr val="7030A0"/>
                </a:solidFill>
              </a:rPr>
              <a:t>waarom koppel? Stel: alleen Ni</a:t>
            </a:r>
          </a:p>
          <a:p>
            <a:r>
              <a:rPr lang="nl-NL" sz="1800" dirty="0" smtClean="0">
                <a:solidFill>
                  <a:srgbClr val="7030A0"/>
                </a:solidFill>
              </a:rPr>
              <a:t>Ni </a:t>
            </a:r>
            <a:r>
              <a:rPr lang="nl-NL" sz="1800" dirty="0">
                <a:solidFill>
                  <a:srgbClr val="7030A0"/>
                </a:solidFill>
              </a:rPr>
              <a:t>draad met Ni </a:t>
            </a:r>
            <a:r>
              <a:rPr lang="nl-NL" sz="1800" dirty="0">
                <a:solidFill>
                  <a:srgbClr val="7030A0"/>
                </a:solidFill>
                <a:sym typeface="Wingdings" panose="05000000000000000000" pitchFamily="2" charset="2"/>
              </a:rPr>
              <a:t>kortsluiten  </a:t>
            </a:r>
            <a:r>
              <a:rPr lang="nl-NL" sz="1800" dirty="0" smtClean="0">
                <a:solidFill>
                  <a:srgbClr val="7030A0"/>
                </a:solidFill>
                <a:latin typeface="Symbol" panose="05050102010706020507" pitchFamily="18" charset="2"/>
                <a:sym typeface="Wingdings" panose="05000000000000000000" pitchFamily="2" charset="2"/>
              </a:rPr>
              <a:t>D</a:t>
            </a:r>
            <a:r>
              <a:rPr lang="nl-NL" sz="1800" dirty="0" smtClean="0">
                <a:solidFill>
                  <a:srgbClr val="7030A0"/>
                </a:solidFill>
                <a:sym typeface="Wingdings" panose="05000000000000000000" pitchFamily="2" charset="2"/>
              </a:rPr>
              <a:t>V = </a:t>
            </a:r>
            <a:r>
              <a:rPr lang="nl-NL" sz="1800" dirty="0">
                <a:solidFill>
                  <a:srgbClr val="7030A0"/>
                </a:solidFill>
                <a:sym typeface="Wingdings" panose="05000000000000000000" pitchFamily="2" charset="2"/>
              </a:rPr>
              <a:t>0V</a:t>
            </a:r>
            <a:endParaRPr lang="nl-NL" sz="1800" dirty="0">
              <a:solidFill>
                <a:srgbClr val="7030A0"/>
              </a:solidFill>
            </a:endParaRPr>
          </a:p>
        </p:txBody>
      </p:sp>
    </p:spTree>
    <p:extLst>
      <p:ext uri="{BB962C8B-B14F-4D97-AF65-F5344CB8AC3E}">
        <p14:creationId xmlns:p14="http://schemas.microsoft.com/office/powerpoint/2010/main" val="2265402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5977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3"/>
          <p:cNvSpPr>
            <a:spLocks noChangeArrowheads="1"/>
          </p:cNvSpPr>
          <p:nvPr/>
        </p:nvSpPr>
        <p:spPr bwMode="auto">
          <a:xfrm>
            <a:off x="568325" y="71439"/>
            <a:ext cx="8029575" cy="609600"/>
          </a:xfrm>
          <a:prstGeom prst="rect">
            <a:avLst/>
          </a:prstGeom>
          <a:noFill/>
          <a:ln w="9525">
            <a:noFill/>
            <a:miter lim="800000"/>
            <a:headEnd/>
            <a:tailEnd/>
          </a:ln>
        </p:spPr>
        <p:txBody>
          <a:bodyPr lIns="91425" tIns="45713" rIns="91425" bIns="45713" anchor="ctr">
            <a:prstTxWarp prst="textNoShape">
              <a:avLst/>
            </a:prstTxWarp>
          </a:bodyPr>
          <a:lstStyle/>
          <a:p>
            <a:pPr algn="l"/>
            <a:r>
              <a:rPr lang="nl-NL" sz="2500" dirty="0">
                <a:solidFill>
                  <a:schemeClr val="tx2"/>
                </a:solidFill>
              </a:rPr>
              <a:t>Werking thermokoppel</a:t>
            </a:r>
          </a:p>
        </p:txBody>
      </p:sp>
      <p:sp>
        <p:nvSpPr>
          <p:cNvPr id="20484" name="Line 4"/>
          <p:cNvSpPr>
            <a:spLocks noChangeShapeType="1"/>
          </p:cNvSpPr>
          <p:nvPr/>
        </p:nvSpPr>
        <p:spPr bwMode="auto">
          <a:xfrm>
            <a:off x="576266" y="609600"/>
            <a:ext cx="7945437" cy="0"/>
          </a:xfrm>
          <a:prstGeom prst="line">
            <a:avLst/>
          </a:prstGeom>
          <a:noFill/>
          <a:ln w="25400">
            <a:solidFill>
              <a:schemeClr val="accent2"/>
            </a:solidFill>
            <a:round/>
            <a:headEnd/>
            <a:tailEnd/>
          </a:ln>
        </p:spPr>
        <p:txBody>
          <a:bodyPr wrap="none" lIns="91425" tIns="45713" rIns="91425" bIns="45713" anchor="ctr">
            <a:prstTxWarp prst="textNoShape">
              <a:avLst/>
            </a:prstTxWarp>
          </a:bodyPr>
          <a:lstStyle/>
          <a:p>
            <a:endParaRPr lang="en-US"/>
          </a:p>
        </p:txBody>
      </p:sp>
      <p:sp>
        <p:nvSpPr>
          <p:cNvPr id="2" name="Rectangle 1"/>
          <p:cNvSpPr/>
          <p:nvPr/>
        </p:nvSpPr>
        <p:spPr>
          <a:xfrm>
            <a:off x="2831571" y="868651"/>
            <a:ext cx="3051027" cy="400110"/>
          </a:xfrm>
          <a:prstGeom prst="rect">
            <a:avLst/>
          </a:prstGeom>
          <a:solidFill>
            <a:schemeClr val="bg1"/>
          </a:solidFill>
          <a:ln>
            <a:noFill/>
          </a:ln>
        </p:spPr>
        <p:txBody>
          <a:bodyPr wrap="none" lIns="91425" tIns="45713" rIns="91425" bIns="45713">
            <a:spAutoFit/>
          </a:bodyPr>
          <a:lstStyle/>
          <a:p>
            <a:r>
              <a:rPr lang="nl-NL" sz="2000" dirty="0" err="1">
                <a:solidFill>
                  <a:srgbClr val="7030A0"/>
                </a:solidFill>
              </a:rPr>
              <a:t>Seebeck</a:t>
            </a:r>
            <a:r>
              <a:rPr lang="nl-NL" sz="2000" dirty="0">
                <a:solidFill>
                  <a:srgbClr val="7030A0"/>
                </a:solidFill>
              </a:rPr>
              <a:t> effect: </a:t>
            </a:r>
            <a:r>
              <a:rPr lang="nl-NL" sz="2000" b="1" dirty="0">
                <a:solidFill>
                  <a:srgbClr val="7030A0"/>
                </a:solidFill>
                <a:latin typeface="Symbol" panose="05050102010706020507" pitchFamily="18" charset="2"/>
              </a:rPr>
              <a:t>D</a:t>
            </a:r>
            <a:r>
              <a:rPr lang="nl-NL" sz="2000" b="1" dirty="0">
                <a:solidFill>
                  <a:srgbClr val="7030A0"/>
                </a:solidFill>
              </a:rPr>
              <a:t>T </a:t>
            </a:r>
            <a:r>
              <a:rPr lang="nl-NL" sz="2000" b="1" dirty="0">
                <a:solidFill>
                  <a:srgbClr val="7030A0"/>
                </a:solidFill>
                <a:sym typeface="Wingdings" panose="05000000000000000000" pitchFamily="2" charset="2"/>
              </a:rPr>
              <a:t> </a:t>
            </a:r>
            <a:r>
              <a:rPr lang="nl-NL" sz="2000" b="1" dirty="0">
                <a:solidFill>
                  <a:srgbClr val="7030A0"/>
                </a:solidFill>
                <a:latin typeface="Symbol" panose="05050102010706020507" pitchFamily="18" charset="2"/>
              </a:rPr>
              <a:t>D</a:t>
            </a:r>
            <a:r>
              <a:rPr lang="nl-NL" sz="2000" b="1" dirty="0">
                <a:solidFill>
                  <a:srgbClr val="7030A0"/>
                </a:solidFill>
              </a:rPr>
              <a:t>V</a:t>
            </a:r>
            <a:endParaRPr lang="nl-NL" sz="2000" dirty="0">
              <a:solidFill>
                <a:srgbClr val="7030A0"/>
              </a:solidFill>
            </a:endParaRPr>
          </a:p>
        </p:txBody>
      </p:sp>
      <p:pic>
        <p:nvPicPr>
          <p:cNvPr id="4" name="Picture 3"/>
          <p:cNvPicPr>
            <a:picLocks noChangeAspect="1"/>
          </p:cNvPicPr>
          <p:nvPr/>
        </p:nvPicPr>
        <p:blipFill>
          <a:blip r:embed="rId3"/>
          <a:stretch>
            <a:fillRect/>
          </a:stretch>
        </p:blipFill>
        <p:spPr>
          <a:xfrm>
            <a:off x="182555" y="1290207"/>
            <a:ext cx="8637917" cy="4896544"/>
          </a:xfrm>
          <a:prstGeom prst="rect">
            <a:avLst/>
          </a:prstGeom>
        </p:spPr>
      </p:pic>
      <p:sp>
        <p:nvSpPr>
          <p:cNvPr id="5" name="Rectangle 4"/>
          <p:cNvSpPr/>
          <p:nvPr/>
        </p:nvSpPr>
        <p:spPr>
          <a:xfrm>
            <a:off x="2071084" y="6565086"/>
            <a:ext cx="4572000" cy="461665"/>
          </a:xfrm>
          <a:prstGeom prst="rect">
            <a:avLst/>
          </a:prstGeom>
        </p:spPr>
        <p:txBody>
          <a:bodyPr>
            <a:spAutoFit/>
          </a:bodyPr>
          <a:lstStyle/>
          <a:p>
            <a:r>
              <a:rPr lang="nl-NL" sz="1200" dirty="0">
                <a:hlinkClick r:id="rId4"/>
              </a:rPr>
              <a:t>https://</a:t>
            </a:r>
            <a:r>
              <a:rPr lang="nl-NL" sz="1200" dirty="0" smtClean="0">
                <a:hlinkClick r:id="rId4"/>
              </a:rPr>
              <a:t>nanohub.org/courses/TEAS/01a/asset/1861</a:t>
            </a:r>
            <a:endParaRPr lang="nl-NL" sz="1200" dirty="0" smtClean="0"/>
          </a:p>
          <a:p>
            <a:endParaRPr lang="nl-NL" sz="1200" dirty="0"/>
          </a:p>
        </p:txBody>
      </p:sp>
    </p:spTree>
    <p:extLst>
      <p:ext uri="{BB962C8B-B14F-4D97-AF65-F5344CB8AC3E}">
        <p14:creationId xmlns:p14="http://schemas.microsoft.com/office/powerpoint/2010/main" val="137572704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3"/>
          <a:stretch>
            <a:fillRect/>
          </a:stretch>
        </p:blipFill>
        <p:spPr>
          <a:xfrm>
            <a:off x="858807" y="1844824"/>
            <a:ext cx="3625297" cy="2447195"/>
          </a:xfrm>
          <a:prstGeom prst="rect">
            <a:avLst/>
          </a:prstGeom>
        </p:spPr>
      </p:pic>
      <p:pic>
        <p:nvPicPr>
          <p:cNvPr id="6" name="Picture 7" descr="Figure_40_09"/>
          <p:cNvPicPr>
            <a:picLocks noChangeAspect="1" noChangeArrowheads="1"/>
          </p:cNvPicPr>
          <p:nvPr/>
        </p:nvPicPr>
        <p:blipFill>
          <a:blip r:embed="rId4"/>
          <a:srcRect/>
          <a:stretch>
            <a:fillRect/>
          </a:stretch>
        </p:blipFill>
        <p:spPr bwMode="auto">
          <a:xfrm>
            <a:off x="5279006" y="4797152"/>
            <a:ext cx="3685482" cy="2664297"/>
          </a:xfrm>
          <a:prstGeom prst="rect">
            <a:avLst/>
          </a:prstGeom>
          <a:noFill/>
        </p:spPr>
      </p:pic>
      <p:sp>
        <p:nvSpPr>
          <p:cNvPr id="20482" name="Rectangle 2"/>
          <p:cNvSpPr>
            <a:spLocks noChangeArrowheads="1"/>
          </p:cNvSpPr>
          <p:nvPr/>
        </p:nvSpPr>
        <p:spPr bwMode="auto">
          <a:xfrm>
            <a:off x="684213" y="828675"/>
            <a:ext cx="8278812" cy="5876925"/>
          </a:xfrm>
          <a:prstGeom prst="rect">
            <a:avLst/>
          </a:prstGeom>
          <a:noFill/>
          <a:ln w="9525">
            <a:noFill/>
            <a:miter lim="800000"/>
            <a:headEnd/>
            <a:tailEnd/>
          </a:ln>
        </p:spPr>
        <p:txBody>
          <a:bodyPr>
            <a:prstTxWarp prst="textNoShape">
              <a:avLst/>
            </a:prstTxWarp>
          </a:bodyPr>
          <a:lstStyle/>
          <a:p>
            <a:pPr algn="l"/>
            <a:r>
              <a:rPr lang="nl-NL" sz="2000" dirty="0" smtClean="0"/>
              <a:t>Welke potentiaal beschrijft de reactie van knalgas het best?</a:t>
            </a:r>
          </a:p>
          <a:p>
            <a:pPr algn="l"/>
            <a:endParaRPr lang="nl-NL" sz="800" dirty="0" smtClean="0"/>
          </a:p>
          <a:p>
            <a:pPr algn="l"/>
            <a:endParaRPr lang="nl-NL" sz="2000" dirty="0" smtClean="0"/>
          </a:p>
          <a:p>
            <a:pPr marL="4114800" lvl="8" indent="-457200">
              <a:buAutoNum type="alphaLcParenR"/>
            </a:pPr>
            <a:r>
              <a:rPr lang="nl-NL" sz="2000" dirty="0" smtClean="0"/>
              <a:t> </a:t>
            </a:r>
          </a:p>
          <a:p>
            <a:pPr algn="l"/>
            <a:endParaRPr lang="nl-NL" sz="2000" dirty="0" smtClean="0"/>
          </a:p>
          <a:p>
            <a:pPr marL="457200" indent="-457200" algn="l">
              <a:buAutoNum type="alphaLcParenR"/>
            </a:pPr>
            <a:endParaRPr lang="nl-NL" sz="2000" dirty="0" smtClean="0"/>
          </a:p>
          <a:p>
            <a:pPr marL="457200" indent="-457200" algn="l">
              <a:buAutoNum type="alphaLcParenR" startAt="2"/>
            </a:pPr>
            <a:r>
              <a:rPr lang="nl-NL" sz="2000" dirty="0" smtClean="0"/>
              <a:t> </a:t>
            </a:r>
          </a:p>
          <a:p>
            <a:pPr marL="457200" indent="-457200" algn="l">
              <a:buAutoNum type="alphaLcParenR" startAt="2"/>
            </a:pPr>
            <a:endParaRPr lang="nl-NL" sz="2000" dirty="0" smtClean="0"/>
          </a:p>
          <a:p>
            <a:pPr marL="457200" indent="-457200" algn="l">
              <a:buAutoNum type="alphaLcParenR" startAt="2"/>
            </a:pPr>
            <a:endParaRPr lang="nl-NL" sz="2000" dirty="0" smtClean="0"/>
          </a:p>
          <a:p>
            <a:pPr marL="457200" indent="-457200" algn="l">
              <a:buAutoNum type="alphaLcParenR" startAt="2"/>
            </a:pPr>
            <a:endParaRPr lang="nl-NL" sz="2000" dirty="0"/>
          </a:p>
          <a:p>
            <a:pPr marL="457200" indent="-457200" algn="l">
              <a:buAutoNum type="alphaLcParenR" startAt="2"/>
            </a:pPr>
            <a:endParaRPr lang="nl-NL" sz="2000" dirty="0" smtClean="0"/>
          </a:p>
          <a:p>
            <a:pPr marL="457200" indent="-457200" algn="l">
              <a:buAutoNum type="alphaLcParenR" startAt="2"/>
            </a:pPr>
            <a:endParaRPr lang="nl-NL" sz="2000" dirty="0"/>
          </a:p>
          <a:p>
            <a:pPr marL="457200" indent="-457200" algn="l">
              <a:buAutoNum type="alphaLcParenR" startAt="2"/>
            </a:pPr>
            <a:endParaRPr lang="nl-NL" sz="2000" dirty="0" smtClean="0"/>
          </a:p>
          <a:p>
            <a:pPr marL="457200" indent="-457200" algn="l">
              <a:buFontTx/>
              <a:buAutoNum type="alphaLcParenR" startAt="2"/>
            </a:pPr>
            <a:r>
              <a:rPr lang="nl-NL" sz="2000" dirty="0"/>
              <a:t> 				</a:t>
            </a:r>
            <a:r>
              <a:rPr lang="nl-NL" sz="2000" dirty="0" smtClean="0"/>
              <a:t>  d</a:t>
            </a:r>
            <a:r>
              <a:rPr lang="nl-NL" sz="2000" dirty="0"/>
              <a:t>) </a:t>
            </a:r>
          </a:p>
          <a:p>
            <a:pPr algn="l"/>
            <a:endParaRPr lang="nl-NL" sz="2000" dirty="0" smtClean="0"/>
          </a:p>
          <a:p>
            <a:pPr marL="457200" indent="-457200" algn="l">
              <a:buAutoNum type="alphaLcParenR" startAt="2"/>
            </a:pPr>
            <a:endParaRPr lang="nl-NL" sz="2000" dirty="0" smtClean="0"/>
          </a:p>
          <a:p>
            <a:pPr algn="l"/>
            <a:r>
              <a:rPr lang="nl-NL" sz="2000" dirty="0" smtClean="0"/>
              <a:t>	</a:t>
            </a:r>
          </a:p>
          <a:p>
            <a:pPr algn="l"/>
            <a:endParaRPr lang="nl-NL" sz="2000" dirty="0" smtClean="0"/>
          </a:p>
          <a:p>
            <a:pPr lvl="8"/>
            <a:r>
              <a:rPr lang="nl-NL" sz="2000" dirty="0" smtClean="0"/>
              <a:t> </a:t>
            </a:r>
          </a:p>
          <a:p>
            <a:pPr marL="457200" indent="-457200" algn="l">
              <a:buAutoNum type="alphaLcParenR" startAt="2"/>
            </a:pPr>
            <a:endParaRPr lang="nl-NL" sz="2000" dirty="0" smtClean="0"/>
          </a:p>
          <a:p>
            <a:pPr marL="457200" indent="-457200" algn="l">
              <a:buAutoNum type="alphaLcParenR" startAt="3"/>
            </a:pPr>
            <a:endParaRPr lang="nl-NL" sz="2000" dirty="0" smtClean="0"/>
          </a:p>
          <a:p>
            <a:pPr algn="l"/>
            <a:endParaRPr lang="nl-NL" sz="2000" dirty="0" smtClean="0"/>
          </a:p>
        </p:txBody>
      </p:sp>
      <p:sp>
        <p:nvSpPr>
          <p:cNvPr id="20483" name="Rectangle 3"/>
          <p:cNvSpPr>
            <a:spLocks noChangeArrowheads="1"/>
          </p:cNvSpPr>
          <p:nvPr/>
        </p:nvSpPr>
        <p:spPr bwMode="auto">
          <a:xfrm>
            <a:off x="568325" y="71438"/>
            <a:ext cx="8029575" cy="609600"/>
          </a:xfrm>
          <a:prstGeom prst="rect">
            <a:avLst/>
          </a:prstGeom>
          <a:noFill/>
          <a:ln w="9525">
            <a:noFill/>
            <a:miter lim="800000"/>
            <a:headEnd/>
            <a:tailEnd/>
          </a:ln>
        </p:spPr>
        <p:txBody>
          <a:bodyPr anchor="ctr">
            <a:prstTxWarp prst="textNoShape">
              <a:avLst/>
            </a:prstTxWarp>
          </a:bodyPr>
          <a:lstStyle/>
          <a:p>
            <a:pPr algn="l"/>
            <a:r>
              <a:rPr lang="nl-NL" sz="2500" dirty="0">
                <a:solidFill>
                  <a:schemeClr val="tx2"/>
                </a:solidFill>
              </a:rPr>
              <a:t>Quiz</a:t>
            </a:r>
          </a:p>
        </p:txBody>
      </p:sp>
      <p:sp>
        <p:nvSpPr>
          <p:cNvPr id="20484" name="Line 4"/>
          <p:cNvSpPr>
            <a:spLocks noChangeShapeType="1"/>
          </p:cNvSpPr>
          <p:nvPr/>
        </p:nvSpPr>
        <p:spPr bwMode="auto">
          <a:xfrm>
            <a:off x="576263" y="609600"/>
            <a:ext cx="7945437" cy="0"/>
          </a:xfrm>
          <a:prstGeom prst="line">
            <a:avLst/>
          </a:prstGeom>
          <a:noFill/>
          <a:ln w="25400">
            <a:solidFill>
              <a:schemeClr val="accent2"/>
            </a:solidFill>
            <a:round/>
            <a:headEnd/>
            <a:tailEnd/>
          </a:ln>
        </p:spPr>
        <p:txBody>
          <a:bodyPr wrap="none" anchor="ctr">
            <a:prstTxWarp prst="textNoShape">
              <a:avLst/>
            </a:prstTxWarp>
          </a:bodyPr>
          <a:lstStyle/>
          <a:p>
            <a:endParaRPr lang="en-US"/>
          </a:p>
        </p:txBody>
      </p:sp>
      <p:pic>
        <p:nvPicPr>
          <p:cNvPr id="11" name="Picture 7" descr="Figure_40_11"/>
          <p:cNvPicPr>
            <a:picLocks noChangeAspect="1" noChangeArrowheads="1"/>
          </p:cNvPicPr>
          <p:nvPr/>
        </p:nvPicPr>
        <p:blipFill rotWithShape="1">
          <a:blip r:embed="rId5"/>
          <a:srcRect t="523" b="21894"/>
          <a:stretch/>
        </p:blipFill>
        <p:spPr bwMode="auto">
          <a:xfrm>
            <a:off x="5753220" y="1700807"/>
            <a:ext cx="2607427" cy="1620000"/>
          </a:xfrm>
          <a:prstGeom prst="rect">
            <a:avLst/>
          </a:prstGeom>
          <a:noFill/>
        </p:spPr>
      </p:pic>
      <p:sp>
        <p:nvSpPr>
          <p:cNvPr id="2" name="Rectangle 1"/>
          <p:cNvSpPr/>
          <p:nvPr/>
        </p:nvSpPr>
        <p:spPr>
          <a:xfrm>
            <a:off x="9127549" y="35823"/>
            <a:ext cx="1366721" cy="461665"/>
          </a:xfrm>
          <a:prstGeom prst="rect">
            <a:avLst/>
          </a:prstGeom>
        </p:spPr>
        <p:txBody>
          <a:bodyPr wrap="none">
            <a:spAutoFit/>
          </a:bodyPr>
          <a:lstStyle/>
          <a:p>
            <a:r>
              <a:rPr lang="nl-NL" dirty="0" smtClean="0"/>
              <a:t>Nog A12</a:t>
            </a:r>
            <a:endParaRPr lang="nl-NL" dirty="0"/>
          </a:p>
        </p:txBody>
      </p:sp>
      <p:pic>
        <p:nvPicPr>
          <p:cNvPr id="3" name="Picture 2"/>
          <p:cNvPicPr>
            <a:picLocks noChangeAspect="1"/>
          </p:cNvPicPr>
          <p:nvPr/>
        </p:nvPicPr>
        <p:blipFill>
          <a:blip r:embed="rId6"/>
          <a:stretch>
            <a:fillRect/>
          </a:stretch>
        </p:blipFill>
        <p:spPr>
          <a:xfrm>
            <a:off x="1043608" y="4543207"/>
            <a:ext cx="2324100" cy="2105025"/>
          </a:xfrm>
          <a:prstGeom prst="rect">
            <a:avLst/>
          </a:prstGeom>
        </p:spPr>
      </p:pic>
      <p:pic>
        <p:nvPicPr>
          <p:cNvPr id="8" name="Picture 7"/>
          <p:cNvPicPr>
            <a:picLocks noChangeAspect="1"/>
          </p:cNvPicPr>
          <p:nvPr/>
        </p:nvPicPr>
        <p:blipFill rotWithShape="1">
          <a:blip r:embed="rId7"/>
          <a:srcRect b="17396"/>
          <a:stretch/>
        </p:blipFill>
        <p:spPr>
          <a:xfrm>
            <a:off x="5148064" y="4794101"/>
            <a:ext cx="3875393" cy="2163291"/>
          </a:xfrm>
          <a:prstGeom prst="rect">
            <a:avLst/>
          </a:prstGeom>
        </p:spPr>
      </p:pic>
    </p:spTree>
    <p:extLst>
      <p:ext uri="{BB962C8B-B14F-4D97-AF65-F5344CB8AC3E}">
        <p14:creationId xmlns:p14="http://schemas.microsoft.com/office/powerpoint/2010/main" val="284147014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7" descr="Figure_40_08"/>
          <p:cNvPicPr>
            <a:picLocks noChangeAspect="1" noChangeArrowheads="1"/>
          </p:cNvPicPr>
          <p:nvPr/>
        </p:nvPicPr>
        <p:blipFill rotWithShape="1">
          <a:blip r:embed="rId3"/>
          <a:srcRect b="3624"/>
          <a:stretch/>
        </p:blipFill>
        <p:spPr bwMode="auto">
          <a:xfrm>
            <a:off x="1043608" y="1916832"/>
            <a:ext cx="3375280" cy="2268016"/>
          </a:xfrm>
          <a:prstGeom prst="rect">
            <a:avLst/>
          </a:prstGeom>
          <a:noFill/>
        </p:spPr>
      </p:pic>
      <p:pic>
        <p:nvPicPr>
          <p:cNvPr id="6" name="Picture 7" descr="Figure_40_09"/>
          <p:cNvPicPr>
            <a:picLocks noChangeAspect="1" noChangeArrowheads="1"/>
          </p:cNvPicPr>
          <p:nvPr/>
        </p:nvPicPr>
        <p:blipFill>
          <a:blip r:embed="rId4"/>
          <a:srcRect/>
          <a:stretch>
            <a:fillRect/>
          </a:stretch>
        </p:blipFill>
        <p:spPr bwMode="auto">
          <a:xfrm>
            <a:off x="5279006" y="4797152"/>
            <a:ext cx="3685482" cy="2664297"/>
          </a:xfrm>
          <a:prstGeom prst="rect">
            <a:avLst/>
          </a:prstGeom>
          <a:noFill/>
        </p:spPr>
      </p:pic>
      <p:sp>
        <p:nvSpPr>
          <p:cNvPr id="20482" name="Rectangle 2"/>
          <p:cNvSpPr>
            <a:spLocks noChangeArrowheads="1"/>
          </p:cNvSpPr>
          <p:nvPr/>
        </p:nvSpPr>
        <p:spPr bwMode="auto">
          <a:xfrm>
            <a:off x="684213" y="828675"/>
            <a:ext cx="8278812" cy="5876925"/>
          </a:xfrm>
          <a:prstGeom prst="rect">
            <a:avLst/>
          </a:prstGeom>
          <a:noFill/>
          <a:ln w="9525">
            <a:noFill/>
            <a:miter lim="800000"/>
            <a:headEnd/>
            <a:tailEnd/>
          </a:ln>
        </p:spPr>
        <p:txBody>
          <a:bodyPr>
            <a:prstTxWarp prst="textNoShape">
              <a:avLst/>
            </a:prstTxWarp>
          </a:bodyPr>
          <a:lstStyle/>
          <a:p>
            <a:pPr algn="l"/>
            <a:r>
              <a:rPr lang="nl-NL" sz="2000" dirty="0" smtClean="0"/>
              <a:t>Welke potentiaal beschrijft de reactie van knalgas het best?</a:t>
            </a:r>
          </a:p>
          <a:p>
            <a:pPr algn="l"/>
            <a:endParaRPr lang="nl-NL" sz="800" dirty="0" smtClean="0"/>
          </a:p>
          <a:p>
            <a:pPr algn="l"/>
            <a:endParaRPr lang="nl-NL" sz="2000" dirty="0" smtClean="0"/>
          </a:p>
          <a:p>
            <a:pPr marL="4114800" lvl="8" indent="-457200">
              <a:buAutoNum type="alphaLcParenR"/>
            </a:pPr>
            <a:r>
              <a:rPr lang="nl-NL" sz="2000" dirty="0" smtClean="0"/>
              <a:t> </a:t>
            </a:r>
          </a:p>
          <a:p>
            <a:pPr algn="l"/>
            <a:endParaRPr lang="nl-NL" sz="2000" dirty="0" smtClean="0"/>
          </a:p>
          <a:p>
            <a:pPr marL="457200" indent="-457200" algn="l">
              <a:buAutoNum type="alphaLcParenR"/>
            </a:pPr>
            <a:endParaRPr lang="nl-NL" sz="2000" dirty="0" smtClean="0"/>
          </a:p>
          <a:p>
            <a:pPr marL="457200" indent="-457200" algn="l">
              <a:buAutoNum type="alphaLcParenR" startAt="2"/>
            </a:pPr>
            <a:r>
              <a:rPr lang="nl-NL" sz="2000" dirty="0" smtClean="0"/>
              <a:t> </a:t>
            </a:r>
          </a:p>
          <a:p>
            <a:pPr marL="457200" indent="-457200" algn="l">
              <a:buAutoNum type="alphaLcParenR" startAt="2"/>
            </a:pPr>
            <a:endParaRPr lang="nl-NL" sz="2000" dirty="0" smtClean="0"/>
          </a:p>
          <a:p>
            <a:pPr marL="457200" indent="-457200" algn="l">
              <a:buAutoNum type="alphaLcParenR" startAt="2"/>
            </a:pPr>
            <a:endParaRPr lang="nl-NL" sz="2000" dirty="0" smtClean="0"/>
          </a:p>
          <a:p>
            <a:pPr marL="457200" indent="-457200" algn="l">
              <a:buAutoNum type="alphaLcParenR" startAt="2"/>
            </a:pPr>
            <a:endParaRPr lang="nl-NL" sz="2000" dirty="0"/>
          </a:p>
          <a:p>
            <a:pPr marL="457200" indent="-457200" algn="l">
              <a:buAutoNum type="alphaLcParenR" startAt="2"/>
            </a:pPr>
            <a:endParaRPr lang="nl-NL" sz="2000" dirty="0" smtClean="0"/>
          </a:p>
          <a:p>
            <a:pPr marL="457200" indent="-457200" algn="l">
              <a:buAutoNum type="alphaLcParenR" startAt="2"/>
            </a:pPr>
            <a:endParaRPr lang="nl-NL" sz="2000" dirty="0"/>
          </a:p>
          <a:p>
            <a:pPr marL="457200" indent="-457200" algn="l">
              <a:buAutoNum type="alphaLcParenR" startAt="2"/>
            </a:pPr>
            <a:endParaRPr lang="nl-NL" sz="2000" dirty="0" smtClean="0"/>
          </a:p>
          <a:p>
            <a:pPr marL="457200" indent="-457200" algn="l">
              <a:buFontTx/>
              <a:buAutoNum type="alphaLcParenR" startAt="2"/>
            </a:pPr>
            <a:r>
              <a:rPr lang="nl-NL" sz="2000" dirty="0"/>
              <a:t> 				</a:t>
            </a:r>
            <a:r>
              <a:rPr lang="nl-NL" sz="2000" dirty="0" smtClean="0"/>
              <a:t>  d</a:t>
            </a:r>
            <a:r>
              <a:rPr lang="nl-NL" sz="2000" dirty="0"/>
              <a:t>) </a:t>
            </a:r>
          </a:p>
          <a:p>
            <a:pPr algn="l"/>
            <a:endParaRPr lang="nl-NL" sz="2000" dirty="0" smtClean="0"/>
          </a:p>
          <a:p>
            <a:pPr marL="457200" indent="-457200" algn="l">
              <a:buAutoNum type="alphaLcParenR" startAt="2"/>
            </a:pPr>
            <a:endParaRPr lang="nl-NL" sz="2000" dirty="0" smtClean="0"/>
          </a:p>
          <a:p>
            <a:pPr algn="l"/>
            <a:r>
              <a:rPr lang="nl-NL" sz="2000" dirty="0" smtClean="0"/>
              <a:t>	</a:t>
            </a:r>
          </a:p>
          <a:p>
            <a:pPr algn="l"/>
            <a:endParaRPr lang="nl-NL" sz="2000" dirty="0" smtClean="0"/>
          </a:p>
          <a:p>
            <a:pPr lvl="8"/>
            <a:r>
              <a:rPr lang="nl-NL" sz="2000" dirty="0" smtClean="0"/>
              <a:t> </a:t>
            </a:r>
          </a:p>
          <a:p>
            <a:pPr marL="457200" indent="-457200" algn="l">
              <a:buAutoNum type="alphaLcParenR" startAt="2"/>
            </a:pPr>
            <a:endParaRPr lang="nl-NL" sz="2000" dirty="0" smtClean="0"/>
          </a:p>
          <a:p>
            <a:pPr marL="457200" indent="-457200" algn="l">
              <a:buAutoNum type="alphaLcParenR" startAt="3"/>
            </a:pPr>
            <a:endParaRPr lang="nl-NL" sz="2000" dirty="0" smtClean="0"/>
          </a:p>
          <a:p>
            <a:pPr algn="l"/>
            <a:endParaRPr lang="nl-NL" sz="2000" dirty="0" smtClean="0"/>
          </a:p>
        </p:txBody>
      </p:sp>
      <p:sp>
        <p:nvSpPr>
          <p:cNvPr id="20483" name="Rectangle 3"/>
          <p:cNvSpPr>
            <a:spLocks noChangeArrowheads="1"/>
          </p:cNvSpPr>
          <p:nvPr/>
        </p:nvSpPr>
        <p:spPr bwMode="auto">
          <a:xfrm>
            <a:off x="568325" y="71438"/>
            <a:ext cx="8029575" cy="609600"/>
          </a:xfrm>
          <a:prstGeom prst="rect">
            <a:avLst/>
          </a:prstGeom>
          <a:noFill/>
          <a:ln w="9525">
            <a:noFill/>
            <a:miter lim="800000"/>
            <a:headEnd/>
            <a:tailEnd/>
          </a:ln>
        </p:spPr>
        <p:txBody>
          <a:bodyPr anchor="ctr">
            <a:prstTxWarp prst="textNoShape">
              <a:avLst/>
            </a:prstTxWarp>
          </a:bodyPr>
          <a:lstStyle/>
          <a:p>
            <a:pPr algn="l"/>
            <a:r>
              <a:rPr lang="nl-NL" sz="2500" dirty="0">
                <a:solidFill>
                  <a:schemeClr val="tx2"/>
                </a:solidFill>
              </a:rPr>
              <a:t>Quiz</a:t>
            </a:r>
          </a:p>
        </p:txBody>
      </p:sp>
      <p:sp>
        <p:nvSpPr>
          <p:cNvPr id="20484" name="Line 4"/>
          <p:cNvSpPr>
            <a:spLocks noChangeShapeType="1"/>
          </p:cNvSpPr>
          <p:nvPr/>
        </p:nvSpPr>
        <p:spPr bwMode="auto">
          <a:xfrm>
            <a:off x="576263" y="609600"/>
            <a:ext cx="7945437" cy="0"/>
          </a:xfrm>
          <a:prstGeom prst="line">
            <a:avLst/>
          </a:prstGeom>
          <a:noFill/>
          <a:ln w="25400">
            <a:solidFill>
              <a:schemeClr val="accent2"/>
            </a:solidFill>
            <a:round/>
            <a:headEnd/>
            <a:tailEnd/>
          </a:ln>
        </p:spPr>
        <p:txBody>
          <a:bodyPr wrap="none" anchor="ctr">
            <a:prstTxWarp prst="textNoShape">
              <a:avLst/>
            </a:prstTxWarp>
          </a:bodyPr>
          <a:lstStyle/>
          <a:p>
            <a:endParaRPr lang="en-US"/>
          </a:p>
        </p:txBody>
      </p:sp>
      <p:sp>
        <p:nvSpPr>
          <p:cNvPr id="18443" name="Rectangle 10"/>
          <p:cNvSpPr>
            <a:spLocks noChangeArrowheads="1"/>
          </p:cNvSpPr>
          <p:nvPr/>
        </p:nvSpPr>
        <p:spPr bwMode="auto">
          <a:xfrm>
            <a:off x="4365277" y="4365104"/>
            <a:ext cx="4671219" cy="2448272"/>
          </a:xfrm>
          <a:prstGeom prst="rect">
            <a:avLst/>
          </a:prstGeom>
          <a:noFill/>
          <a:ln w="38100">
            <a:solidFill>
              <a:srgbClr val="00FF00"/>
            </a:solidFill>
            <a:miter lim="800000"/>
            <a:headEnd/>
            <a:tailEnd/>
          </a:ln>
        </p:spPr>
        <p:txBody>
          <a:bodyPr wrap="none" anchor="ctr">
            <a:prstTxWarp prst="textNoShape">
              <a:avLst/>
            </a:prstTxWarp>
          </a:bodyPr>
          <a:lstStyle/>
          <a:p>
            <a:endParaRPr lang="nl-NL"/>
          </a:p>
        </p:txBody>
      </p:sp>
      <p:pic>
        <p:nvPicPr>
          <p:cNvPr id="11" name="Picture 7" descr="Figure_40_11"/>
          <p:cNvPicPr>
            <a:picLocks noChangeAspect="1" noChangeArrowheads="1"/>
          </p:cNvPicPr>
          <p:nvPr/>
        </p:nvPicPr>
        <p:blipFill rotWithShape="1">
          <a:blip r:embed="rId5"/>
          <a:srcRect t="523" b="21894"/>
          <a:stretch/>
        </p:blipFill>
        <p:spPr bwMode="auto">
          <a:xfrm>
            <a:off x="5753220" y="1700807"/>
            <a:ext cx="2607427" cy="1620000"/>
          </a:xfrm>
          <a:prstGeom prst="rect">
            <a:avLst/>
          </a:prstGeom>
          <a:noFill/>
        </p:spPr>
      </p:pic>
      <p:sp>
        <p:nvSpPr>
          <p:cNvPr id="2" name="Rectangle 1"/>
          <p:cNvSpPr/>
          <p:nvPr/>
        </p:nvSpPr>
        <p:spPr>
          <a:xfrm>
            <a:off x="9127549" y="35823"/>
            <a:ext cx="1366721" cy="461665"/>
          </a:xfrm>
          <a:prstGeom prst="rect">
            <a:avLst/>
          </a:prstGeom>
        </p:spPr>
        <p:txBody>
          <a:bodyPr wrap="none">
            <a:spAutoFit/>
          </a:bodyPr>
          <a:lstStyle/>
          <a:p>
            <a:r>
              <a:rPr lang="nl-NL" dirty="0" smtClean="0"/>
              <a:t>Nog A12</a:t>
            </a:r>
            <a:endParaRPr lang="nl-NL" dirty="0"/>
          </a:p>
        </p:txBody>
      </p:sp>
      <p:pic>
        <p:nvPicPr>
          <p:cNvPr id="3" name="Picture 2"/>
          <p:cNvPicPr>
            <a:picLocks noChangeAspect="1"/>
          </p:cNvPicPr>
          <p:nvPr/>
        </p:nvPicPr>
        <p:blipFill>
          <a:blip r:embed="rId6"/>
          <a:stretch>
            <a:fillRect/>
          </a:stretch>
        </p:blipFill>
        <p:spPr>
          <a:xfrm>
            <a:off x="1043608" y="4543207"/>
            <a:ext cx="2324100" cy="2105025"/>
          </a:xfrm>
          <a:prstGeom prst="rect">
            <a:avLst/>
          </a:prstGeom>
        </p:spPr>
      </p:pic>
    </p:spTree>
    <p:extLst>
      <p:ext uri="{BB962C8B-B14F-4D97-AF65-F5344CB8AC3E}">
        <p14:creationId xmlns:p14="http://schemas.microsoft.com/office/powerpoint/2010/main" val="179197023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3"/>
          <p:cNvSpPr>
            <a:spLocks noChangeArrowheads="1"/>
          </p:cNvSpPr>
          <p:nvPr/>
        </p:nvSpPr>
        <p:spPr bwMode="auto">
          <a:xfrm>
            <a:off x="568325" y="71438"/>
            <a:ext cx="8029575" cy="609600"/>
          </a:xfrm>
          <a:prstGeom prst="rect">
            <a:avLst/>
          </a:prstGeom>
          <a:noFill/>
          <a:ln w="9525">
            <a:noFill/>
            <a:miter lim="800000"/>
            <a:headEnd/>
            <a:tailEnd/>
          </a:ln>
        </p:spPr>
        <p:txBody>
          <a:bodyPr anchor="ctr">
            <a:prstTxWarp prst="textNoShape">
              <a:avLst/>
            </a:prstTxWarp>
          </a:bodyPr>
          <a:lstStyle/>
          <a:p>
            <a:pPr algn="l"/>
            <a:r>
              <a:rPr lang="x-none" sz="2500" dirty="0" smtClean="0">
                <a:solidFill>
                  <a:schemeClr val="tx2"/>
                </a:solidFill>
              </a:rPr>
              <a:t>Amorf silicium    </a:t>
            </a:r>
            <a:r>
              <a:rPr lang="x-none" sz="2500" dirty="0" smtClean="0">
                <a:solidFill>
                  <a:schemeClr val="tx2"/>
                </a:solidFill>
                <a:latin typeface="Wingdings"/>
                <a:ea typeface="Wingdings"/>
                <a:cs typeface="Wingdings"/>
              </a:rPr>
              <a:t></a:t>
            </a:r>
            <a:r>
              <a:rPr lang="nl-NL" sz="2500" dirty="0" smtClean="0">
                <a:solidFill>
                  <a:schemeClr val="tx2"/>
                </a:solidFill>
              </a:rPr>
              <a:t>       </a:t>
            </a:r>
            <a:r>
              <a:rPr lang="nl-NL" sz="800" dirty="0" smtClean="0">
                <a:solidFill>
                  <a:schemeClr val="tx2"/>
                </a:solidFill>
              </a:rPr>
              <a:t> </a:t>
            </a:r>
            <a:r>
              <a:rPr lang="nl-NL" sz="2500" dirty="0" smtClean="0">
                <a:solidFill>
                  <a:schemeClr val="tx2"/>
                </a:solidFill>
              </a:rPr>
              <a:t>kristallijn silicium</a:t>
            </a:r>
            <a:endParaRPr lang="nl-NL" sz="2500" dirty="0">
              <a:solidFill>
                <a:schemeClr val="tx2"/>
              </a:solidFill>
            </a:endParaRPr>
          </a:p>
        </p:txBody>
      </p:sp>
      <p:sp>
        <p:nvSpPr>
          <p:cNvPr id="20484" name="Line 4"/>
          <p:cNvSpPr>
            <a:spLocks noChangeShapeType="1"/>
          </p:cNvSpPr>
          <p:nvPr/>
        </p:nvSpPr>
        <p:spPr bwMode="auto">
          <a:xfrm>
            <a:off x="576263" y="609600"/>
            <a:ext cx="7945437" cy="0"/>
          </a:xfrm>
          <a:prstGeom prst="line">
            <a:avLst/>
          </a:prstGeom>
          <a:noFill/>
          <a:ln w="25400">
            <a:solidFill>
              <a:schemeClr val="accent2"/>
            </a:solidFill>
            <a:round/>
            <a:headEnd/>
            <a:tailEnd/>
          </a:ln>
        </p:spPr>
        <p:txBody>
          <a:bodyPr wrap="none" anchor="ctr">
            <a:prstTxWarp prst="textNoShape">
              <a:avLst/>
            </a:prstTxWarp>
          </a:bodyPr>
          <a:lstStyle/>
          <a:p>
            <a:endParaRPr lang="en-US"/>
          </a:p>
        </p:txBody>
      </p:sp>
      <p:sp>
        <p:nvSpPr>
          <p:cNvPr id="10" name="Rectangle 9"/>
          <p:cNvSpPr/>
          <p:nvPr/>
        </p:nvSpPr>
        <p:spPr>
          <a:xfrm>
            <a:off x="457200" y="5486400"/>
            <a:ext cx="2878963" cy="1015663"/>
          </a:xfrm>
          <a:prstGeom prst="rect">
            <a:avLst/>
          </a:prstGeom>
        </p:spPr>
        <p:txBody>
          <a:bodyPr wrap="none">
            <a:spAutoFit/>
          </a:bodyPr>
          <a:lstStyle/>
          <a:p>
            <a:pPr algn="l"/>
            <a:r>
              <a:rPr lang="nl-NL" sz="2000" dirty="0" smtClean="0"/>
              <a:t>	amorf Si</a:t>
            </a:r>
          </a:p>
          <a:p>
            <a:pPr algn="l"/>
            <a:r>
              <a:rPr lang="nl-NL" sz="2000" dirty="0" smtClean="0"/>
              <a:t>blauw: </a:t>
            </a:r>
            <a:r>
              <a:rPr lang="nl-NL" sz="2000" dirty="0" err="1" smtClean="0"/>
              <a:t>vaste-stof-achtig</a:t>
            </a:r>
            <a:endParaRPr lang="nl-NL" sz="2000" dirty="0" smtClean="0"/>
          </a:p>
          <a:p>
            <a:pPr algn="l"/>
            <a:r>
              <a:rPr lang="nl-NL" sz="2000" dirty="0" smtClean="0"/>
              <a:t>groen: </a:t>
            </a:r>
            <a:r>
              <a:rPr lang="nl-NL" sz="2000" dirty="0" err="1" smtClean="0"/>
              <a:t>vloeistof-achtig</a:t>
            </a:r>
            <a:endParaRPr lang="en-US" sz="2000" dirty="0"/>
          </a:p>
        </p:txBody>
      </p:sp>
      <p:pic>
        <p:nvPicPr>
          <p:cNvPr id="11" name="Picture 10"/>
          <p:cNvPicPr>
            <a:picLocks noChangeAspect="1"/>
          </p:cNvPicPr>
          <p:nvPr/>
        </p:nvPicPr>
        <p:blipFill>
          <a:blip r:embed="rId3"/>
          <a:stretch>
            <a:fillRect/>
          </a:stretch>
        </p:blipFill>
        <p:spPr>
          <a:xfrm>
            <a:off x="304800" y="914400"/>
            <a:ext cx="3714750" cy="4497644"/>
          </a:xfrm>
          <a:prstGeom prst="rect">
            <a:avLst/>
          </a:prstGeom>
        </p:spPr>
      </p:pic>
      <p:grpSp>
        <p:nvGrpSpPr>
          <p:cNvPr id="2" name="Group 15"/>
          <p:cNvGrpSpPr/>
          <p:nvPr/>
        </p:nvGrpSpPr>
        <p:grpSpPr>
          <a:xfrm>
            <a:off x="6037397" y="838200"/>
            <a:ext cx="3106603" cy="6248400"/>
            <a:chOff x="6037397" y="838200"/>
            <a:chExt cx="3106603" cy="6248400"/>
          </a:xfrm>
        </p:grpSpPr>
        <p:pic>
          <p:nvPicPr>
            <p:cNvPr id="12" name="Picture 11"/>
            <p:cNvPicPr>
              <a:picLocks noChangeAspect="1"/>
            </p:cNvPicPr>
            <p:nvPr/>
          </p:nvPicPr>
          <p:blipFill>
            <a:blip r:embed="rId4"/>
            <a:stretch>
              <a:fillRect/>
            </a:stretch>
          </p:blipFill>
          <p:spPr>
            <a:xfrm>
              <a:off x="7467082" y="838200"/>
              <a:ext cx="1254449" cy="3352800"/>
            </a:xfrm>
            <a:prstGeom prst="rect">
              <a:avLst/>
            </a:prstGeom>
          </p:spPr>
        </p:pic>
        <p:pic>
          <p:nvPicPr>
            <p:cNvPr id="13" name="Picture 12"/>
            <p:cNvPicPr>
              <a:picLocks noChangeAspect="1"/>
            </p:cNvPicPr>
            <p:nvPr/>
          </p:nvPicPr>
          <p:blipFill>
            <a:blip r:embed="rId5"/>
            <a:stretch>
              <a:fillRect/>
            </a:stretch>
          </p:blipFill>
          <p:spPr>
            <a:xfrm>
              <a:off x="6037397" y="4748842"/>
              <a:ext cx="3106603" cy="2337758"/>
            </a:xfrm>
            <a:prstGeom prst="rect">
              <a:avLst/>
            </a:prstGeom>
          </p:spPr>
        </p:pic>
        <p:sp>
          <p:nvSpPr>
            <p:cNvPr id="15" name="Rectangle 14"/>
            <p:cNvSpPr/>
            <p:nvPr/>
          </p:nvSpPr>
          <p:spPr>
            <a:xfrm>
              <a:off x="7027333" y="4284133"/>
              <a:ext cx="2040918" cy="830997"/>
            </a:xfrm>
            <a:prstGeom prst="rect">
              <a:avLst/>
            </a:prstGeom>
          </p:spPr>
          <p:txBody>
            <a:bodyPr wrap="none">
              <a:spAutoFit/>
            </a:bodyPr>
            <a:lstStyle/>
            <a:p>
              <a:pPr algn="l">
                <a:buFont typeface="Wingdings" pitchFamily="-84" charset="2"/>
                <a:buChar char="é"/>
              </a:pPr>
              <a:r>
                <a:rPr lang="nl-NL" sz="2000" dirty="0" err="1" smtClean="0"/>
                <a:t>monokristallijn</a:t>
              </a:r>
              <a:endParaRPr lang="nl-NL" sz="2000" dirty="0" smtClean="0"/>
            </a:p>
            <a:p>
              <a:pPr algn="l"/>
              <a:endParaRPr lang="nl-NL" sz="800" dirty="0" smtClean="0">
                <a:latin typeface="Wingdings"/>
                <a:ea typeface="Wingdings"/>
                <a:cs typeface="Wingdings"/>
              </a:endParaRPr>
            </a:p>
            <a:p>
              <a:pPr algn="l"/>
              <a:r>
                <a:rPr lang="nl-NL" sz="800" dirty="0" smtClean="0">
                  <a:latin typeface="Wingdings"/>
                  <a:ea typeface="Wingdings"/>
                  <a:cs typeface="Wingdings"/>
                </a:rPr>
                <a:t> </a:t>
              </a:r>
              <a:r>
                <a:rPr lang="nl-NL" sz="2000" dirty="0" smtClean="0">
                  <a:latin typeface="Wingdings"/>
                  <a:ea typeface="Wingdings"/>
                  <a:cs typeface="Wingdings"/>
                </a:rPr>
                <a:t></a:t>
              </a:r>
              <a:r>
                <a:rPr lang="nl-NL" sz="2000" dirty="0" smtClean="0"/>
                <a:t> </a:t>
              </a:r>
              <a:r>
                <a:rPr lang="nl-NL" sz="2000" dirty="0" err="1" smtClean="0"/>
                <a:t>polykristallijn</a:t>
              </a:r>
              <a:endParaRPr lang="en-US" sz="2000" dirty="0"/>
            </a:p>
          </p:txBody>
        </p:sp>
      </p:grpSp>
      <p:sp>
        <p:nvSpPr>
          <p:cNvPr id="17" name="Rectangle 16"/>
          <p:cNvSpPr/>
          <p:nvPr/>
        </p:nvSpPr>
        <p:spPr>
          <a:xfrm>
            <a:off x="7432456" y="3188494"/>
            <a:ext cx="1368258" cy="1231106"/>
          </a:xfrm>
          <a:prstGeom prst="rect">
            <a:avLst/>
          </a:prstGeom>
        </p:spPr>
        <p:txBody>
          <a:bodyPr wrap="none">
            <a:spAutoFit/>
          </a:bodyPr>
          <a:lstStyle/>
          <a:p>
            <a:r>
              <a:rPr lang="en-US" sz="1400" dirty="0" smtClean="0">
                <a:solidFill>
                  <a:srgbClr val="FFFF00"/>
                </a:solidFill>
              </a:rPr>
              <a:t>99.9999999%</a:t>
            </a:r>
          </a:p>
          <a:p>
            <a:r>
              <a:rPr lang="en-US" sz="1400" dirty="0" err="1" smtClean="0">
                <a:solidFill>
                  <a:srgbClr val="FFFF00"/>
                </a:solidFill>
              </a:rPr>
              <a:t>zuiverheid</a:t>
            </a:r>
            <a:endParaRPr lang="en-US" sz="1400" dirty="0" smtClean="0">
              <a:solidFill>
                <a:srgbClr val="FFFF00"/>
              </a:solidFill>
            </a:endParaRPr>
          </a:p>
          <a:p>
            <a:endParaRPr lang="en-US" sz="800" dirty="0" smtClean="0">
              <a:solidFill>
                <a:srgbClr val="FFFF00"/>
              </a:solidFill>
            </a:endParaRPr>
          </a:p>
          <a:p>
            <a:pPr algn="l"/>
            <a:r>
              <a:rPr lang="en-US" sz="1200" dirty="0" smtClean="0">
                <a:solidFill>
                  <a:srgbClr val="FFFFCC"/>
                </a:solidFill>
              </a:rPr>
              <a:t>1 op 10</a:t>
            </a:r>
            <a:r>
              <a:rPr lang="en-US" sz="1200" baseline="30000" dirty="0" smtClean="0">
                <a:solidFill>
                  <a:srgbClr val="FFFFCC"/>
                </a:solidFill>
              </a:rPr>
              <a:t>10</a:t>
            </a:r>
            <a:r>
              <a:rPr lang="en-US" sz="1200" dirty="0" smtClean="0">
                <a:solidFill>
                  <a:srgbClr val="FFFFCC"/>
                </a:solidFill>
              </a:rPr>
              <a:t> </a:t>
            </a:r>
            <a:r>
              <a:rPr lang="en-US" sz="1200" dirty="0" err="1" smtClean="0">
                <a:solidFill>
                  <a:srgbClr val="FFFFCC"/>
                </a:solidFill>
              </a:rPr>
              <a:t>atomen</a:t>
            </a:r>
            <a:r>
              <a:rPr lang="en-US" sz="1200" dirty="0" smtClean="0">
                <a:solidFill>
                  <a:srgbClr val="FFFFCC"/>
                </a:solidFill>
              </a:rPr>
              <a:t> </a:t>
            </a:r>
          </a:p>
          <a:p>
            <a:pPr algn="l"/>
            <a:r>
              <a:rPr lang="en-US" sz="1200" dirty="0" smtClean="0">
                <a:solidFill>
                  <a:srgbClr val="FFFFCC"/>
                </a:solidFill>
              </a:rPr>
              <a:t>is </a:t>
            </a:r>
            <a:r>
              <a:rPr lang="en-US" sz="1200" dirty="0" err="1" smtClean="0">
                <a:solidFill>
                  <a:srgbClr val="FFFFCC"/>
                </a:solidFill>
              </a:rPr>
              <a:t>geen</a:t>
            </a:r>
            <a:r>
              <a:rPr lang="en-US" sz="1200" dirty="0" smtClean="0">
                <a:solidFill>
                  <a:srgbClr val="FFFFCC"/>
                </a:solidFill>
              </a:rPr>
              <a:t> </a:t>
            </a:r>
            <a:r>
              <a:rPr lang="en-US" sz="1200" dirty="0" err="1" smtClean="0">
                <a:solidFill>
                  <a:srgbClr val="FFFFCC"/>
                </a:solidFill>
              </a:rPr>
              <a:t>silicium</a:t>
            </a:r>
            <a:r>
              <a:rPr lang="en-US" sz="1200" dirty="0" smtClean="0">
                <a:solidFill>
                  <a:srgbClr val="FFFFCC"/>
                </a:solidFill>
              </a:rPr>
              <a:t> </a:t>
            </a:r>
          </a:p>
          <a:p>
            <a:endParaRPr lang="en-US" sz="1400" dirty="0">
              <a:solidFill>
                <a:srgbClr val="FFFF00"/>
              </a:solidFill>
            </a:endParaRPr>
          </a:p>
        </p:txBody>
      </p:sp>
      <p:pic>
        <p:nvPicPr>
          <p:cNvPr id="18" name="Picture 17"/>
          <p:cNvPicPr>
            <a:picLocks noChangeAspect="1"/>
          </p:cNvPicPr>
          <p:nvPr/>
        </p:nvPicPr>
        <p:blipFill>
          <a:blip r:embed="rId6"/>
          <a:stretch>
            <a:fillRect/>
          </a:stretch>
        </p:blipFill>
        <p:spPr>
          <a:xfrm>
            <a:off x="4267200" y="914400"/>
            <a:ext cx="2590800" cy="2286000"/>
          </a:xfrm>
          <a:prstGeom prst="rect">
            <a:avLst/>
          </a:prstGeom>
        </p:spPr>
      </p:pic>
      <p:sp>
        <p:nvSpPr>
          <p:cNvPr id="20" name="Rectangle 19"/>
          <p:cNvSpPr/>
          <p:nvPr/>
        </p:nvSpPr>
        <p:spPr>
          <a:xfrm>
            <a:off x="4114800" y="3175337"/>
            <a:ext cx="2708644" cy="1015663"/>
          </a:xfrm>
          <a:prstGeom prst="rect">
            <a:avLst/>
          </a:prstGeom>
        </p:spPr>
        <p:txBody>
          <a:bodyPr wrap="none">
            <a:spAutoFit/>
          </a:bodyPr>
          <a:lstStyle/>
          <a:p>
            <a:r>
              <a:rPr lang="nl-NL" sz="2000" dirty="0" smtClean="0"/>
              <a:t>kristallijn Si</a:t>
            </a:r>
          </a:p>
          <a:p>
            <a:r>
              <a:rPr lang="nl-NL" sz="2000" dirty="0" smtClean="0"/>
              <a:t>rood: één eenheidscel</a:t>
            </a:r>
            <a:endParaRPr lang="en-US" sz="2000" dirty="0" smtClean="0"/>
          </a:p>
          <a:p>
            <a:endParaRPr lang="en-US" sz="2000" dirty="0"/>
          </a:p>
        </p:txBody>
      </p:sp>
      <p:pic>
        <p:nvPicPr>
          <p:cNvPr id="22" name="Picture 21"/>
          <p:cNvPicPr>
            <a:picLocks noChangeAspect="1"/>
          </p:cNvPicPr>
          <p:nvPr/>
        </p:nvPicPr>
        <p:blipFill>
          <a:blip r:embed="rId7"/>
          <a:stretch>
            <a:fillRect/>
          </a:stretch>
        </p:blipFill>
        <p:spPr>
          <a:xfrm>
            <a:off x="4442759" y="4800601"/>
            <a:ext cx="1488141" cy="1981200"/>
          </a:xfrm>
          <a:prstGeom prst="rect">
            <a:avLst/>
          </a:prstGeom>
        </p:spPr>
      </p:pic>
      <p:sp>
        <p:nvSpPr>
          <p:cNvPr id="14" name="Rectangle 13"/>
          <p:cNvSpPr/>
          <p:nvPr/>
        </p:nvSpPr>
        <p:spPr>
          <a:xfrm>
            <a:off x="5257800" y="4038600"/>
            <a:ext cx="1905000" cy="338554"/>
          </a:xfrm>
          <a:prstGeom prst="rect">
            <a:avLst/>
          </a:prstGeom>
        </p:spPr>
        <p:txBody>
          <a:bodyPr wrap="square">
            <a:spAutoFit/>
          </a:bodyPr>
          <a:lstStyle/>
          <a:p>
            <a:pPr algn="l"/>
            <a:r>
              <a:rPr lang="en-US" sz="1600" dirty="0" smtClean="0">
                <a:solidFill>
                  <a:srgbClr val="660066"/>
                </a:solidFill>
              </a:rPr>
              <a:t> </a:t>
            </a:r>
            <a:endParaRPr lang="en-US" sz="1600" dirty="0">
              <a:solidFill>
                <a:srgbClr val="660066"/>
              </a:solidFill>
            </a:endParaRPr>
          </a:p>
        </p:txBody>
      </p:sp>
      <p:pic>
        <p:nvPicPr>
          <p:cNvPr id="3" name="Picture 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827029" y="681038"/>
            <a:ext cx="2342034" cy="1561356"/>
          </a:xfrm>
          <a:prstGeom prst="rect">
            <a:avLst/>
          </a:prstGeom>
        </p:spPr>
      </p:pic>
      <p:pic>
        <p:nvPicPr>
          <p:cNvPr id="4" name="Picture 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582176" y="2642220"/>
            <a:ext cx="2666070" cy="1777380"/>
          </a:xfrm>
          <a:prstGeom prst="rect">
            <a:avLst/>
          </a:prstGeom>
        </p:spPr>
      </p:pic>
    </p:spTree>
    <p:extLst>
      <p:ext uri="{BB962C8B-B14F-4D97-AF65-F5344CB8AC3E}">
        <p14:creationId xmlns:p14="http://schemas.microsoft.com/office/powerpoint/2010/main" val="208335793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3"/>
          <p:cNvSpPr>
            <a:spLocks noChangeArrowheads="1"/>
          </p:cNvSpPr>
          <p:nvPr/>
        </p:nvSpPr>
        <p:spPr bwMode="auto">
          <a:xfrm>
            <a:off x="568325" y="71438"/>
            <a:ext cx="8029575" cy="609600"/>
          </a:xfrm>
          <a:prstGeom prst="rect">
            <a:avLst/>
          </a:prstGeom>
          <a:noFill/>
          <a:ln w="9525">
            <a:noFill/>
            <a:miter lim="800000"/>
            <a:headEnd/>
            <a:tailEnd/>
          </a:ln>
        </p:spPr>
        <p:txBody>
          <a:bodyPr anchor="ctr">
            <a:prstTxWarp prst="textNoShape">
              <a:avLst/>
            </a:prstTxWarp>
          </a:bodyPr>
          <a:lstStyle/>
          <a:p>
            <a:pPr algn="l"/>
            <a:r>
              <a:rPr lang="x-none" sz="2500" dirty="0" smtClean="0">
                <a:solidFill>
                  <a:schemeClr val="tx2"/>
                </a:solidFill>
              </a:rPr>
              <a:t>2D-kristallen (5 mogelijkheden)</a:t>
            </a:r>
            <a:endParaRPr lang="nl-NL" sz="2500" dirty="0">
              <a:solidFill>
                <a:schemeClr val="tx2"/>
              </a:solidFill>
            </a:endParaRPr>
          </a:p>
        </p:txBody>
      </p:sp>
      <p:sp>
        <p:nvSpPr>
          <p:cNvPr id="20484" name="Line 4"/>
          <p:cNvSpPr>
            <a:spLocks noChangeShapeType="1"/>
          </p:cNvSpPr>
          <p:nvPr/>
        </p:nvSpPr>
        <p:spPr bwMode="auto">
          <a:xfrm>
            <a:off x="576263" y="609600"/>
            <a:ext cx="7945437" cy="0"/>
          </a:xfrm>
          <a:prstGeom prst="line">
            <a:avLst/>
          </a:prstGeom>
          <a:noFill/>
          <a:ln w="25400">
            <a:solidFill>
              <a:schemeClr val="accent2"/>
            </a:solidFill>
            <a:round/>
            <a:headEnd/>
            <a:tailEnd/>
          </a:ln>
        </p:spPr>
        <p:txBody>
          <a:bodyPr wrap="none" anchor="ctr">
            <a:prstTxWarp prst="textNoShape">
              <a:avLst/>
            </a:prstTxWarp>
          </a:bodyPr>
          <a:lstStyle/>
          <a:p>
            <a:endParaRPr lang="en-US"/>
          </a:p>
        </p:txBody>
      </p:sp>
      <p:sp>
        <p:nvSpPr>
          <p:cNvPr id="13" name="Text Box 4"/>
          <p:cNvSpPr txBox="1">
            <a:spLocks noChangeArrowheads="1"/>
          </p:cNvSpPr>
          <p:nvPr/>
        </p:nvSpPr>
        <p:spPr bwMode="auto">
          <a:xfrm>
            <a:off x="4114800" y="914400"/>
            <a:ext cx="1578249" cy="402291"/>
          </a:xfrm>
          <a:prstGeom prst="rect">
            <a:avLst/>
          </a:prstGeom>
          <a:noFill/>
          <a:ln w="9525">
            <a:noFill/>
            <a:miter lim="800000"/>
            <a:headEnd/>
            <a:tailEnd/>
          </a:ln>
          <a:effectLst/>
        </p:spPr>
        <p:txBody>
          <a:bodyPr wrap="none" lIns="90000" tIns="46800" rIns="90000" bIns="46800">
            <a:prstTxWarp prst="textNoShape">
              <a:avLst/>
            </a:prstTxWarp>
            <a:spAutoFit/>
          </a:bodyPr>
          <a:lstStyle/>
          <a:p>
            <a:pPr algn="l"/>
            <a:r>
              <a:rPr lang="en-US" altLang="zh-TW" sz="2000" b="1" dirty="0" err="1" smtClean="0">
                <a:solidFill>
                  <a:srgbClr val="3366FF"/>
                </a:solidFill>
              </a:rPr>
              <a:t>Rhombisch</a:t>
            </a:r>
            <a:endParaRPr lang="en-US" altLang="zh-TW" sz="2000" b="1" dirty="0">
              <a:solidFill>
                <a:srgbClr val="3366FF"/>
              </a:solidFill>
            </a:endParaRPr>
          </a:p>
        </p:txBody>
      </p:sp>
      <p:sp>
        <p:nvSpPr>
          <p:cNvPr id="14" name="Text Box 4"/>
          <p:cNvSpPr txBox="1">
            <a:spLocks noChangeArrowheads="1"/>
          </p:cNvSpPr>
          <p:nvPr/>
        </p:nvSpPr>
        <p:spPr bwMode="auto">
          <a:xfrm>
            <a:off x="609600" y="2362200"/>
            <a:ext cx="1621455" cy="402291"/>
          </a:xfrm>
          <a:prstGeom prst="rect">
            <a:avLst/>
          </a:prstGeom>
          <a:noFill/>
          <a:ln w="9525">
            <a:noFill/>
            <a:miter lim="800000"/>
            <a:headEnd/>
            <a:tailEnd/>
          </a:ln>
          <a:effectLst/>
        </p:spPr>
        <p:txBody>
          <a:bodyPr wrap="none" lIns="90000" tIns="46800" rIns="90000" bIns="46800">
            <a:prstTxWarp prst="textNoShape">
              <a:avLst/>
            </a:prstTxWarp>
            <a:spAutoFit/>
          </a:bodyPr>
          <a:lstStyle/>
          <a:p>
            <a:pPr algn="l"/>
            <a:r>
              <a:rPr lang="en-US" altLang="zh-TW" sz="2000" b="1" dirty="0" err="1" smtClean="0">
                <a:solidFill>
                  <a:srgbClr val="3366FF"/>
                </a:solidFill>
              </a:rPr>
              <a:t>Hexagonaal</a:t>
            </a:r>
            <a:endParaRPr lang="en-US" altLang="zh-TW" sz="2000" b="1" dirty="0">
              <a:solidFill>
                <a:srgbClr val="3366FF"/>
              </a:solidFill>
            </a:endParaRPr>
          </a:p>
        </p:txBody>
      </p:sp>
      <p:sp>
        <p:nvSpPr>
          <p:cNvPr id="15" name="Text Box 24"/>
          <p:cNvSpPr txBox="1">
            <a:spLocks noChangeArrowheads="1"/>
          </p:cNvSpPr>
          <p:nvPr/>
        </p:nvSpPr>
        <p:spPr bwMode="auto">
          <a:xfrm>
            <a:off x="533400" y="4800600"/>
            <a:ext cx="1189270" cy="402291"/>
          </a:xfrm>
          <a:prstGeom prst="rect">
            <a:avLst/>
          </a:prstGeom>
          <a:noFill/>
          <a:ln w="9525">
            <a:noFill/>
            <a:miter lim="800000"/>
            <a:headEnd/>
            <a:tailEnd/>
          </a:ln>
          <a:effectLst/>
        </p:spPr>
        <p:txBody>
          <a:bodyPr wrap="none" lIns="90000" tIns="46800" rIns="90000" bIns="46800">
            <a:prstTxWarp prst="textNoShape">
              <a:avLst/>
            </a:prstTxWarp>
            <a:spAutoFit/>
          </a:bodyPr>
          <a:lstStyle/>
          <a:p>
            <a:pPr algn="l"/>
            <a:r>
              <a:rPr lang="en-US" altLang="zh-TW" sz="2000" b="1" dirty="0" err="1" smtClean="0">
                <a:solidFill>
                  <a:srgbClr val="3366FF"/>
                </a:solidFill>
              </a:rPr>
              <a:t>Vierkant</a:t>
            </a:r>
            <a:endParaRPr lang="en-US" altLang="zh-TW" sz="2000" b="1" dirty="0">
              <a:solidFill>
                <a:srgbClr val="3366FF"/>
              </a:solidFill>
            </a:endParaRPr>
          </a:p>
        </p:txBody>
      </p:sp>
      <p:pic>
        <p:nvPicPr>
          <p:cNvPr id="25" name="Picture 24"/>
          <p:cNvPicPr>
            <a:picLocks noChangeAspect="1"/>
          </p:cNvPicPr>
          <p:nvPr/>
        </p:nvPicPr>
        <p:blipFill>
          <a:blip r:embed="rId3"/>
          <a:stretch>
            <a:fillRect/>
          </a:stretch>
        </p:blipFill>
        <p:spPr>
          <a:xfrm>
            <a:off x="5638800" y="838200"/>
            <a:ext cx="2057400" cy="1512189"/>
          </a:xfrm>
          <a:prstGeom prst="rect">
            <a:avLst/>
          </a:prstGeom>
        </p:spPr>
      </p:pic>
      <p:pic>
        <p:nvPicPr>
          <p:cNvPr id="26" name="Picture 25"/>
          <p:cNvPicPr>
            <a:picLocks noChangeAspect="1"/>
          </p:cNvPicPr>
          <p:nvPr/>
        </p:nvPicPr>
        <p:blipFill>
          <a:blip r:embed="rId4"/>
          <a:stretch>
            <a:fillRect/>
          </a:stretch>
        </p:blipFill>
        <p:spPr>
          <a:xfrm>
            <a:off x="2514600" y="1828800"/>
            <a:ext cx="2057400" cy="1512189"/>
          </a:xfrm>
          <a:prstGeom prst="rect">
            <a:avLst/>
          </a:prstGeom>
        </p:spPr>
      </p:pic>
      <p:pic>
        <p:nvPicPr>
          <p:cNvPr id="27" name="Picture 26"/>
          <p:cNvPicPr>
            <a:picLocks noChangeAspect="1"/>
          </p:cNvPicPr>
          <p:nvPr/>
        </p:nvPicPr>
        <p:blipFill>
          <a:blip r:embed="rId5"/>
          <a:stretch>
            <a:fillRect/>
          </a:stretch>
        </p:blipFill>
        <p:spPr>
          <a:xfrm>
            <a:off x="2209800" y="4164710"/>
            <a:ext cx="2057400" cy="1512189"/>
          </a:xfrm>
          <a:prstGeom prst="rect">
            <a:avLst/>
          </a:prstGeom>
        </p:spPr>
      </p:pic>
      <p:sp>
        <p:nvSpPr>
          <p:cNvPr id="28" name="Text Box 24"/>
          <p:cNvSpPr txBox="1">
            <a:spLocks noChangeArrowheads="1"/>
          </p:cNvSpPr>
          <p:nvPr/>
        </p:nvSpPr>
        <p:spPr bwMode="auto">
          <a:xfrm>
            <a:off x="3200400" y="5943600"/>
            <a:ext cx="1720891" cy="402291"/>
          </a:xfrm>
          <a:prstGeom prst="rect">
            <a:avLst/>
          </a:prstGeom>
          <a:noFill/>
          <a:ln w="9525">
            <a:noFill/>
            <a:miter lim="800000"/>
            <a:headEnd/>
            <a:tailEnd/>
          </a:ln>
          <a:effectLst/>
        </p:spPr>
        <p:txBody>
          <a:bodyPr wrap="none" lIns="90000" tIns="46800" rIns="90000" bIns="46800">
            <a:prstTxWarp prst="textNoShape">
              <a:avLst/>
            </a:prstTxWarp>
            <a:spAutoFit/>
          </a:bodyPr>
          <a:lstStyle/>
          <a:p>
            <a:pPr algn="l"/>
            <a:r>
              <a:rPr lang="en-US" altLang="zh-TW" sz="2000" b="1" dirty="0" err="1" smtClean="0">
                <a:solidFill>
                  <a:srgbClr val="3366FF"/>
                </a:solidFill>
              </a:rPr>
              <a:t>Rechthoekig</a:t>
            </a:r>
            <a:endParaRPr lang="en-US" altLang="zh-TW" sz="2000" b="1" dirty="0">
              <a:solidFill>
                <a:srgbClr val="3366FF"/>
              </a:solidFill>
            </a:endParaRPr>
          </a:p>
        </p:txBody>
      </p:sp>
      <p:sp>
        <p:nvSpPr>
          <p:cNvPr id="29" name="Text Box 24"/>
          <p:cNvSpPr txBox="1">
            <a:spLocks noChangeArrowheads="1"/>
          </p:cNvSpPr>
          <p:nvPr/>
        </p:nvSpPr>
        <p:spPr bwMode="auto">
          <a:xfrm>
            <a:off x="4675014" y="3788709"/>
            <a:ext cx="1878186" cy="402291"/>
          </a:xfrm>
          <a:prstGeom prst="rect">
            <a:avLst/>
          </a:prstGeom>
          <a:noFill/>
          <a:ln w="9525">
            <a:noFill/>
            <a:miter lim="800000"/>
            <a:headEnd/>
            <a:tailEnd/>
          </a:ln>
          <a:effectLst/>
        </p:spPr>
        <p:txBody>
          <a:bodyPr wrap="none" lIns="90000" tIns="46800" rIns="90000" bIns="46800">
            <a:prstTxWarp prst="textNoShape">
              <a:avLst/>
            </a:prstTxWarp>
            <a:spAutoFit/>
          </a:bodyPr>
          <a:lstStyle/>
          <a:p>
            <a:pPr algn="l"/>
            <a:r>
              <a:rPr lang="en-US" altLang="zh-TW" sz="2000" b="1" dirty="0" smtClean="0">
                <a:solidFill>
                  <a:srgbClr val="3366FF"/>
                </a:solidFill>
              </a:rPr>
              <a:t>Parallelogram</a:t>
            </a:r>
            <a:endParaRPr lang="en-US" altLang="zh-TW" sz="2000" b="1" dirty="0">
              <a:solidFill>
                <a:srgbClr val="3366FF"/>
              </a:solidFill>
            </a:endParaRPr>
          </a:p>
        </p:txBody>
      </p:sp>
      <p:pic>
        <p:nvPicPr>
          <p:cNvPr id="30" name="Picture 29"/>
          <p:cNvPicPr>
            <a:picLocks noChangeAspect="1"/>
          </p:cNvPicPr>
          <p:nvPr/>
        </p:nvPicPr>
        <p:blipFill>
          <a:blip r:embed="rId6"/>
          <a:stretch>
            <a:fillRect/>
          </a:stretch>
        </p:blipFill>
        <p:spPr>
          <a:xfrm>
            <a:off x="6629400" y="3276600"/>
            <a:ext cx="2057400" cy="1512189"/>
          </a:xfrm>
          <a:prstGeom prst="rect">
            <a:avLst/>
          </a:prstGeom>
        </p:spPr>
      </p:pic>
      <p:pic>
        <p:nvPicPr>
          <p:cNvPr id="32" name="Picture 31"/>
          <p:cNvPicPr>
            <a:picLocks noChangeAspect="1"/>
          </p:cNvPicPr>
          <p:nvPr/>
        </p:nvPicPr>
        <p:blipFill>
          <a:blip r:embed="rId7"/>
          <a:stretch>
            <a:fillRect/>
          </a:stretch>
        </p:blipFill>
        <p:spPr>
          <a:xfrm>
            <a:off x="4946691" y="5288280"/>
            <a:ext cx="2032000" cy="1493520"/>
          </a:xfrm>
          <a:prstGeom prst="rect">
            <a:avLst/>
          </a:prstGeom>
        </p:spPr>
      </p:pic>
      <p:sp>
        <p:nvSpPr>
          <p:cNvPr id="33" name="Rectangle 32"/>
          <p:cNvSpPr/>
          <p:nvPr/>
        </p:nvSpPr>
        <p:spPr>
          <a:xfrm>
            <a:off x="304800" y="6229290"/>
            <a:ext cx="2654543" cy="400110"/>
          </a:xfrm>
          <a:prstGeom prst="rect">
            <a:avLst/>
          </a:prstGeom>
        </p:spPr>
        <p:txBody>
          <a:bodyPr wrap="none">
            <a:spAutoFit/>
          </a:bodyPr>
          <a:lstStyle/>
          <a:p>
            <a:pPr algn="l"/>
            <a:r>
              <a:rPr lang="nl-NL" sz="2000" dirty="0" smtClean="0">
                <a:solidFill>
                  <a:srgbClr val="660066"/>
                </a:solidFill>
                <a:latin typeface="Wingdings"/>
                <a:ea typeface="Wingdings"/>
                <a:cs typeface="Wingdings"/>
              </a:rPr>
              <a:t></a:t>
            </a:r>
            <a:r>
              <a:rPr lang="nl-NL" sz="2000" dirty="0" smtClean="0">
                <a:solidFill>
                  <a:srgbClr val="660066"/>
                </a:solidFill>
              </a:rPr>
              <a:t> voeg een punt toe!</a:t>
            </a:r>
            <a:endParaRPr lang="en-US" sz="1400" dirty="0" smtClean="0">
              <a:solidFill>
                <a:srgbClr val="660066"/>
              </a:solidFill>
            </a:endParaRPr>
          </a:p>
        </p:txBody>
      </p:sp>
      <p:pic>
        <p:nvPicPr>
          <p:cNvPr id="16" name="Picture 15"/>
          <p:cNvPicPr>
            <a:picLocks noChangeAspect="1"/>
          </p:cNvPicPr>
          <p:nvPr/>
        </p:nvPicPr>
        <p:blipFill>
          <a:blip r:embed="rId8"/>
          <a:stretch>
            <a:fillRect/>
          </a:stretch>
        </p:blipFill>
        <p:spPr>
          <a:xfrm>
            <a:off x="6400800" y="5014714"/>
            <a:ext cx="1447800" cy="1767086"/>
          </a:xfrm>
          <a:prstGeom prst="rect">
            <a:avLst/>
          </a:prstGeom>
        </p:spPr>
      </p:pic>
      <p:pic>
        <p:nvPicPr>
          <p:cNvPr id="17" name="Picture 16"/>
          <p:cNvPicPr>
            <a:picLocks noChangeAspect="1"/>
          </p:cNvPicPr>
          <p:nvPr/>
        </p:nvPicPr>
        <p:blipFill>
          <a:blip r:embed="rId9"/>
          <a:stretch>
            <a:fillRect/>
          </a:stretch>
        </p:blipFill>
        <p:spPr>
          <a:xfrm>
            <a:off x="6424012" y="4990342"/>
            <a:ext cx="2743200" cy="1845629"/>
          </a:xfrm>
          <a:prstGeom prst="rect">
            <a:avLst/>
          </a:prstGeom>
        </p:spPr>
      </p:pic>
      <p:sp>
        <p:nvSpPr>
          <p:cNvPr id="18" name="Text Box 24"/>
          <p:cNvSpPr txBox="1">
            <a:spLocks noChangeArrowheads="1"/>
          </p:cNvSpPr>
          <p:nvPr/>
        </p:nvSpPr>
        <p:spPr bwMode="auto">
          <a:xfrm>
            <a:off x="7871456" y="6172200"/>
            <a:ext cx="1348744" cy="525401"/>
          </a:xfrm>
          <a:prstGeom prst="rect">
            <a:avLst/>
          </a:prstGeom>
          <a:noFill/>
          <a:ln w="9525">
            <a:noFill/>
            <a:miter lim="800000"/>
            <a:headEnd/>
            <a:tailEnd/>
          </a:ln>
          <a:effectLst/>
        </p:spPr>
        <p:txBody>
          <a:bodyPr wrap="none" lIns="90000" tIns="46800" rIns="90000" bIns="46800">
            <a:prstTxWarp prst="textNoShape">
              <a:avLst/>
            </a:prstTxWarp>
            <a:spAutoFit/>
          </a:bodyPr>
          <a:lstStyle/>
          <a:p>
            <a:pPr algn="l"/>
            <a:r>
              <a:rPr lang="en-US" altLang="zh-TW" sz="1400" b="1" dirty="0" err="1" smtClean="0">
                <a:solidFill>
                  <a:srgbClr val="660066"/>
                </a:solidFill>
              </a:rPr>
              <a:t>rechthoekig</a:t>
            </a:r>
            <a:r>
              <a:rPr lang="en-US" altLang="zh-TW" sz="1400" b="1" dirty="0" smtClean="0">
                <a:solidFill>
                  <a:srgbClr val="660066"/>
                </a:solidFill>
              </a:rPr>
              <a:t> </a:t>
            </a:r>
          </a:p>
          <a:p>
            <a:pPr algn="l"/>
            <a:r>
              <a:rPr lang="en-US" altLang="zh-TW" sz="1400" b="1" dirty="0" err="1" smtClean="0">
                <a:solidFill>
                  <a:srgbClr val="660066"/>
                </a:solidFill>
                <a:latin typeface="Wingdings"/>
                <a:ea typeface="Wingdings"/>
                <a:cs typeface="Wingdings"/>
              </a:rPr>
              <a:t></a:t>
            </a:r>
            <a:r>
              <a:rPr lang="en-US" altLang="zh-TW" sz="1400" b="1" dirty="0" err="1" smtClean="0">
                <a:solidFill>
                  <a:srgbClr val="660066"/>
                </a:solidFill>
              </a:rPr>
              <a:t>rhombisch</a:t>
            </a:r>
            <a:endParaRPr lang="en-US" altLang="zh-TW" sz="1400" b="1" dirty="0">
              <a:solidFill>
                <a:srgbClr val="660066"/>
              </a:solidFill>
            </a:endParaRPr>
          </a:p>
        </p:txBody>
      </p:sp>
    </p:spTree>
    <p:extLst>
      <p:ext uri="{BB962C8B-B14F-4D97-AF65-F5344CB8AC3E}">
        <p14:creationId xmlns:p14="http://schemas.microsoft.com/office/powerpoint/2010/main" val="3889719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28" grpId="0"/>
      <p:bldP spid="29" grpId="0"/>
      <p:bldP spid="33" grpId="0"/>
      <p:bldP spid="1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3"/>
          <a:stretch>
            <a:fillRect/>
          </a:stretch>
        </p:blipFill>
        <p:spPr>
          <a:xfrm>
            <a:off x="1143000" y="838200"/>
            <a:ext cx="7200477" cy="5562600"/>
          </a:xfrm>
          <a:prstGeom prst="rect">
            <a:avLst/>
          </a:prstGeom>
        </p:spPr>
      </p:pic>
      <p:sp>
        <p:nvSpPr>
          <p:cNvPr id="20483" name="Rectangle 3"/>
          <p:cNvSpPr>
            <a:spLocks noChangeArrowheads="1"/>
          </p:cNvSpPr>
          <p:nvPr/>
        </p:nvSpPr>
        <p:spPr bwMode="auto">
          <a:xfrm>
            <a:off x="568325" y="71438"/>
            <a:ext cx="8029575" cy="609600"/>
          </a:xfrm>
          <a:prstGeom prst="rect">
            <a:avLst/>
          </a:prstGeom>
          <a:noFill/>
          <a:ln w="9525">
            <a:noFill/>
            <a:miter lim="800000"/>
            <a:headEnd/>
            <a:tailEnd/>
          </a:ln>
        </p:spPr>
        <p:txBody>
          <a:bodyPr anchor="ctr">
            <a:prstTxWarp prst="textNoShape">
              <a:avLst/>
            </a:prstTxWarp>
          </a:bodyPr>
          <a:lstStyle/>
          <a:p>
            <a:pPr algn="l"/>
            <a:r>
              <a:rPr lang="x-none" sz="2500" dirty="0" smtClean="0">
                <a:solidFill>
                  <a:schemeClr val="tx2"/>
                </a:solidFill>
              </a:rPr>
              <a:t>7 kristalsystemen</a:t>
            </a:r>
            <a:endParaRPr lang="nl-NL" sz="2500" dirty="0">
              <a:solidFill>
                <a:schemeClr val="tx2"/>
              </a:solidFill>
            </a:endParaRPr>
          </a:p>
        </p:txBody>
      </p:sp>
      <p:sp>
        <p:nvSpPr>
          <p:cNvPr id="20484" name="Line 4"/>
          <p:cNvSpPr>
            <a:spLocks noChangeShapeType="1"/>
          </p:cNvSpPr>
          <p:nvPr/>
        </p:nvSpPr>
        <p:spPr bwMode="auto">
          <a:xfrm>
            <a:off x="576263" y="609600"/>
            <a:ext cx="7945437" cy="0"/>
          </a:xfrm>
          <a:prstGeom prst="line">
            <a:avLst/>
          </a:prstGeom>
          <a:noFill/>
          <a:ln w="25400">
            <a:solidFill>
              <a:schemeClr val="accent2"/>
            </a:solidFill>
            <a:round/>
            <a:headEnd/>
            <a:tailEnd/>
          </a:ln>
        </p:spPr>
        <p:txBody>
          <a:bodyPr wrap="none" anchor="ctr">
            <a:prstTxWarp prst="textNoShape">
              <a:avLst/>
            </a:prstTxWarp>
          </a:bodyPr>
          <a:lstStyle/>
          <a:p>
            <a:endParaRPr lang="en-US"/>
          </a:p>
        </p:txBody>
      </p:sp>
      <p:sp>
        <p:nvSpPr>
          <p:cNvPr id="9" name="Rectangle 8"/>
          <p:cNvSpPr/>
          <p:nvPr/>
        </p:nvSpPr>
        <p:spPr>
          <a:xfrm>
            <a:off x="3124200" y="3048000"/>
            <a:ext cx="1371600" cy="338554"/>
          </a:xfrm>
          <a:prstGeom prst="rect">
            <a:avLst/>
          </a:prstGeom>
          <a:solidFill>
            <a:schemeClr val="bg1"/>
          </a:solidFill>
        </p:spPr>
        <p:txBody>
          <a:bodyPr wrap="square">
            <a:spAutoFit/>
          </a:bodyPr>
          <a:lstStyle/>
          <a:p>
            <a:pPr algn="l"/>
            <a:r>
              <a:rPr lang="en-US" sz="1600" dirty="0" smtClean="0"/>
              <a:t>  </a:t>
            </a:r>
            <a:r>
              <a:rPr lang="en-US" sz="1600" dirty="0" err="1" smtClean="0"/>
              <a:t>tetragonaal</a:t>
            </a:r>
            <a:endParaRPr lang="en-US" sz="1600" dirty="0" smtClean="0"/>
          </a:p>
        </p:txBody>
      </p:sp>
      <p:sp>
        <p:nvSpPr>
          <p:cNvPr id="15" name="Rectangle 14"/>
          <p:cNvSpPr/>
          <p:nvPr/>
        </p:nvSpPr>
        <p:spPr>
          <a:xfrm>
            <a:off x="1596417" y="3048000"/>
            <a:ext cx="994383" cy="338554"/>
          </a:xfrm>
          <a:prstGeom prst="rect">
            <a:avLst/>
          </a:prstGeom>
          <a:solidFill>
            <a:schemeClr val="bg1"/>
          </a:solidFill>
        </p:spPr>
        <p:txBody>
          <a:bodyPr wrap="none">
            <a:spAutoFit/>
          </a:bodyPr>
          <a:lstStyle/>
          <a:p>
            <a:r>
              <a:rPr lang="en-US" sz="1600" dirty="0" smtClean="0"/>
              <a:t>  </a:t>
            </a:r>
            <a:r>
              <a:rPr lang="en-US" sz="1600" dirty="0" err="1" smtClean="0"/>
              <a:t>kubisch</a:t>
            </a:r>
            <a:endParaRPr lang="en-US" sz="1600" dirty="0"/>
          </a:p>
        </p:txBody>
      </p:sp>
      <p:sp>
        <p:nvSpPr>
          <p:cNvPr id="16" name="Rectangle 15"/>
          <p:cNvSpPr/>
          <p:nvPr/>
        </p:nvSpPr>
        <p:spPr>
          <a:xfrm>
            <a:off x="1524000" y="6019800"/>
            <a:ext cx="1245754" cy="338554"/>
          </a:xfrm>
          <a:prstGeom prst="rect">
            <a:avLst/>
          </a:prstGeom>
          <a:solidFill>
            <a:schemeClr val="bg1"/>
          </a:solidFill>
        </p:spPr>
        <p:txBody>
          <a:bodyPr wrap="none">
            <a:spAutoFit/>
          </a:bodyPr>
          <a:lstStyle/>
          <a:p>
            <a:r>
              <a:rPr lang="en-US" sz="1600" dirty="0" err="1" smtClean="0"/>
              <a:t>hexagonaal</a:t>
            </a:r>
            <a:endParaRPr lang="en-US" sz="1600" dirty="0"/>
          </a:p>
        </p:txBody>
      </p:sp>
      <p:sp>
        <p:nvSpPr>
          <p:cNvPr id="17" name="Rectangle 16"/>
          <p:cNvSpPr/>
          <p:nvPr/>
        </p:nvSpPr>
        <p:spPr>
          <a:xfrm>
            <a:off x="6705600" y="6019800"/>
            <a:ext cx="1005604" cy="338554"/>
          </a:xfrm>
          <a:prstGeom prst="rect">
            <a:avLst/>
          </a:prstGeom>
          <a:solidFill>
            <a:schemeClr val="bg1"/>
          </a:solidFill>
        </p:spPr>
        <p:txBody>
          <a:bodyPr wrap="none">
            <a:spAutoFit/>
          </a:bodyPr>
          <a:lstStyle/>
          <a:p>
            <a:r>
              <a:rPr lang="en-US" sz="1600" dirty="0" smtClean="0"/>
              <a:t>    </a:t>
            </a:r>
            <a:r>
              <a:rPr lang="en-US" sz="1600" dirty="0" err="1" smtClean="0"/>
              <a:t>triklien</a:t>
            </a:r>
            <a:r>
              <a:rPr lang="en-US" sz="1600" dirty="0" smtClean="0"/>
              <a:t>    </a:t>
            </a:r>
            <a:endParaRPr lang="en-US" sz="1600" dirty="0"/>
          </a:p>
        </p:txBody>
      </p:sp>
      <p:sp>
        <p:nvSpPr>
          <p:cNvPr id="18" name="Rectangle 17"/>
          <p:cNvSpPr/>
          <p:nvPr/>
        </p:nvSpPr>
        <p:spPr>
          <a:xfrm>
            <a:off x="4953000" y="6019800"/>
            <a:ext cx="1219200" cy="338554"/>
          </a:xfrm>
          <a:prstGeom prst="rect">
            <a:avLst/>
          </a:prstGeom>
          <a:solidFill>
            <a:schemeClr val="bg1"/>
          </a:solidFill>
        </p:spPr>
        <p:txBody>
          <a:bodyPr wrap="square">
            <a:spAutoFit/>
          </a:bodyPr>
          <a:lstStyle/>
          <a:p>
            <a:pPr algn="l"/>
            <a:r>
              <a:rPr lang="en-US" sz="1600" dirty="0" smtClean="0"/>
              <a:t> </a:t>
            </a:r>
            <a:r>
              <a:rPr lang="en-US" sz="1600" dirty="0" err="1" smtClean="0"/>
              <a:t>monoklien</a:t>
            </a:r>
            <a:endParaRPr lang="en-US" sz="1600" dirty="0"/>
          </a:p>
        </p:txBody>
      </p:sp>
      <p:sp>
        <p:nvSpPr>
          <p:cNvPr id="19" name="Rectangle 18"/>
          <p:cNvSpPr/>
          <p:nvPr/>
        </p:nvSpPr>
        <p:spPr>
          <a:xfrm>
            <a:off x="3030241" y="6019800"/>
            <a:ext cx="1484702" cy="338554"/>
          </a:xfrm>
          <a:prstGeom prst="rect">
            <a:avLst/>
          </a:prstGeom>
          <a:solidFill>
            <a:schemeClr val="bg1"/>
          </a:solidFill>
        </p:spPr>
        <p:txBody>
          <a:bodyPr wrap="none">
            <a:spAutoFit/>
          </a:bodyPr>
          <a:lstStyle/>
          <a:p>
            <a:r>
              <a:rPr lang="en-US" sz="1600" dirty="0" err="1" smtClean="0"/>
              <a:t>orthorombisch</a:t>
            </a:r>
            <a:endParaRPr lang="en-US" sz="1600" dirty="0"/>
          </a:p>
        </p:txBody>
      </p:sp>
      <p:sp>
        <p:nvSpPr>
          <p:cNvPr id="20" name="Rectangle 19"/>
          <p:cNvSpPr/>
          <p:nvPr/>
        </p:nvSpPr>
        <p:spPr>
          <a:xfrm>
            <a:off x="4572000" y="3048000"/>
            <a:ext cx="1758214" cy="338554"/>
          </a:xfrm>
          <a:prstGeom prst="rect">
            <a:avLst/>
          </a:prstGeom>
          <a:solidFill>
            <a:schemeClr val="bg1"/>
          </a:solidFill>
        </p:spPr>
        <p:txBody>
          <a:bodyPr wrap="none">
            <a:spAutoFit/>
          </a:bodyPr>
          <a:lstStyle/>
          <a:p>
            <a:r>
              <a:rPr lang="en-US" sz="1600" dirty="0" smtClean="0"/>
              <a:t>           </a:t>
            </a:r>
            <a:r>
              <a:rPr lang="en-US" sz="1600" dirty="0" err="1" smtClean="0"/>
              <a:t>rombisch</a:t>
            </a:r>
            <a:r>
              <a:rPr lang="en-US" sz="1600" dirty="0" smtClean="0"/>
              <a:t>  </a:t>
            </a:r>
            <a:endParaRPr lang="en-US" sz="1600" dirty="0"/>
          </a:p>
        </p:txBody>
      </p:sp>
      <p:sp>
        <p:nvSpPr>
          <p:cNvPr id="22" name="Rectangle 21"/>
          <p:cNvSpPr/>
          <p:nvPr/>
        </p:nvSpPr>
        <p:spPr>
          <a:xfrm>
            <a:off x="2057400" y="6548735"/>
            <a:ext cx="4572000" cy="461665"/>
          </a:xfrm>
          <a:prstGeom prst="rect">
            <a:avLst/>
          </a:prstGeom>
        </p:spPr>
        <p:txBody>
          <a:bodyPr>
            <a:spAutoFit/>
          </a:bodyPr>
          <a:lstStyle/>
          <a:p>
            <a:r>
              <a:rPr lang="en-US" sz="1200" dirty="0" smtClean="0">
                <a:hlinkClick r:id="rId4"/>
              </a:rPr>
              <a:t>http://www.gemsociety.org/article/crystal/</a:t>
            </a:r>
            <a:endParaRPr lang="en-US" sz="1200" dirty="0" smtClean="0"/>
          </a:p>
          <a:p>
            <a:endParaRPr lang="en-US" sz="1200" dirty="0"/>
          </a:p>
        </p:txBody>
      </p:sp>
      <p:grpSp>
        <p:nvGrpSpPr>
          <p:cNvPr id="23" name="Group 22"/>
          <p:cNvGrpSpPr/>
          <p:nvPr/>
        </p:nvGrpSpPr>
        <p:grpSpPr>
          <a:xfrm>
            <a:off x="9448800" y="1447800"/>
            <a:ext cx="7192269" cy="2945487"/>
            <a:chOff x="1003300" y="914400"/>
            <a:chExt cx="7192269" cy="2945487"/>
          </a:xfrm>
        </p:grpSpPr>
        <p:pic>
          <p:nvPicPr>
            <p:cNvPr id="24" name="Picture 23"/>
            <p:cNvPicPr>
              <a:picLocks noChangeAspect="1"/>
            </p:cNvPicPr>
            <p:nvPr/>
          </p:nvPicPr>
          <p:blipFill>
            <a:blip r:embed="rId5"/>
            <a:stretch>
              <a:fillRect/>
            </a:stretch>
          </p:blipFill>
          <p:spPr>
            <a:xfrm>
              <a:off x="1003300" y="914400"/>
              <a:ext cx="7137400" cy="1727200"/>
            </a:xfrm>
            <a:prstGeom prst="rect">
              <a:avLst/>
            </a:prstGeom>
          </p:spPr>
        </p:pic>
        <p:sp>
          <p:nvSpPr>
            <p:cNvPr id="25" name="Rectangle 24"/>
            <p:cNvSpPr/>
            <p:nvPr/>
          </p:nvSpPr>
          <p:spPr>
            <a:xfrm>
              <a:off x="5029200" y="3090446"/>
              <a:ext cx="1371600" cy="338554"/>
            </a:xfrm>
            <a:prstGeom prst="rect">
              <a:avLst/>
            </a:prstGeom>
          </p:spPr>
          <p:txBody>
            <a:bodyPr wrap="square">
              <a:spAutoFit/>
            </a:bodyPr>
            <a:lstStyle/>
            <a:p>
              <a:pPr algn="l"/>
              <a:r>
                <a:rPr lang="en-US" sz="1600" dirty="0" err="1" smtClean="0"/>
                <a:t>tetragonaal</a:t>
              </a:r>
              <a:endParaRPr lang="en-US" sz="1600" dirty="0" smtClean="0"/>
            </a:p>
          </p:txBody>
        </p:sp>
        <p:sp>
          <p:nvSpPr>
            <p:cNvPr id="26" name="Rectangle 25"/>
            <p:cNvSpPr/>
            <p:nvPr/>
          </p:nvSpPr>
          <p:spPr>
            <a:xfrm>
              <a:off x="7315200" y="3090446"/>
              <a:ext cx="880369" cy="338554"/>
            </a:xfrm>
            <a:prstGeom prst="rect">
              <a:avLst/>
            </a:prstGeom>
          </p:spPr>
          <p:txBody>
            <a:bodyPr wrap="none">
              <a:spAutoFit/>
            </a:bodyPr>
            <a:lstStyle/>
            <a:p>
              <a:r>
                <a:rPr lang="en-US" sz="1600" dirty="0" err="1" smtClean="0"/>
                <a:t>kubisch</a:t>
              </a:r>
              <a:endParaRPr lang="en-US" sz="1600" dirty="0"/>
            </a:p>
          </p:txBody>
        </p:sp>
        <p:sp>
          <p:nvSpPr>
            <p:cNvPr id="27" name="Rectangle 26"/>
            <p:cNvSpPr/>
            <p:nvPr/>
          </p:nvSpPr>
          <p:spPr>
            <a:xfrm>
              <a:off x="6040817" y="2777002"/>
              <a:ext cx="1245754" cy="338554"/>
            </a:xfrm>
            <a:prstGeom prst="rect">
              <a:avLst/>
            </a:prstGeom>
          </p:spPr>
          <p:txBody>
            <a:bodyPr wrap="none">
              <a:spAutoFit/>
            </a:bodyPr>
            <a:lstStyle/>
            <a:p>
              <a:r>
                <a:rPr lang="en-US" sz="1600" dirty="0" err="1" smtClean="0"/>
                <a:t>hexagonaal</a:t>
              </a:r>
              <a:endParaRPr lang="en-US" sz="1600" dirty="0"/>
            </a:p>
          </p:txBody>
        </p:sp>
        <p:sp>
          <p:nvSpPr>
            <p:cNvPr id="28" name="Rectangle 27"/>
            <p:cNvSpPr/>
            <p:nvPr/>
          </p:nvSpPr>
          <p:spPr>
            <a:xfrm>
              <a:off x="1066800" y="3090446"/>
              <a:ext cx="777577" cy="338554"/>
            </a:xfrm>
            <a:prstGeom prst="rect">
              <a:avLst/>
            </a:prstGeom>
          </p:spPr>
          <p:txBody>
            <a:bodyPr wrap="none">
              <a:spAutoFit/>
            </a:bodyPr>
            <a:lstStyle/>
            <a:p>
              <a:r>
                <a:rPr lang="en-US" sz="1600" dirty="0" err="1" smtClean="0"/>
                <a:t>triklien</a:t>
              </a:r>
              <a:endParaRPr lang="en-US" sz="1600" dirty="0"/>
            </a:p>
          </p:txBody>
        </p:sp>
        <p:sp>
          <p:nvSpPr>
            <p:cNvPr id="29" name="Rectangle 28"/>
            <p:cNvSpPr/>
            <p:nvPr/>
          </p:nvSpPr>
          <p:spPr>
            <a:xfrm>
              <a:off x="1905000" y="2667000"/>
              <a:ext cx="1219200" cy="338554"/>
            </a:xfrm>
            <a:prstGeom prst="rect">
              <a:avLst/>
            </a:prstGeom>
          </p:spPr>
          <p:txBody>
            <a:bodyPr wrap="square">
              <a:spAutoFit/>
            </a:bodyPr>
            <a:lstStyle/>
            <a:p>
              <a:pPr algn="l"/>
              <a:r>
                <a:rPr lang="en-US" sz="1600" dirty="0" smtClean="0"/>
                <a:t> </a:t>
              </a:r>
              <a:r>
                <a:rPr lang="en-US" sz="1600" dirty="0" err="1" smtClean="0"/>
                <a:t>monoklien</a:t>
              </a:r>
              <a:endParaRPr lang="en-US" sz="1600" dirty="0"/>
            </a:p>
          </p:txBody>
        </p:sp>
        <p:sp>
          <p:nvSpPr>
            <p:cNvPr id="30" name="Rectangle 29"/>
            <p:cNvSpPr/>
            <p:nvPr/>
          </p:nvSpPr>
          <p:spPr>
            <a:xfrm>
              <a:off x="2743200" y="3166646"/>
              <a:ext cx="1598815" cy="338554"/>
            </a:xfrm>
            <a:prstGeom prst="rect">
              <a:avLst/>
            </a:prstGeom>
          </p:spPr>
          <p:txBody>
            <a:bodyPr wrap="none">
              <a:spAutoFit/>
            </a:bodyPr>
            <a:lstStyle/>
            <a:p>
              <a:r>
                <a:rPr lang="en-US" sz="1600" dirty="0" err="1" smtClean="0"/>
                <a:t>orthorhombisch</a:t>
              </a:r>
              <a:endParaRPr lang="en-US" sz="1600" dirty="0"/>
            </a:p>
          </p:txBody>
        </p:sp>
        <p:sp>
          <p:nvSpPr>
            <p:cNvPr id="31" name="Rectangle 30"/>
            <p:cNvSpPr/>
            <p:nvPr/>
          </p:nvSpPr>
          <p:spPr>
            <a:xfrm>
              <a:off x="4006430" y="2743200"/>
              <a:ext cx="1131139" cy="338554"/>
            </a:xfrm>
            <a:prstGeom prst="rect">
              <a:avLst/>
            </a:prstGeom>
          </p:spPr>
          <p:txBody>
            <a:bodyPr wrap="none">
              <a:spAutoFit/>
            </a:bodyPr>
            <a:lstStyle/>
            <a:p>
              <a:r>
                <a:rPr lang="en-US" sz="1600" dirty="0" err="1" smtClean="0"/>
                <a:t>rhombisch</a:t>
              </a:r>
              <a:endParaRPr lang="en-US" sz="1600" dirty="0"/>
            </a:p>
          </p:txBody>
        </p:sp>
        <p:sp>
          <p:nvSpPr>
            <p:cNvPr id="32" name="Rectangle 31"/>
            <p:cNvSpPr/>
            <p:nvPr/>
          </p:nvSpPr>
          <p:spPr>
            <a:xfrm>
              <a:off x="2286000" y="3429000"/>
              <a:ext cx="4572000" cy="430887"/>
            </a:xfrm>
            <a:prstGeom prst="rect">
              <a:avLst/>
            </a:prstGeom>
          </p:spPr>
          <p:txBody>
            <a:bodyPr>
              <a:spAutoFit/>
            </a:bodyPr>
            <a:lstStyle/>
            <a:p>
              <a:r>
                <a:rPr lang="en-US" sz="1100" dirty="0" smtClean="0">
                  <a:hlinkClick r:id="rId6"/>
                </a:rPr>
                <a:t>http://sherlockdiv4.weebly.com/the-6-main-characteristics.html</a:t>
              </a:r>
              <a:endParaRPr lang="en-US" sz="1100" dirty="0" smtClean="0"/>
            </a:p>
            <a:p>
              <a:endParaRPr lang="en-US" sz="1100" dirty="0"/>
            </a:p>
          </p:txBody>
        </p:sp>
      </p:grpSp>
    </p:spTree>
    <p:extLst>
      <p:ext uri="{BB962C8B-B14F-4D97-AF65-F5344CB8AC3E}">
        <p14:creationId xmlns:p14="http://schemas.microsoft.com/office/powerpoint/2010/main" val="1499859929"/>
      </p:ext>
    </p:extLst>
  </p:cSld>
  <p:clrMapOvr>
    <a:masterClrMapping/>
  </p:clrMapOvr>
  <p:timing>
    <p:tnLst>
      <p:par>
        <p:cTn id="1" dur="indefinite" restart="never" nodeType="tmRoot"/>
      </p:par>
    </p:tnLst>
  </p:timing>
</p:sld>
</file>

<file path=ppt/theme/theme1.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pitchFamily="-1" charset="0"/>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pitchFamily="-1"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800" b="1"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800" b="1"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H:\My Documents\Templates\Blank Presentation.pot</Template>
  <TotalTime>0</TotalTime>
  <Words>5348</Words>
  <Application>Microsoft Office PowerPoint</Application>
  <PresentationFormat>Diavoorstelling (4:3)</PresentationFormat>
  <Paragraphs>695</Paragraphs>
  <Slides>48</Slides>
  <Notes>43</Notes>
  <HiddenSlides>0</HiddenSlides>
  <MMClips>0</MMClips>
  <ScaleCrop>false</ScaleCrop>
  <HeadingPairs>
    <vt:vector size="8" baseType="variant">
      <vt:variant>
        <vt:lpstr>Gebruikte lettertypen</vt:lpstr>
      </vt:variant>
      <vt:variant>
        <vt:i4>7</vt:i4>
      </vt:variant>
      <vt:variant>
        <vt:lpstr>Thema</vt:lpstr>
      </vt:variant>
      <vt:variant>
        <vt:i4>2</vt:i4>
      </vt:variant>
      <vt:variant>
        <vt:lpstr>Ingesloten OLE-bronprogramma's</vt:lpstr>
      </vt:variant>
      <vt:variant>
        <vt:i4>1</vt:i4>
      </vt:variant>
      <vt:variant>
        <vt:lpstr>Diatitels</vt:lpstr>
      </vt:variant>
      <vt:variant>
        <vt:i4>48</vt:i4>
      </vt:variant>
    </vt:vector>
  </HeadingPairs>
  <TitlesOfParts>
    <vt:vector size="58" baseType="lpstr">
      <vt:lpstr>MS PGothic</vt:lpstr>
      <vt:lpstr>Arial</vt:lpstr>
      <vt:lpstr>Arial Narrow</vt:lpstr>
      <vt:lpstr>Calibri</vt:lpstr>
      <vt:lpstr>Symbol</vt:lpstr>
      <vt:lpstr>Times New Roman</vt:lpstr>
      <vt:lpstr>Wingdings</vt:lpstr>
      <vt:lpstr>Blank Presentation</vt:lpstr>
      <vt:lpstr>3_Default Design</vt:lpstr>
      <vt:lpstr>Equation</vt:lpstr>
      <vt:lpstr>Vastestoffysica IV</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40.5 Bonding in Solids</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40.5 Diatomic crystal</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40.6 Free-Electron Theory of Metals</vt:lpstr>
      <vt:lpstr>PowerPoint-presentatie</vt:lpstr>
      <vt:lpstr>PowerPoint-presentatie</vt:lpstr>
      <vt:lpstr>PowerPoint-presentatie</vt:lpstr>
      <vt:lpstr>40.7 Band Theory of Solids</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vector>
  </TitlesOfParts>
  <Company>Philips Research</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 Slide Title</dc:title>
  <dc:creator>bloms</dc:creator>
  <cp:lastModifiedBy>Blom,Saskia S.M.P.</cp:lastModifiedBy>
  <cp:revision>541</cp:revision>
  <cp:lastPrinted>2012-04-24T10:41:35Z</cp:lastPrinted>
  <dcterms:created xsi:type="dcterms:W3CDTF">2017-05-07T20:15:05Z</dcterms:created>
  <dcterms:modified xsi:type="dcterms:W3CDTF">2020-06-15T10:08:34Z</dcterms:modified>
</cp:coreProperties>
</file>